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4"/>
  </p:notesMasterIdLst>
  <p:sldIdLst>
    <p:sldId id="256" r:id="rId2"/>
    <p:sldId id="884" r:id="rId3"/>
    <p:sldId id="923" r:id="rId4"/>
    <p:sldId id="924" r:id="rId5"/>
    <p:sldId id="925" r:id="rId6"/>
    <p:sldId id="926" r:id="rId7"/>
    <p:sldId id="887" r:id="rId8"/>
    <p:sldId id="888" r:id="rId9"/>
    <p:sldId id="889" r:id="rId10"/>
    <p:sldId id="890" r:id="rId11"/>
    <p:sldId id="891" r:id="rId12"/>
    <p:sldId id="892" r:id="rId13"/>
    <p:sldId id="893" r:id="rId14"/>
    <p:sldId id="894" r:id="rId15"/>
    <p:sldId id="927" r:id="rId16"/>
    <p:sldId id="895" r:id="rId17"/>
    <p:sldId id="896" r:id="rId18"/>
    <p:sldId id="928" r:id="rId19"/>
    <p:sldId id="897" r:id="rId20"/>
    <p:sldId id="900" r:id="rId21"/>
    <p:sldId id="901" r:id="rId22"/>
    <p:sldId id="902" r:id="rId23"/>
    <p:sldId id="929" r:id="rId24"/>
    <p:sldId id="903" r:id="rId25"/>
    <p:sldId id="904" r:id="rId26"/>
    <p:sldId id="905" r:id="rId27"/>
    <p:sldId id="906" r:id="rId28"/>
    <p:sldId id="907" r:id="rId29"/>
    <p:sldId id="930" r:id="rId30"/>
    <p:sldId id="908" r:id="rId31"/>
    <p:sldId id="912" r:id="rId32"/>
    <p:sldId id="913" r:id="rId33"/>
    <p:sldId id="931" r:id="rId34"/>
    <p:sldId id="917" r:id="rId35"/>
    <p:sldId id="918" r:id="rId36"/>
    <p:sldId id="932" r:id="rId37"/>
    <p:sldId id="919" r:id="rId38"/>
    <p:sldId id="920" r:id="rId39"/>
    <p:sldId id="933" r:id="rId40"/>
    <p:sldId id="921" r:id="rId41"/>
    <p:sldId id="922" r:id="rId42"/>
    <p:sldId id="934" r:id="rId4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6DA12C44-8208-4202-9D40-2D2770F85200}">
          <p14:sldIdLst>
            <p14:sldId id="256"/>
          </p14:sldIdLst>
        </p14:section>
        <p14:section name="证道" id="{DD1F7F7C-573C-4BBB-8FA7-4EAC105E6AD5}">
          <p14:sldIdLst>
            <p14:sldId id="884"/>
            <p14:sldId id="923"/>
            <p14:sldId id="924"/>
            <p14:sldId id="925"/>
            <p14:sldId id="926"/>
            <p14:sldId id="887"/>
            <p14:sldId id="888"/>
            <p14:sldId id="889"/>
            <p14:sldId id="890"/>
            <p14:sldId id="891"/>
            <p14:sldId id="892"/>
            <p14:sldId id="893"/>
            <p14:sldId id="894"/>
            <p14:sldId id="927"/>
            <p14:sldId id="895"/>
            <p14:sldId id="896"/>
            <p14:sldId id="928"/>
            <p14:sldId id="897"/>
            <p14:sldId id="900"/>
            <p14:sldId id="901"/>
            <p14:sldId id="902"/>
            <p14:sldId id="929"/>
            <p14:sldId id="903"/>
            <p14:sldId id="904"/>
            <p14:sldId id="905"/>
            <p14:sldId id="906"/>
            <p14:sldId id="907"/>
            <p14:sldId id="930"/>
            <p14:sldId id="908"/>
            <p14:sldId id="912"/>
            <p14:sldId id="913"/>
            <p14:sldId id="931"/>
            <p14:sldId id="917"/>
            <p14:sldId id="918"/>
            <p14:sldId id="932"/>
            <p14:sldId id="919"/>
            <p14:sldId id="920"/>
            <p14:sldId id="933"/>
            <p14:sldId id="921"/>
            <p14:sldId id="922"/>
            <p14:sldId id="934"/>
          </p14:sldIdLst>
        </p14:section>
        <p14:section name="Others" id="{F64480E5-665E-4520-B3FD-471D8B99BC9D}">
          <p14:sldIdLst/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9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HK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8FAE28-AD7E-481A-9753-EDBBC904E9C4}" type="datetimeFigureOut">
              <a:rPr lang="zh-HK" altLang="en-US" smtClean="0"/>
              <a:t>26/7/2026</a:t>
            </a:fld>
            <a:endParaRPr lang="zh-HK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HK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zh-HK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HK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E5CE09-78FC-4AE3-A7B0-C6810567F747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0254281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 altLang="zh-CN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40</a:t>
            </a:fld>
            <a:endParaRPr lang="de-DE"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625215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0D3AC-9B65-4A65-B109-36C22AA0E4A5}" type="datetimeFigureOut">
              <a:rPr lang="zh-HK" altLang="en-US" smtClean="0"/>
              <a:t>26/7/2026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74E86-581F-4A98-A9EF-243DA5E4B79C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32128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0D3AC-9B65-4A65-B109-36C22AA0E4A5}" type="datetimeFigureOut">
              <a:rPr lang="zh-HK" altLang="en-US" smtClean="0"/>
              <a:t>26/7/2026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74E86-581F-4A98-A9EF-243DA5E4B79C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847602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0D3AC-9B65-4A65-B109-36C22AA0E4A5}" type="datetimeFigureOut">
              <a:rPr lang="zh-HK" altLang="en-US" smtClean="0"/>
              <a:t>26/7/2026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74E86-581F-4A98-A9EF-243DA5E4B79C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5676174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证道：小标题+纯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9EE57C4-2713-4239-9E0E-C4858CFFEB5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A67A80-61B7-4D40-A153-0598801E3DC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Google Shape;65;p8">
            <a:extLst>
              <a:ext uri="{FF2B5EF4-FFF2-40B4-BE49-F238E27FC236}">
                <a16:creationId xmlns:a16="http://schemas.microsoft.com/office/drawing/2014/main" id="{53670995-B77F-4B3D-823A-A4D637DF7992}"/>
              </a:ext>
            </a:extLst>
          </p:cNvPr>
          <p:cNvSpPr txBox="1">
            <a:spLocks noGrp="1"/>
          </p:cNvSpPr>
          <p:nvPr>
            <p:ph type="body" idx="11" hasCustomPrompt="1"/>
          </p:nvPr>
        </p:nvSpPr>
        <p:spPr>
          <a:xfrm>
            <a:off x="790303" y="154305"/>
            <a:ext cx="3517344" cy="574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lvl="0" indent="0" algn="l">
              <a:lnSpc>
                <a:spcPct val="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4000" b="1">
                <a:solidFill>
                  <a:srgbClr val="915A32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Teko"/>
                <a:sym typeface="Teko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r>
              <a:rPr lang="zh-CN" altLang="en-US"/>
              <a:t>输入标题</a:t>
            </a:r>
            <a:endParaRPr lang="en-GB" dirty="0"/>
          </a:p>
        </p:txBody>
      </p:sp>
      <p:sp>
        <p:nvSpPr>
          <p:cNvPr id="12" name="Google Shape;31;p3">
            <a:extLst>
              <a:ext uri="{FF2B5EF4-FFF2-40B4-BE49-F238E27FC236}">
                <a16:creationId xmlns:a16="http://schemas.microsoft.com/office/drawing/2014/main" id="{B89A462B-5C3D-4B5B-9250-C3B3822E9B83}"/>
              </a:ext>
            </a:extLst>
          </p:cNvPr>
          <p:cNvSpPr txBox="1">
            <a:spLocks noGrp="1"/>
          </p:cNvSpPr>
          <p:nvPr userDrawn="1">
            <p:ph type="body" idx="1" hasCustomPrompt="1"/>
          </p:nvPr>
        </p:nvSpPr>
        <p:spPr>
          <a:xfrm>
            <a:off x="793160" y="1089025"/>
            <a:ext cx="7560537" cy="48920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+mj-lt"/>
              <a:buNone/>
              <a:defRPr sz="3000" baseline="0">
                <a:solidFill>
                  <a:schemeClr val="dk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Teko"/>
                <a:sym typeface="Teko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latin typeface="Teko"/>
                <a:ea typeface="Teko"/>
                <a:cs typeface="Teko"/>
                <a:sym typeface="Teko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r>
              <a:rPr lang="zh-TW" altLang="en-US" dirty="0"/>
              <a:t>输入纯文字</a:t>
            </a:r>
            <a:endParaRPr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BE12282-8FCC-4C8B-87FC-1E7B3EB24AD1}"/>
              </a:ext>
            </a:extLst>
          </p:cNvPr>
          <p:cNvGrpSpPr/>
          <p:nvPr userDrawn="1"/>
        </p:nvGrpSpPr>
        <p:grpSpPr>
          <a:xfrm>
            <a:off x="9308184" y="-1195753"/>
            <a:ext cx="6356518" cy="6091845"/>
            <a:chOff x="12412863" y="-1195754"/>
            <a:chExt cx="8475357" cy="6091845"/>
          </a:xfrm>
        </p:grpSpPr>
        <p:pic>
          <p:nvPicPr>
            <p:cNvPr id="6" name="Picture 5" descr="Graphical user interface&#10;&#10;Description automatically generated">
              <a:extLst>
                <a:ext uri="{FF2B5EF4-FFF2-40B4-BE49-F238E27FC236}">
                  <a16:creationId xmlns:a16="http://schemas.microsoft.com/office/drawing/2014/main" id="{BE9596A6-02BD-4A9D-83FD-FE43891F8B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2412863" y="0"/>
              <a:ext cx="2697714" cy="3116850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E49B7F72-603F-4F3B-8408-54473EAD80EA}"/>
                </a:ext>
              </a:extLst>
            </p:cNvPr>
            <p:cNvSpPr/>
            <p:nvPr userDrawn="1"/>
          </p:nvSpPr>
          <p:spPr>
            <a:xfrm>
              <a:off x="12412863" y="-1195754"/>
              <a:ext cx="998337" cy="998337"/>
            </a:xfrm>
            <a:prstGeom prst="rect">
              <a:avLst/>
            </a:prstGeom>
            <a:solidFill>
              <a:srgbClr val="915A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BAEDC94-4639-4AEB-9B19-C060F51C6051}"/>
                </a:ext>
              </a:extLst>
            </p:cNvPr>
            <p:cNvSpPr/>
            <p:nvPr userDrawn="1"/>
          </p:nvSpPr>
          <p:spPr>
            <a:xfrm>
              <a:off x="15314517" y="-1195754"/>
              <a:ext cx="998337" cy="998337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3600" dirty="0">
                  <a:solidFill>
                    <a:schemeClr val="bg1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黑</a:t>
              </a:r>
              <a:endParaRPr lang="en-GB" sz="140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E441680-1C6C-42C4-9578-D2B0E7A74DA1}"/>
                </a:ext>
              </a:extLst>
            </p:cNvPr>
            <p:cNvSpPr txBox="1"/>
            <p:nvPr userDrawn="1"/>
          </p:nvSpPr>
          <p:spPr>
            <a:xfrm>
              <a:off x="12412863" y="3429000"/>
              <a:ext cx="2697714" cy="146709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r>
                <a:rPr lang="zh-TW" altLang="en-US" sz="2000" b="1" u="sng" dirty="0">
                  <a:solidFill>
                    <a:srgbClr val="915A32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小标题</a:t>
              </a:r>
              <a:r>
                <a:rPr lang="en-US" altLang="zh-TW" sz="2000" b="1" u="sng" dirty="0">
                  <a:solidFill>
                    <a:srgbClr val="915A32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-</a:t>
              </a:r>
              <a:r>
                <a:rPr lang="zh-TW" altLang="en-US" sz="2000" b="1" u="sng" dirty="0">
                  <a:solidFill>
                    <a:srgbClr val="915A32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颜色</a:t>
              </a:r>
              <a:endParaRPr lang="en-US" altLang="zh-TW" sz="2000" b="1" u="sng" dirty="0">
                <a:solidFill>
                  <a:srgbClr val="915A32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  <a:p>
              <a:r>
                <a:rPr lang="en-US" altLang="zh-TW" sz="2000" b="1" u="none" dirty="0">
                  <a:solidFill>
                    <a:srgbClr val="915A32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Microsoft JhengHei</a:t>
              </a:r>
            </a:p>
            <a:p>
              <a:r>
                <a:rPr lang="en-US" altLang="zh-TW" sz="2000" b="1" u="none" dirty="0">
                  <a:solidFill>
                    <a:srgbClr val="915A32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Font Size: 40 (Bold)</a:t>
              </a:r>
              <a:endParaRPr lang="en-GB" sz="2400" b="1" u="sng" dirty="0">
                <a:solidFill>
                  <a:srgbClr val="915A32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</p:txBody>
        </p:sp>
        <p:pic>
          <p:nvPicPr>
            <p:cNvPr id="10" name="Picture 9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id="{FD7331D4-A884-4693-A24E-E05F6A4EC59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15314517" y="-22862"/>
              <a:ext cx="2693343" cy="3139712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BE0B4C2-6A50-40C8-B0FE-C656E93A6382}"/>
                </a:ext>
              </a:extLst>
            </p:cNvPr>
            <p:cNvSpPr txBox="1"/>
            <p:nvPr userDrawn="1"/>
          </p:nvSpPr>
          <p:spPr>
            <a:xfrm>
              <a:off x="15314517" y="3429000"/>
              <a:ext cx="2693343" cy="1073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r>
                <a:rPr lang="zh-TW" altLang="en-US" sz="2000" b="0" u="sng" dirty="0">
                  <a:solidFill>
                    <a:schemeClr val="tx1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內容字文字</a:t>
              </a:r>
              <a:r>
                <a:rPr lang="en-US" altLang="zh-TW" sz="2000" b="0" u="sng" dirty="0">
                  <a:solidFill>
                    <a:schemeClr val="tx1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-</a:t>
              </a:r>
              <a:r>
                <a:rPr lang="zh-TW" altLang="en-US" sz="2000" b="0" u="sng" dirty="0">
                  <a:solidFill>
                    <a:schemeClr val="tx1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颜色</a:t>
              </a:r>
              <a:endParaRPr lang="en-US" altLang="zh-TW" sz="2000" b="0" u="sng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lang="en-US" altLang="zh-TW" sz="2000" b="0" u="none" dirty="0">
                  <a:solidFill>
                    <a:schemeClr val="tx1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Microsoft JhengHei</a:t>
              </a:r>
            </a:p>
            <a:p>
              <a:r>
                <a:rPr lang="en-US" altLang="zh-TW" sz="2000" b="0" u="none" dirty="0">
                  <a:solidFill>
                    <a:schemeClr val="tx1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Font Size: 30</a:t>
              </a:r>
              <a:endParaRPr lang="en-GB" sz="2400" b="0" u="sng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D17AE13-BC98-41AA-8090-CFB470EBC002}"/>
                </a:ext>
              </a:extLst>
            </p:cNvPr>
            <p:cNvSpPr txBox="1"/>
            <p:nvPr userDrawn="1"/>
          </p:nvSpPr>
          <p:spPr>
            <a:xfrm>
              <a:off x="15314517" y="4644343"/>
              <a:ext cx="5573703" cy="25174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r>
                <a:rPr lang="en-US" altLang="zh-TW" sz="2000" b="0" i="0" u="none" strike="noStrike" cap="none" dirty="0">
                  <a:solidFill>
                    <a:schemeClr val="tx1"/>
                  </a:solidFill>
                  <a:highlight>
                    <a:srgbClr val="FFFF00"/>
                  </a:highlight>
                  <a:latin typeface="Microsoft JhengHei" panose="020B0604030504040204" pitchFamily="34" charset="-120"/>
                  <a:ea typeface="Microsoft JhengHei" panose="020B0604030504040204" pitchFamily="34" charset="-120"/>
                  <a:cs typeface="Arial"/>
                  <a:sym typeface="Arial"/>
                </a:rPr>
                <a:t>(</a:t>
              </a:r>
              <a:r>
                <a:rPr lang="zh-TW" altLang="en-US" sz="2000" b="0" i="0" u="none" strike="noStrike" cap="none" dirty="0">
                  <a:solidFill>
                    <a:schemeClr val="tx1"/>
                  </a:solidFill>
                  <a:highlight>
                    <a:srgbClr val="FFFF00"/>
                  </a:highlight>
                  <a:latin typeface="Microsoft JhengHei" panose="020B0604030504040204" pitchFamily="34" charset="-120"/>
                  <a:ea typeface="Microsoft JhengHei" panose="020B0604030504040204" pitchFamily="34" charset="-120"/>
                  <a:cs typeface="Arial"/>
                  <a:sym typeface="Arial"/>
                </a:rPr>
                <a:t>內容</a:t>
              </a:r>
              <a:r>
                <a:rPr lang="zh-CN" altLang="en-US" sz="2000" b="0" u="none" dirty="0">
                  <a:solidFill>
                    <a:schemeClr val="tx1"/>
                  </a:solidFill>
                  <a:highlight>
                    <a:srgbClr val="FFFF00"/>
                  </a:highlight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不要小于</a:t>
              </a:r>
              <a:r>
                <a:rPr lang="en-US" altLang="zh-CN" sz="2000" b="0" u="none" dirty="0">
                  <a:solidFill>
                    <a:schemeClr val="tx1"/>
                  </a:solidFill>
                  <a:highlight>
                    <a:srgbClr val="FFFF00"/>
                  </a:highlight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30</a:t>
              </a:r>
              <a:r>
                <a:rPr lang="zh-CN" altLang="en-US" sz="2000" b="0" u="none" dirty="0">
                  <a:solidFill>
                    <a:schemeClr val="tx1"/>
                  </a:solidFill>
                  <a:highlight>
                    <a:srgbClr val="FFFF00"/>
                  </a:highlight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，若不够位置可放在下一页</a:t>
              </a:r>
              <a:r>
                <a:rPr lang="en-US" altLang="zh-CN" sz="2000" b="0" u="none" dirty="0">
                  <a:solidFill>
                    <a:schemeClr val="tx1"/>
                  </a:solidFill>
                  <a:highlight>
                    <a:srgbClr val="FFFF00"/>
                  </a:highlight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)</a:t>
              </a:r>
              <a:endParaRPr lang="en-US" altLang="zh-TW" sz="2400" b="0" u="none" dirty="0">
                <a:solidFill>
                  <a:schemeClr val="tx1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510881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59">
          <p15:clr>
            <a:srgbClr val="FBAE40"/>
          </p15:clr>
        </p15:guide>
        <p15:guide id="2" orient="horz" pos="686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0D3AC-9B65-4A65-B109-36C22AA0E4A5}" type="datetimeFigureOut">
              <a:rPr lang="zh-HK" altLang="en-US" smtClean="0"/>
              <a:t>26/7/2026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74E86-581F-4A98-A9EF-243DA5E4B79C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485265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0D3AC-9B65-4A65-B109-36C22AA0E4A5}" type="datetimeFigureOut">
              <a:rPr lang="zh-HK" altLang="en-US" smtClean="0"/>
              <a:t>26/7/2026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74E86-581F-4A98-A9EF-243DA5E4B79C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551312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0D3AC-9B65-4A65-B109-36C22AA0E4A5}" type="datetimeFigureOut">
              <a:rPr lang="zh-HK" altLang="en-US" smtClean="0"/>
              <a:t>26/7/2026</a:t>
            </a:fld>
            <a:endParaRPr lang="zh-HK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74E86-581F-4A98-A9EF-243DA5E4B79C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543675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0D3AC-9B65-4A65-B109-36C22AA0E4A5}" type="datetimeFigureOut">
              <a:rPr lang="zh-HK" altLang="en-US" smtClean="0"/>
              <a:t>26/7/2026</a:t>
            </a:fld>
            <a:endParaRPr lang="zh-HK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74E86-581F-4A98-A9EF-243DA5E4B79C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5261343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0D3AC-9B65-4A65-B109-36C22AA0E4A5}" type="datetimeFigureOut">
              <a:rPr lang="zh-HK" altLang="en-US" smtClean="0"/>
              <a:t>26/7/2026</a:t>
            </a:fld>
            <a:endParaRPr lang="zh-HK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74E86-581F-4A98-A9EF-243DA5E4B79C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891509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0D3AC-9B65-4A65-B109-36C22AA0E4A5}" type="datetimeFigureOut">
              <a:rPr lang="zh-HK" altLang="en-US" smtClean="0"/>
              <a:t>26/7/2026</a:t>
            </a:fld>
            <a:endParaRPr lang="zh-HK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74E86-581F-4A98-A9EF-243DA5E4B79C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609509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0D3AC-9B65-4A65-B109-36C22AA0E4A5}" type="datetimeFigureOut">
              <a:rPr lang="zh-HK" altLang="en-US" smtClean="0"/>
              <a:t>26/7/2026</a:t>
            </a:fld>
            <a:endParaRPr lang="zh-HK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74E86-581F-4A98-A9EF-243DA5E4B79C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5347228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0D3AC-9B65-4A65-B109-36C22AA0E4A5}" type="datetimeFigureOut">
              <a:rPr lang="zh-HK" altLang="en-US" smtClean="0"/>
              <a:t>26/7/2026</a:t>
            </a:fld>
            <a:endParaRPr lang="zh-HK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74E86-581F-4A98-A9EF-243DA5E4B79C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5675412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9000">
              <a:srgbClr val="9AD4EF"/>
            </a:gs>
            <a:gs pos="60000">
              <a:srgbClr val="C5E6F6"/>
            </a:gs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69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4A0D3AC-9B65-4A65-B109-36C22AA0E4A5}" type="datetimeFigureOut">
              <a:rPr lang="zh-HK" altLang="en-US" smtClean="0"/>
              <a:t>26/7/2026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6174E86-581F-4A98-A9EF-243DA5E4B79C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106822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E480C99-B79D-B49C-1462-E17AE6FDEFB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HK" altLang="en-US" dirty="0"/>
              <a:t>忍耐为何？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458EC93B-D915-498E-5F49-1256418614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zh-CN" altLang="en-US" sz="2800" dirty="0"/>
              <a:t>经文：雅各书</a:t>
            </a:r>
            <a:r>
              <a:rPr lang="en-US" altLang="zh-CN" sz="2800" dirty="0"/>
              <a:t>5</a:t>
            </a:r>
            <a:r>
              <a:rPr lang="zh-CN" altLang="en-US" sz="2800" dirty="0"/>
              <a:t>：</a:t>
            </a:r>
            <a:r>
              <a:rPr lang="en-US" altLang="zh-CN" sz="2800" dirty="0"/>
              <a:t>7-11</a:t>
            </a:r>
          </a:p>
          <a:p>
            <a:r>
              <a:rPr lang="en-US" altLang="zh-CN" sz="2800" dirty="0"/>
              <a:t>2026_7-26</a:t>
            </a:r>
          </a:p>
          <a:p>
            <a:r>
              <a:rPr lang="zh-CN" altLang="en-US" sz="2800" dirty="0"/>
              <a:t>宋师母</a:t>
            </a:r>
          </a:p>
          <a:p>
            <a:endParaRPr lang="zh-HK" altLang="en-US" sz="2800" dirty="0"/>
          </a:p>
        </p:txBody>
      </p:sp>
    </p:spTree>
    <p:extLst>
      <p:ext uri="{BB962C8B-B14F-4D97-AF65-F5344CB8AC3E}">
        <p14:creationId xmlns:p14="http://schemas.microsoft.com/office/powerpoint/2010/main" val="6747899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2E6C3A-37B5-01EB-192F-BA9FEF2F5E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67B94A77-A0B0-331B-6A6F-A49AF5F107B8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793160" y="157892"/>
            <a:ext cx="7943959" cy="574481"/>
          </a:xfrm>
        </p:spPr>
        <p:txBody>
          <a:bodyPr/>
          <a:lstStyle/>
          <a:p>
            <a:r>
              <a:rPr lang="en-US" altLang="zh-TW" dirty="0"/>
              <a:t>(</a:t>
            </a:r>
            <a:r>
              <a:rPr lang="zh-TW" altLang="en-US" dirty="0"/>
              <a:t>一</a:t>
            </a:r>
            <a:r>
              <a:rPr lang="en-US" altLang="zh-TW" dirty="0"/>
              <a:t>)	  </a:t>
            </a:r>
            <a:r>
              <a:rPr lang="zh-TW" altLang="en-US" dirty="0"/>
              <a:t>忍耐</a:t>
            </a:r>
            <a:r>
              <a:rPr lang="en-US" altLang="zh-TW" dirty="0"/>
              <a:t>~</a:t>
            </a:r>
            <a:r>
              <a:rPr lang="zh-TW" altLang="en-US" dirty="0"/>
              <a:t>信仰坚固不动摇</a:t>
            </a:r>
            <a:endParaRPr lang="zh-HK" altLang="en-US" dirty="0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35D73D7-19D8-7BCF-E081-78AD5B60C6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为什么雅各叫弟兄姊妹忍耐？</a:t>
            </a:r>
            <a:endParaRPr lang="en-US" altLang="zh-TW" dirty="0"/>
          </a:p>
          <a:p>
            <a:r>
              <a:rPr lang="zh-TW" altLang="en-US" dirty="0"/>
              <a:t>因为当时的信徒，他们都是散居异地，而且大部分都是贫农，在社会受到剥削的一群。</a:t>
            </a:r>
            <a:endParaRPr lang="en-US" altLang="zh-TW" dirty="0"/>
          </a:p>
          <a:p>
            <a:r>
              <a:rPr lang="en-US" altLang="zh-TW" dirty="0"/>
              <a:t>5:4-6 </a:t>
            </a:r>
            <a:r>
              <a:rPr lang="zh-TW" altLang="en-US" dirty="0"/>
              <a:t>怎样说：看哪，工人为你们收割庄稼，你们竟然克扣他们的工资；那工资必为他们呼冤；收割者的呼声，已经达到万军之主的耳中了。</a:t>
            </a:r>
            <a:r>
              <a:rPr lang="en-US" altLang="zh-TW" dirty="0"/>
              <a:t>5</a:t>
            </a:r>
            <a:r>
              <a:rPr lang="zh-TW" altLang="en-US" dirty="0"/>
              <a:t>你们在世上穷奢极侈，</a:t>
            </a:r>
            <a:r>
              <a:rPr lang="en-US" altLang="zh-TW" dirty="0"/>
              <a:t>……</a:t>
            </a:r>
          </a:p>
          <a:p>
            <a:r>
              <a:rPr lang="en-US" altLang="zh-TW" dirty="0"/>
              <a:t>6</a:t>
            </a:r>
            <a:r>
              <a:rPr lang="zh-TW" altLang="en-US" dirty="0"/>
              <a:t>你们把义人定罪杀害，但他并没有反抗。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15427401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6333A6-B79F-081E-B8B2-C68990CDF0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DD253F02-4BC5-B49A-405C-CE00F2CD67A6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793160" y="103506"/>
            <a:ext cx="7943959" cy="574481"/>
          </a:xfrm>
        </p:spPr>
        <p:txBody>
          <a:bodyPr/>
          <a:lstStyle/>
          <a:p>
            <a:r>
              <a:rPr lang="en-US" altLang="zh-TW" dirty="0"/>
              <a:t>(</a:t>
            </a:r>
            <a:r>
              <a:rPr lang="zh-TW" altLang="en-US" dirty="0"/>
              <a:t>一</a:t>
            </a:r>
            <a:r>
              <a:rPr lang="en-US" altLang="zh-TW" dirty="0"/>
              <a:t>)	  </a:t>
            </a:r>
            <a:r>
              <a:rPr lang="zh-TW" altLang="en-US" dirty="0"/>
              <a:t>忍耐</a:t>
            </a:r>
            <a:r>
              <a:rPr lang="en-US" altLang="zh-TW" dirty="0"/>
              <a:t>~</a:t>
            </a:r>
            <a:r>
              <a:rPr lang="zh-TW" altLang="en-US" dirty="0"/>
              <a:t>信仰坚固不动摇</a:t>
            </a:r>
            <a:endParaRPr lang="zh-HK" altLang="en-US" dirty="0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B127F8D-2B0B-45D6-96B0-643F3B5C62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原文有</a:t>
            </a:r>
            <a:r>
              <a:rPr lang="en-US" altLang="zh-TW" dirty="0" err="1"/>
              <a:t>οὖν</a:t>
            </a:r>
            <a:r>
              <a:rPr lang="en-US" altLang="zh-TW" dirty="0"/>
              <a:t>  (</a:t>
            </a:r>
            <a:r>
              <a:rPr lang="zh-TW" altLang="en-US" dirty="0"/>
              <a:t>因此，所以</a:t>
            </a:r>
            <a:r>
              <a:rPr lang="en-US" altLang="zh-TW" dirty="0"/>
              <a:t>)</a:t>
            </a:r>
            <a:r>
              <a:rPr lang="zh-TW" altLang="en-US" dirty="0"/>
              <a:t>这个字，</a:t>
            </a:r>
            <a:endParaRPr lang="en-US" altLang="zh-TW" dirty="0"/>
          </a:p>
          <a:p>
            <a:r>
              <a:rPr lang="zh-TW" altLang="en-US" dirty="0"/>
              <a:t>要忍耐，弟兄们，直到主来。他们受欺诈，压迫，</a:t>
            </a:r>
            <a:endParaRPr lang="en-US" altLang="zh-TW" dirty="0"/>
          </a:p>
          <a:p>
            <a:r>
              <a:rPr lang="zh-TW" altLang="en-US" dirty="0"/>
              <a:t>活在这不公义的社会，都会叫人非常愤怒，</a:t>
            </a:r>
            <a:endParaRPr lang="en-US" altLang="zh-TW" dirty="0"/>
          </a:p>
          <a:p>
            <a:r>
              <a:rPr lang="zh-TW" altLang="en-US" dirty="0"/>
              <a:t>也许会很冲动，很想做一些报复的事情。</a:t>
            </a:r>
            <a:endParaRPr lang="en-US" altLang="zh-TW" dirty="0"/>
          </a:p>
          <a:p>
            <a:r>
              <a:rPr lang="zh-TW" altLang="en-US" dirty="0"/>
              <a:t>雅各呼吁。（要忍耐），</a:t>
            </a:r>
            <a:endParaRPr lang="en-US" altLang="zh-TW" dirty="0"/>
          </a:p>
          <a:p>
            <a:r>
              <a:rPr lang="zh-TW" altLang="en-US" dirty="0"/>
              <a:t>只是冲动会容易做错事，会带来严重的后果。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40042444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2FA5C4-9E7B-A295-8990-93170895D3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2FA543C9-8F6D-64D8-FC52-CB1B03869AFC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600020" y="174697"/>
            <a:ext cx="7943959" cy="574481"/>
          </a:xfrm>
        </p:spPr>
        <p:txBody>
          <a:bodyPr/>
          <a:lstStyle/>
          <a:p>
            <a:r>
              <a:rPr lang="en-US" altLang="zh-TW" dirty="0"/>
              <a:t>(</a:t>
            </a:r>
            <a:r>
              <a:rPr lang="zh-TW" altLang="en-US" dirty="0"/>
              <a:t>一</a:t>
            </a:r>
            <a:r>
              <a:rPr lang="en-US" altLang="zh-TW" dirty="0"/>
              <a:t>)	  </a:t>
            </a:r>
            <a:r>
              <a:rPr lang="zh-TW" altLang="en-US" dirty="0"/>
              <a:t>忍耐</a:t>
            </a:r>
            <a:r>
              <a:rPr lang="en-US" altLang="zh-TW" dirty="0"/>
              <a:t>~</a:t>
            </a:r>
            <a:r>
              <a:rPr lang="zh-TW" altLang="en-US" dirty="0"/>
              <a:t>信仰坚固不动摇</a:t>
            </a:r>
            <a:endParaRPr lang="zh-HK" altLang="en-US" dirty="0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B975632-838D-FC76-2D0E-02FDFED2B3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世界杯</a:t>
            </a:r>
            <a:endParaRPr lang="zh-HK" altLang="en-US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BB4CCEC7-4CCD-84BF-D608-37505D96578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1997" t="1064" r="1997" b="24106"/>
          <a:stretch>
            <a:fillRect/>
          </a:stretch>
        </p:blipFill>
        <p:spPr>
          <a:xfrm>
            <a:off x="110970" y="2573795"/>
            <a:ext cx="4479915" cy="4209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B06A66A2-7384-5C7C-945C-13D94AB3281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" t="31898" r="4705"/>
          <a:stretch>
            <a:fillRect/>
          </a:stretch>
        </p:blipFill>
        <p:spPr>
          <a:xfrm>
            <a:off x="4885291" y="3230880"/>
            <a:ext cx="3658688" cy="328309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611FED76-3D41-F486-89D6-AEC5D97D30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91853" y="1089025"/>
            <a:ext cx="1780113" cy="1205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0120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A186E3-1123-13BF-58CC-157CB5149F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248182A6-AE62-86C6-89B2-B46DA14BE06B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793160" y="103506"/>
            <a:ext cx="7943959" cy="574481"/>
          </a:xfrm>
        </p:spPr>
        <p:txBody>
          <a:bodyPr/>
          <a:lstStyle/>
          <a:p>
            <a:r>
              <a:rPr lang="en-US" altLang="zh-TW" dirty="0"/>
              <a:t>(</a:t>
            </a:r>
            <a:r>
              <a:rPr lang="zh-TW" altLang="en-US" dirty="0"/>
              <a:t>一</a:t>
            </a:r>
            <a:r>
              <a:rPr lang="en-US" altLang="zh-TW" dirty="0"/>
              <a:t>)	  </a:t>
            </a:r>
            <a:r>
              <a:rPr lang="zh-TW" altLang="en-US" dirty="0"/>
              <a:t>忍耐</a:t>
            </a:r>
            <a:r>
              <a:rPr lang="en-US" altLang="zh-TW" dirty="0"/>
              <a:t>~</a:t>
            </a:r>
            <a:r>
              <a:rPr lang="zh-TW" altLang="en-US" dirty="0"/>
              <a:t>信仰坚固不动摇</a:t>
            </a:r>
            <a:endParaRPr lang="zh-HK" altLang="en-US" dirty="0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388523B-F77C-9AC1-8490-FDF119AEEE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据</a:t>
            </a:r>
            <a:r>
              <a:rPr lang="en-US" altLang="zh-TW" dirty="0"/>
              <a:t>BBC</a:t>
            </a:r>
            <a:r>
              <a:rPr lang="zh-TW" altLang="en-US" dirty="0"/>
              <a:t>报道，</a:t>
            </a:r>
            <a:endParaRPr lang="en-US" altLang="zh-TW" dirty="0"/>
          </a:p>
          <a:p>
            <a:r>
              <a:rPr lang="zh-TW" altLang="en-US" dirty="0"/>
              <a:t>国际足协（</a:t>
            </a:r>
            <a:r>
              <a:rPr lang="en-US" altLang="zh-TW" dirty="0"/>
              <a:t>FIFA</a:t>
            </a:r>
            <a:r>
              <a:rPr lang="zh-TW" altLang="en-US" dirty="0"/>
              <a:t>）证实已指派纪律道德检察官启动调查，阿根廷足协及涉事球员、教练恐面临罚款、停赛等处分。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但整队球队已经不是输了球赛，最后更输了球迷的心。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1209107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E93683-CCD3-C9EF-A74E-CA3BC794F9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D8F17F9D-6A12-59E9-EFF9-0B5CEAFD81A2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793160" y="83186"/>
            <a:ext cx="7943959" cy="574481"/>
          </a:xfrm>
        </p:spPr>
        <p:txBody>
          <a:bodyPr/>
          <a:lstStyle/>
          <a:p>
            <a:r>
              <a:rPr lang="en-US" altLang="zh-TW" dirty="0"/>
              <a:t>(</a:t>
            </a:r>
            <a:r>
              <a:rPr lang="zh-TW" altLang="en-US" dirty="0"/>
              <a:t>一</a:t>
            </a:r>
            <a:r>
              <a:rPr lang="en-US" altLang="zh-TW" dirty="0"/>
              <a:t>)	  </a:t>
            </a:r>
            <a:r>
              <a:rPr lang="zh-TW" altLang="en-US" dirty="0"/>
              <a:t>忍耐</a:t>
            </a:r>
            <a:r>
              <a:rPr lang="en-US" altLang="zh-TW" dirty="0"/>
              <a:t>~</a:t>
            </a:r>
            <a:r>
              <a:rPr lang="zh-TW" altLang="en-US" dirty="0"/>
              <a:t>信仰坚固不动摇</a:t>
            </a:r>
            <a:endParaRPr lang="zh-HK" altLang="en-US" dirty="0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22FC142-6B13-83F8-74CF-26B351F086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要忍耐，实在不容易，但雅各布用了一个很贴切的例子作提醒。就是农夫忍耐等待农作物的收成的例子，</a:t>
            </a:r>
            <a:endParaRPr lang="en-US" altLang="zh-TW" dirty="0"/>
          </a:p>
          <a:p>
            <a:r>
              <a:rPr lang="zh-TW" altLang="en-US" dirty="0"/>
              <a:t>农夫忍耐地直到得了秋雨春雨。他才有宝贵的出产。</a:t>
            </a:r>
          </a:p>
          <a:p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8109875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843D20-95EA-A92A-CB20-1A2DEA0469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6818087A-A305-2F69-28FB-39F13464A7B4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793160" y="93346"/>
            <a:ext cx="7943959" cy="574481"/>
          </a:xfrm>
        </p:spPr>
        <p:txBody>
          <a:bodyPr/>
          <a:lstStyle/>
          <a:p>
            <a:r>
              <a:rPr lang="en-US" altLang="zh-TW" dirty="0"/>
              <a:t>(</a:t>
            </a:r>
            <a:r>
              <a:rPr lang="zh-TW" altLang="en-US" dirty="0"/>
              <a:t>一</a:t>
            </a:r>
            <a:r>
              <a:rPr lang="en-US" altLang="zh-TW" dirty="0"/>
              <a:t>)	  </a:t>
            </a:r>
            <a:r>
              <a:rPr lang="zh-TW" altLang="en-US" dirty="0"/>
              <a:t>忍耐</a:t>
            </a:r>
            <a:r>
              <a:rPr lang="en-US" altLang="zh-TW" dirty="0"/>
              <a:t>~</a:t>
            </a:r>
            <a:r>
              <a:rPr lang="zh-TW" altLang="en-US" dirty="0"/>
              <a:t>信仰坚固不动摇</a:t>
            </a:r>
            <a:endParaRPr lang="zh-HK" altLang="en-US" dirty="0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FA3CCD5-7640-0092-5164-302B8D3FD2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「你们也当忍耐，坚固你们的心，因为主来的日子近了。」所以，雅各强调说忍耐，因为，一方面，克扣工人的工资；这呼冤声已经达到万军之主的耳中了，</a:t>
            </a:r>
            <a:endParaRPr lang="en-US" altLang="zh-TW" dirty="0"/>
          </a:p>
          <a:p>
            <a:r>
              <a:rPr lang="zh-TW" altLang="en-US" dirty="0"/>
              <a:t>另一方面，要忍耐，坚固你们的心，</a:t>
            </a:r>
            <a:endParaRPr lang="en-US" altLang="zh-TW" dirty="0"/>
          </a:p>
          <a:p>
            <a:r>
              <a:rPr lang="zh-TW" altLang="en-US" dirty="0"/>
              <a:t>因为主来临的日子快到了。</a:t>
            </a:r>
          </a:p>
          <a:p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3888362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FAE506-6C3D-FC33-D652-C5DBAA0253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B83CB09A-47B3-D92E-ADF0-6C7A4AA92B19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793160" y="123826"/>
            <a:ext cx="7943959" cy="574481"/>
          </a:xfrm>
        </p:spPr>
        <p:txBody>
          <a:bodyPr/>
          <a:lstStyle/>
          <a:p>
            <a:r>
              <a:rPr lang="en-US" altLang="zh-TW" dirty="0"/>
              <a:t>(</a:t>
            </a:r>
            <a:r>
              <a:rPr lang="zh-TW" altLang="en-US" dirty="0"/>
              <a:t>一</a:t>
            </a:r>
            <a:r>
              <a:rPr lang="en-US" altLang="zh-TW" dirty="0"/>
              <a:t>)	  </a:t>
            </a:r>
            <a:r>
              <a:rPr lang="zh-TW" altLang="en-US" dirty="0"/>
              <a:t>忍耐</a:t>
            </a:r>
            <a:r>
              <a:rPr lang="en-US" altLang="zh-TW" dirty="0"/>
              <a:t>~</a:t>
            </a:r>
            <a:r>
              <a:rPr lang="zh-TW" altLang="en-US" dirty="0"/>
              <a:t>信仰坚固不动摇</a:t>
            </a:r>
            <a:endParaRPr lang="zh-HK" altLang="en-US" dirty="0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0AB6CE3-75FD-0A2C-654E-4A0971A4BB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这个提醒，在患难逆境中不要冲动，要坚固自己的心，</a:t>
            </a:r>
            <a:endParaRPr lang="en-US" altLang="zh-TW" dirty="0"/>
          </a:p>
          <a:p>
            <a:r>
              <a:rPr lang="zh-TW" altLang="en-US" dirty="0"/>
              <a:t>要活出信仰，不被动摇，</a:t>
            </a:r>
            <a:endParaRPr lang="en-US" altLang="zh-TW" dirty="0"/>
          </a:p>
          <a:p>
            <a:r>
              <a:rPr lang="zh-TW" altLang="en-US" dirty="0"/>
              <a:t>因此，</a:t>
            </a:r>
            <a:endParaRPr lang="en-US" altLang="zh-TW" dirty="0"/>
          </a:p>
          <a:p>
            <a:r>
              <a:rPr lang="zh-TW" altLang="en-US" dirty="0"/>
              <a:t>雅各时代的信徒实在不容易。</a:t>
            </a:r>
            <a:endParaRPr lang="en-US" altLang="zh-TW" dirty="0"/>
          </a:p>
          <a:p>
            <a:r>
              <a:rPr lang="zh-TW" altLang="en-US" dirty="0"/>
              <a:t>在现在的年代也不容易，</a:t>
            </a:r>
            <a:endParaRPr lang="en-US" altLang="zh-TW" dirty="0"/>
          </a:p>
          <a:p>
            <a:r>
              <a:rPr lang="zh-TW" altLang="en-US" dirty="0"/>
              <a:t>有些时候甚至遭到别人的嘲讽和批评。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410399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89F7B3-20A6-85C8-D486-C17AE62EC7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F19076DF-17CE-4A52-B193-E5CC54007092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793160" y="205756"/>
            <a:ext cx="7943959" cy="574481"/>
          </a:xfrm>
        </p:spPr>
        <p:txBody>
          <a:bodyPr/>
          <a:lstStyle/>
          <a:p>
            <a:r>
              <a:rPr lang="en-US" altLang="zh-TW" dirty="0"/>
              <a:t>(</a:t>
            </a:r>
            <a:r>
              <a:rPr lang="zh-TW" altLang="en-US" dirty="0"/>
              <a:t>一</a:t>
            </a:r>
            <a:r>
              <a:rPr lang="en-US" altLang="zh-TW" dirty="0"/>
              <a:t>)	  </a:t>
            </a:r>
            <a:r>
              <a:rPr lang="zh-TW" altLang="en-US" dirty="0"/>
              <a:t>忍耐</a:t>
            </a:r>
            <a:r>
              <a:rPr lang="en-US" altLang="zh-TW" dirty="0"/>
              <a:t>~</a:t>
            </a:r>
            <a:r>
              <a:rPr lang="zh-TW" altLang="en-US" dirty="0"/>
              <a:t>信仰坚固不动摇</a:t>
            </a:r>
            <a:endParaRPr lang="zh-HK" altLang="en-US" dirty="0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E272341-9E76-AE2E-ED19-4BC993D27A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今年世界杯德国与库拉索比赛，比赛结束之后，德国两位基督徒球员与库拉索</a:t>
            </a:r>
            <a:endParaRPr lang="en-US" altLang="zh-TW" dirty="0"/>
          </a:p>
          <a:p>
            <a:r>
              <a:rPr lang="zh-TW" altLang="en-US" dirty="0"/>
              <a:t>的基督徒球员围圈在祷告，</a:t>
            </a:r>
            <a:endParaRPr lang="en-US" altLang="zh-TW" dirty="0"/>
          </a:p>
          <a:p>
            <a:r>
              <a:rPr lang="zh-TW" altLang="en-US" dirty="0"/>
              <a:t>有不少人觉得感动。</a:t>
            </a:r>
            <a:endParaRPr lang="zh-HK" altLang="en-US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B79545DC-9CF2-CBA0-05A1-E38B4D62A4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1738" y="2281083"/>
            <a:ext cx="3522199" cy="44226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94261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D8EEEA-2215-8894-53E5-D21DE4A403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484D697C-9BF1-533E-2EB6-659A51EC77D1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793160" y="133986"/>
            <a:ext cx="7943959" cy="574481"/>
          </a:xfrm>
        </p:spPr>
        <p:txBody>
          <a:bodyPr/>
          <a:lstStyle/>
          <a:p>
            <a:r>
              <a:rPr lang="en-US" altLang="zh-TW" dirty="0"/>
              <a:t>(</a:t>
            </a:r>
            <a:r>
              <a:rPr lang="zh-TW" altLang="en-US" dirty="0"/>
              <a:t>一</a:t>
            </a:r>
            <a:r>
              <a:rPr lang="en-US" altLang="zh-TW" dirty="0"/>
              <a:t>)	  </a:t>
            </a:r>
            <a:r>
              <a:rPr lang="zh-TW" altLang="en-US" dirty="0"/>
              <a:t>忍耐</a:t>
            </a:r>
            <a:r>
              <a:rPr lang="en-US" altLang="zh-TW" dirty="0"/>
              <a:t>~</a:t>
            </a:r>
            <a:r>
              <a:rPr lang="zh-TW" altLang="en-US" dirty="0"/>
              <a:t>信仰坚固不动摇</a:t>
            </a:r>
            <a:endParaRPr lang="zh-HK" altLang="en-US" dirty="0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2F0364A-6630-27EE-F2B4-9E9D9FA41C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但在一份瑞士的日报</a:t>
            </a:r>
            <a:endParaRPr lang="en-US" altLang="zh-TW" dirty="0"/>
          </a:p>
          <a:p>
            <a:r>
              <a:rPr lang="zh-TW" altLang="en-US" dirty="0"/>
              <a:t>于</a:t>
            </a:r>
            <a:r>
              <a:rPr lang="en-US" altLang="zh-TW" dirty="0"/>
              <a:t>7</a:t>
            </a:r>
            <a:r>
              <a:rPr lang="zh-TW" altLang="en-US" dirty="0"/>
              <a:t>月</a:t>
            </a:r>
            <a:r>
              <a:rPr lang="en-US" altLang="zh-TW" dirty="0"/>
              <a:t>5</a:t>
            </a:r>
            <a:r>
              <a:rPr lang="zh-TW" altLang="en-US" dirty="0"/>
              <a:t>日就对基督徒球员的信仰表达了</a:t>
            </a:r>
            <a:endParaRPr lang="en-US" altLang="zh-TW" dirty="0"/>
          </a:p>
          <a:p>
            <a:r>
              <a:rPr lang="zh-TW" altLang="en-US" dirty="0"/>
              <a:t>一些充满暗讽刺和挑剔的话。</a:t>
            </a:r>
            <a:endParaRPr lang="en-US" altLang="zh-TW" dirty="0"/>
          </a:p>
          <a:p>
            <a:r>
              <a:rPr lang="zh-TW" altLang="en-US" dirty="0"/>
              <a:t>今天，活出基督的信仰，</a:t>
            </a:r>
            <a:endParaRPr lang="en-US" altLang="zh-TW" dirty="0"/>
          </a:p>
          <a:p>
            <a:r>
              <a:rPr lang="zh-TW" altLang="en-US" dirty="0"/>
              <a:t>虽然在欧洲自由社会，他们对宗教表达的包容正在收窄。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6605910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2D947D-A283-8153-FB5B-D4FE05389F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25FA6DB6-6A26-F83A-B31F-B3A5A0F46BF4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793160" y="73026"/>
            <a:ext cx="7943959" cy="574481"/>
          </a:xfrm>
        </p:spPr>
        <p:txBody>
          <a:bodyPr/>
          <a:lstStyle/>
          <a:p>
            <a:r>
              <a:rPr lang="en-US" altLang="zh-TW" dirty="0"/>
              <a:t>(</a:t>
            </a:r>
            <a:r>
              <a:rPr lang="zh-TW" altLang="en-US" dirty="0"/>
              <a:t>一</a:t>
            </a:r>
            <a:r>
              <a:rPr lang="en-US" altLang="zh-TW" dirty="0"/>
              <a:t>)	  </a:t>
            </a:r>
            <a:r>
              <a:rPr lang="zh-TW" altLang="en-US" dirty="0"/>
              <a:t>忍耐</a:t>
            </a:r>
            <a:r>
              <a:rPr lang="en-US" altLang="zh-TW" dirty="0"/>
              <a:t>~</a:t>
            </a:r>
            <a:r>
              <a:rPr lang="zh-TW" altLang="en-US" dirty="0"/>
              <a:t>信仰坚固不动摇</a:t>
            </a:r>
            <a:endParaRPr lang="zh-HK" altLang="en-US" dirty="0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9C6F0E3-C226-635F-7F17-3DF1DD91BC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如今做基督徒需要忍耐，要坚固自己的心，信仰不被动摇，不要让世界的价值牵着我们的信仰，扭曲我们的真理。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我们虽然不知道主什么时候回来，但肯定是，</a:t>
            </a:r>
            <a:endParaRPr lang="en-US" altLang="zh-TW" dirty="0"/>
          </a:p>
          <a:p>
            <a:r>
              <a:rPr lang="zh-TW" altLang="en-US" dirty="0"/>
              <a:t>人要见主面的日子也是愈来愈近了。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14206641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B7E8BFCD-72EA-5244-2D2E-9E7960651660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r>
              <a:rPr lang="zh-TW" altLang="en-US" dirty="0"/>
              <a:t>一个童话故事</a:t>
            </a:r>
            <a:endParaRPr lang="zh-HK" altLang="en-US" dirty="0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A89F4B2-DF70-ABFA-8335-A4AE2D8516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421D8F8C-93C4-FCEF-199F-FF012F74AE2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113" t="14666" r="6556" b="10518"/>
          <a:stretch>
            <a:fillRect/>
          </a:stretch>
        </p:blipFill>
        <p:spPr>
          <a:xfrm>
            <a:off x="751840" y="969654"/>
            <a:ext cx="7802880" cy="51308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741389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BB715892-3961-6D74-1DE3-FDC36B2FC2CA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793160" y="144146"/>
            <a:ext cx="8295536" cy="574481"/>
          </a:xfrm>
        </p:spPr>
        <p:txBody>
          <a:bodyPr/>
          <a:lstStyle/>
          <a:p>
            <a:r>
              <a:rPr lang="en-US" altLang="zh-HK" dirty="0"/>
              <a:t>(</a:t>
            </a:r>
            <a:r>
              <a:rPr lang="zh-HK" altLang="en-US" dirty="0"/>
              <a:t>二</a:t>
            </a:r>
            <a:r>
              <a:rPr lang="en-US" altLang="zh-HK" dirty="0"/>
              <a:t>)	 </a:t>
            </a:r>
            <a:r>
              <a:rPr lang="zh-HK" altLang="en-US" dirty="0"/>
              <a:t>忍耐</a:t>
            </a:r>
            <a:r>
              <a:rPr lang="en-US" altLang="zh-HK" dirty="0"/>
              <a:t>~</a:t>
            </a:r>
            <a:r>
              <a:rPr lang="zh-HK" altLang="en-US" dirty="0"/>
              <a:t>不彼此埋怨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324977A-1CFA-BBB3-697D-6AF205EC53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/>
              <a:t>9</a:t>
            </a:r>
            <a:r>
              <a:rPr lang="zh-TW" altLang="en-US" dirty="0"/>
              <a:t>弟兄们，你们不要彼此埋怨，</a:t>
            </a:r>
            <a:endParaRPr lang="en-US" altLang="zh-TW" dirty="0"/>
          </a:p>
          <a:p>
            <a:r>
              <a:rPr lang="zh-TW" altLang="en-US" dirty="0"/>
              <a:t>免得受审判。看哪，审判的主站在门前了。</a:t>
            </a:r>
            <a:endParaRPr lang="en-US" altLang="zh-TW" dirty="0"/>
          </a:p>
          <a:p>
            <a:endParaRPr lang="zh-TW" altLang="en-US" dirty="0"/>
          </a:p>
          <a:p>
            <a:r>
              <a:rPr lang="zh-TW" altLang="en-US" dirty="0"/>
              <a:t>为什么雅各叫大家信徒不要彼此埋怨？</a:t>
            </a:r>
          </a:p>
          <a:p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13637727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7CE19A-ACF9-8A31-8CFC-D80E274E5A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96F2447B-55CE-57E0-51E8-CFD329BC56F6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793160" y="154306"/>
            <a:ext cx="8295536" cy="574481"/>
          </a:xfrm>
        </p:spPr>
        <p:txBody>
          <a:bodyPr/>
          <a:lstStyle/>
          <a:p>
            <a:r>
              <a:rPr lang="en-US" altLang="zh-HK" dirty="0"/>
              <a:t>(</a:t>
            </a:r>
            <a:r>
              <a:rPr lang="zh-HK" altLang="en-US" dirty="0"/>
              <a:t>二</a:t>
            </a:r>
            <a:r>
              <a:rPr lang="en-US" altLang="zh-HK" dirty="0"/>
              <a:t>)	 </a:t>
            </a:r>
            <a:r>
              <a:rPr lang="zh-HK" altLang="en-US" dirty="0"/>
              <a:t>忍耐</a:t>
            </a:r>
            <a:r>
              <a:rPr lang="en-US" altLang="zh-HK" dirty="0"/>
              <a:t>~</a:t>
            </a:r>
            <a:r>
              <a:rPr lang="zh-HK" altLang="en-US" dirty="0"/>
              <a:t>不彼此埋怨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0B75F16-CB2D-0EEE-9490-80FFF17570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什么是</a:t>
            </a:r>
            <a:r>
              <a:rPr lang="en-US" altLang="zh-TW" dirty="0"/>
              <a:t>『</a:t>
            </a:r>
            <a:r>
              <a:rPr lang="zh-TW" altLang="en-US" dirty="0"/>
              <a:t>埋怨</a:t>
            </a:r>
            <a:r>
              <a:rPr lang="en-US" altLang="zh-TW" dirty="0"/>
              <a:t>』</a:t>
            </a:r>
            <a:r>
              <a:rPr lang="zh-TW" altLang="en-US" dirty="0"/>
              <a:t>：简单的一句，</a:t>
            </a:r>
            <a:r>
              <a:rPr lang="en-US" altLang="zh-TW" dirty="0"/>
              <a:t>『</a:t>
            </a:r>
            <a:r>
              <a:rPr lang="zh-TW" altLang="en-US" dirty="0"/>
              <a:t>都是你的错</a:t>
            </a:r>
            <a:r>
              <a:rPr lang="en-US" altLang="zh-TW" dirty="0"/>
              <a:t>』</a:t>
            </a:r>
            <a:r>
              <a:rPr lang="zh-TW" altLang="en-US" dirty="0"/>
              <a:t>。</a:t>
            </a:r>
            <a:endParaRPr lang="en-US" altLang="zh-TW" dirty="0"/>
          </a:p>
          <a:p>
            <a:endParaRPr lang="zh-TW" altLang="en-US" dirty="0"/>
          </a:p>
          <a:p>
            <a:r>
              <a:rPr lang="zh-TW" altLang="en-US" dirty="0"/>
              <a:t>亚当是怎样回应他吃了那树上的果子。</a:t>
            </a:r>
            <a:endParaRPr lang="en-US" altLang="zh-TW" dirty="0"/>
          </a:p>
          <a:p>
            <a:r>
              <a:rPr lang="zh-TW" altLang="en-US" dirty="0"/>
              <a:t>那人说：「你所赐给我、与我同居的女人，她把那树上的果子给我，我就吃了。」创世记</a:t>
            </a:r>
            <a:r>
              <a:rPr lang="en-US" altLang="zh-TW" dirty="0"/>
              <a:t>3:12</a:t>
            </a:r>
            <a:r>
              <a:rPr lang="zh-TW" altLang="en-US" dirty="0"/>
              <a:t>。</a:t>
            </a:r>
          </a:p>
          <a:p>
            <a:endParaRPr lang="en-US" altLang="zh-TW" dirty="0"/>
          </a:p>
          <a:p>
            <a:r>
              <a:rPr lang="zh-TW" altLang="en-US" dirty="0"/>
              <a:t>都是神的错，赐给他的女人。</a:t>
            </a:r>
            <a:endParaRPr lang="en-US" altLang="zh-TW" dirty="0"/>
          </a:p>
          <a:p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499675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2236E6-2583-DE62-7AF4-7C4A50BDB7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0B5D3EC7-5835-01BD-916A-3C96ED8950C1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793160" y="103506"/>
            <a:ext cx="8295536" cy="574481"/>
          </a:xfrm>
        </p:spPr>
        <p:txBody>
          <a:bodyPr/>
          <a:lstStyle/>
          <a:p>
            <a:r>
              <a:rPr lang="en-US" altLang="zh-HK" dirty="0"/>
              <a:t>(</a:t>
            </a:r>
            <a:r>
              <a:rPr lang="zh-HK" altLang="en-US" dirty="0"/>
              <a:t>二</a:t>
            </a:r>
            <a:r>
              <a:rPr lang="en-US" altLang="zh-HK" dirty="0"/>
              <a:t>)	 </a:t>
            </a:r>
            <a:r>
              <a:rPr lang="zh-HK" altLang="en-US" dirty="0"/>
              <a:t>忍耐</a:t>
            </a:r>
            <a:r>
              <a:rPr lang="en-US" altLang="zh-HK" dirty="0"/>
              <a:t>~</a:t>
            </a:r>
            <a:r>
              <a:rPr lang="zh-HK" altLang="en-US" dirty="0"/>
              <a:t>不彼此埋怨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C55E15B-BF21-B59D-39DB-E16A976C2A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埋怨与上文「要忍耐」有什么关联呢？</a:t>
            </a:r>
            <a:endParaRPr lang="en-US" altLang="zh-TW" dirty="0"/>
          </a:p>
          <a:p>
            <a:r>
              <a:rPr lang="zh-TW" altLang="en-US" dirty="0"/>
              <a:t>作者非常的了解当时信徒的情况。在高度的压抑，</a:t>
            </a:r>
            <a:endParaRPr lang="en-US" altLang="zh-TW" dirty="0"/>
          </a:p>
          <a:p>
            <a:r>
              <a:rPr lang="zh-TW" altLang="en-US" dirty="0"/>
              <a:t>在受尽不公义的对待，又是长期的忍耐，</a:t>
            </a:r>
            <a:endParaRPr lang="en-US" altLang="zh-TW" dirty="0"/>
          </a:p>
          <a:p>
            <a:r>
              <a:rPr lang="zh-TW" altLang="en-US" dirty="0"/>
              <a:t>人的情绪容易受影响的。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4804105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3D0839-F2CE-48B6-0909-1348BE9590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17D89AC3-8DF4-280C-2697-2AF56B189730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793160" y="154306"/>
            <a:ext cx="8295536" cy="574481"/>
          </a:xfrm>
        </p:spPr>
        <p:txBody>
          <a:bodyPr/>
          <a:lstStyle/>
          <a:p>
            <a:r>
              <a:rPr lang="en-US" altLang="zh-HK" dirty="0"/>
              <a:t>(</a:t>
            </a:r>
            <a:r>
              <a:rPr lang="zh-HK" altLang="en-US" dirty="0"/>
              <a:t>二</a:t>
            </a:r>
            <a:r>
              <a:rPr lang="en-US" altLang="zh-HK" dirty="0"/>
              <a:t>)	 </a:t>
            </a:r>
            <a:r>
              <a:rPr lang="zh-HK" altLang="en-US" dirty="0"/>
              <a:t>忍耐</a:t>
            </a:r>
            <a:r>
              <a:rPr lang="en-US" altLang="zh-HK" dirty="0"/>
              <a:t>~</a:t>
            </a:r>
            <a:r>
              <a:rPr lang="zh-HK" altLang="en-US" dirty="0"/>
              <a:t>不彼此埋怨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8904B49-6F73-0E7C-FA3F-C1BA7B40EA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当时因为大家生活都是很惨，但有些人看自己的情况，</a:t>
            </a:r>
            <a:endParaRPr lang="en-US" altLang="zh-TW" dirty="0"/>
          </a:p>
          <a:p>
            <a:r>
              <a:rPr lang="zh-TW" altLang="en-US" dirty="0"/>
              <a:t>他认为为什么我比其他人更糟糕，</a:t>
            </a:r>
            <a:endParaRPr lang="en-US" altLang="zh-TW" dirty="0"/>
          </a:p>
          <a:p>
            <a:r>
              <a:rPr lang="zh-TW" altLang="en-US" dirty="0"/>
              <a:t>就把自己的困难归咎于别人。</a:t>
            </a:r>
            <a:endParaRPr lang="en-US" altLang="zh-TW" dirty="0"/>
          </a:p>
          <a:p>
            <a:r>
              <a:rPr lang="zh-TW" altLang="en-US" dirty="0"/>
              <a:t>这样，就会把情绪发泄在自己的群体里。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23065941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DB3F33-BC3C-9C3A-90D7-43BC53F374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8275FF04-3A5A-2FD4-168F-0B423A09D68A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793160" y="174626"/>
            <a:ext cx="8295536" cy="574481"/>
          </a:xfrm>
        </p:spPr>
        <p:txBody>
          <a:bodyPr/>
          <a:lstStyle/>
          <a:p>
            <a:r>
              <a:rPr lang="en-US" altLang="zh-HK" dirty="0"/>
              <a:t>(</a:t>
            </a:r>
            <a:r>
              <a:rPr lang="zh-HK" altLang="en-US" dirty="0"/>
              <a:t>二</a:t>
            </a:r>
            <a:r>
              <a:rPr lang="en-US" altLang="zh-HK" dirty="0"/>
              <a:t>)	 </a:t>
            </a:r>
            <a:r>
              <a:rPr lang="zh-HK" altLang="en-US" dirty="0"/>
              <a:t>忍耐</a:t>
            </a:r>
            <a:r>
              <a:rPr lang="en-US" altLang="zh-HK" dirty="0"/>
              <a:t>~</a:t>
            </a:r>
            <a:r>
              <a:rPr lang="zh-HK" altLang="en-US" dirty="0"/>
              <a:t>不彼此埋怨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A513F7B-4F43-56AE-BF15-24538E138C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有人说：我会唱歌，为什么不让我做司会？</a:t>
            </a:r>
            <a:endParaRPr lang="en-US" altLang="zh-TW" dirty="0"/>
          </a:p>
          <a:p>
            <a:r>
              <a:rPr lang="zh-TW" altLang="en-US" dirty="0"/>
              <a:t>就埋怨当时的圣乐指挥是瞎眼的，不让他做。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也有些信徒说：我会做这个？我会做那个，</a:t>
            </a:r>
            <a:endParaRPr lang="en-US" altLang="zh-TW" dirty="0"/>
          </a:p>
          <a:p>
            <a:r>
              <a:rPr lang="zh-TW" altLang="en-US" dirty="0"/>
              <a:t>为什么不让我做？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15089046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4CA40C-42C3-5081-CA01-3E738C3784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6927D6ED-DB28-8D6A-3C6E-06FCE21EABB1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793160" y="133986"/>
            <a:ext cx="8295536" cy="574481"/>
          </a:xfrm>
        </p:spPr>
        <p:txBody>
          <a:bodyPr/>
          <a:lstStyle/>
          <a:p>
            <a:r>
              <a:rPr lang="en-US" altLang="zh-HK" dirty="0"/>
              <a:t>(</a:t>
            </a:r>
            <a:r>
              <a:rPr lang="zh-HK" altLang="en-US" dirty="0"/>
              <a:t>二</a:t>
            </a:r>
            <a:r>
              <a:rPr lang="en-US" altLang="zh-HK" dirty="0"/>
              <a:t>)	 </a:t>
            </a:r>
            <a:r>
              <a:rPr lang="zh-HK" altLang="en-US" dirty="0"/>
              <a:t>忍耐</a:t>
            </a:r>
            <a:r>
              <a:rPr lang="en-US" altLang="zh-HK" dirty="0"/>
              <a:t>~</a:t>
            </a:r>
            <a:r>
              <a:rPr lang="zh-HK" altLang="en-US" dirty="0"/>
              <a:t>不彼此埋怨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BDF350F-8C3B-6480-BF3C-53DEF161CA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雅各提醒大家信徒不要彼此埋怨，因为免得受审判。</a:t>
            </a:r>
            <a:endParaRPr lang="en-US" altLang="zh-TW" dirty="0"/>
          </a:p>
          <a:p>
            <a:r>
              <a:rPr lang="zh-TW" altLang="en-US" dirty="0"/>
              <a:t>也特别的提醒，看哪，审判的主站在门前了。</a:t>
            </a:r>
            <a:endParaRPr lang="en-US" altLang="zh-TW" dirty="0"/>
          </a:p>
          <a:p>
            <a:r>
              <a:rPr lang="zh-TW" altLang="en-US" dirty="0"/>
              <a:t>是一个警告</a:t>
            </a:r>
            <a:r>
              <a:rPr lang="en-US" altLang="zh-TW" dirty="0"/>
              <a:t>!</a:t>
            </a:r>
            <a:r>
              <a:rPr lang="zh-TW" altLang="en-US" dirty="0"/>
              <a:t>意思是主耶稣基督可能会突然的出现，</a:t>
            </a:r>
            <a:endParaRPr lang="en-US" altLang="zh-TW" dirty="0"/>
          </a:p>
          <a:p>
            <a:r>
              <a:rPr lang="zh-TW" altLang="en-US" dirty="0"/>
              <a:t>看见教会各人在彼此埋怨，</a:t>
            </a:r>
            <a:endParaRPr lang="en-US" altLang="zh-TW" dirty="0"/>
          </a:p>
          <a:p>
            <a:r>
              <a:rPr lang="zh-TW" altLang="en-US" dirty="0"/>
              <a:t>大家弟兄姊妹会不会很尴尬呢？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253048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1329C8-776B-AD46-E1F3-EE85459ACE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65F749D2-4749-1522-9854-4ED4DAE34C0A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793160" y="113666"/>
            <a:ext cx="8295536" cy="574481"/>
          </a:xfrm>
        </p:spPr>
        <p:txBody>
          <a:bodyPr/>
          <a:lstStyle/>
          <a:p>
            <a:r>
              <a:rPr lang="en-US" altLang="zh-HK" dirty="0"/>
              <a:t>(</a:t>
            </a:r>
            <a:r>
              <a:rPr lang="zh-HK" altLang="en-US" dirty="0"/>
              <a:t>二</a:t>
            </a:r>
            <a:r>
              <a:rPr lang="en-US" altLang="zh-HK" dirty="0"/>
              <a:t>)	 </a:t>
            </a:r>
            <a:r>
              <a:rPr lang="zh-HK" altLang="en-US" dirty="0"/>
              <a:t>忍耐</a:t>
            </a:r>
            <a:r>
              <a:rPr lang="en-US" altLang="zh-HK" dirty="0"/>
              <a:t>~</a:t>
            </a:r>
            <a:r>
              <a:rPr lang="zh-HK" altLang="en-US" dirty="0"/>
              <a:t>不彼此埋怨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F3D90F2-2BEF-8D01-B879-6055609F24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我们学习多一点谅解，学习少一点的批评，多一点的帮忙。另外，这里作一个很好的提醒，</a:t>
            </a:r>
            <a:endParaRPr lang="en-US" altLang="zh-TW" dirty="0"/>
          </a:p>
          <a:p>
            <a:r>
              <a:rPr lang="zh-TW" altLang="en-US" dirty="0"/>
              <a:t>人的情绪最容易是向最亲密的人发泄出来。</a:t>
            </a:r>
            <a:endParaRPr lang="zh-HK" altLang="en-US" dirty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03517AA9-99C4-8C6D-8D80-ABFBF3572FB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694" t="11695" r="8377" b="50000"/>
          <a:stretch>
            <a:fillRect/>
          </a:stretch>
        </p:blipFill>
        <p:spPr>
          <a:xfrm>
            <a:off x="4290798" y="3566758"/>
            <a:ext cx="4541519" cy="2950101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D6388851-6B6E-7E24-CFFD-91262BF8485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548" t="50583" r="13042" b="6121"/>
          <a:stretch>
            <a:fillRect/>
          </a:stretch>
        </p:blipFill>
        <p:spPr>
          <a:xfrm>
            <a:off x="311683" y="3566758"/>
            <a:ext cx="3751638" cy="2950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77934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B475D8-9E97-17A1-46C1-1099BA8349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88C0E180-84FE-95F5-94A8-50415F2AC21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793160" y="154306"/>
            <a:ext cx="8295536" cy="574481"/>
          </a:xfrm>
        </p:spPr>
        <p:txBody>
          <a:bodyPr/>
          <a:lstStyle/>
          <a:p>
            <a:r>
              <a:rPr lang="en-US" altLang="zh-HK" dirty="0"/>
              <a:t>(</a:t>
            </a:r>
            <a:r>
              <a:rPr lang="zh-HK" altLang="en-US" dirty="0"/>
              <a:t>二</a:t>
            </a:r>
            <a:r>
              <a:rPr lang="en-US" altLang="zh-HK" dirty="0"/>
              <a:t>)	 </a:t>
            </a:r>
            <a:r>
              <a:rPr lang="zh-HK" altLang="en-US" dirty="0"/>
              <a:t>忍耐</a:t>
            </a:r>
            <a:r>
              <a:rPr lang="en-US" altLang="zh-HK" dirty="0"/>
              <a:t>~</a:t>
            </a:r>
            <a:r>
              <a:rPr lang="zh-HK" altLang="en-US" dirty="0"/>
              <a:t>不彼此埋怨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BA2498B-DAF5-A447-3B4E-73B5BFABE7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日常生活：</a:t>
            </a:r>
            <a:endParaRPr lang="en-US" altLang="zh-TW" dirty="0"/>
          </a:p>
          <a:p>
            <a:r>
              <a:rPr lang="zh-TW" altLang="en-US" dirty="0"/>
              <a:t>丈夫对老婆说：都是你的问题？</a:t>
            </a:r>
            <a:endParaRPr lang="en-US" altLang="zh-TW" dirty="0"/>
          </a:p>
          <a:p>
            <a:r>
              <a:rPr lang="zh-TW" altLang="en-US" dirty="0"/>
              <a:t>老婆对丈夫说：都是你的问题？</a:t>
            </a:r>
            <a:endParaRPr lang="zh-HK" altLang="en-US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1871A3C8-CA29-26AB-F113-FD77DE6F20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6758" y="1977812"/>
            <a:ext cx="4725882" cy="4725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5778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35F43D-A6C4-A659-B8A1-D95359FB2F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E7E62B84-D12A-0E4F-A7F7-135B9F33BB8C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793160" y="113666"/>
            <a:ext cx="8295536" cy="574481"/>
          </a:xfrm>
        </p:spPr>
        <p:txBody>
          <a:bodyPr/>
          <a:lstStyle/>
          <a:p>
            <a:r>
              <a:rPr lang="en-US" altLang="zh-HK" dirty="0"/>
              <a:t>(</a:t>
            </a:r>
            <a:r>
              <a:rPr lang="zh-HK" altLang="en-US" dirty="0"/>
              <a:t>二</a:t>
            </a:r>
            <a:r>
              <a:rPr lang="en-US" altLang="zh-HK" dirty="0"/>
              <a:t>)	 </a:t>
            </a:r>
            <a:r>
              <a:rPr lang="zh-HK" altLang="en-US" dirty="0"/>
              <a:t>忍耐</a:t>
            </a:r>
            <a:r>
              <a:rPr lang="en-US" altLang="zh-HK" dirty="0"/>
              <a:t>~</a:t>
            </a:r>
            <a:r>
              <a:rPr lang="zh-HK" altLang="en-US" dirty="0"/>
              <a:t>不彼此埋怨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A97AF4A-FD79-BCDE-57E4-6BC7411BA8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彼此埋怨，是破坏关系最大的匕首。外面环境的邪恶，我们可以防御抵挡，忍耐，坚固。</a:t>
            </a:r>
            <a:endParaRPr lang="en-US" altLang="zh-TW" dirty="0"/>
          </a:p>
          <a:p>
            <a:r>
              <a:rPr lang="zh-TW" altLang="en-US" dirty="0"/>
              <a:t>但如果最核心的群体关系，家人的关系是常常埋怨，</a:t>
            </a:r>
            <a:endParaRPr lang="en-US" altLang="zh-TW" dirty="0"/>
          </a:p>
          <a:p>
            <a:r>
              <a:rPr lang="zh-TW" altLang="en-US" dirty="0"/>
              <a:t>我们基督信仰就没有了，我们也没有见证了。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6274005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AB2ACE-860B-F544-1DAB-E2C126B98E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FAD09F40-136E-E350-0224-B091B4E0BF29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793160" y="184786"/>
            <a:ext cx="8295536" cy="574481"/>
          </a:xfrm>
        </p:spPr>
        <p:txBody>
          <a:bodyPr/>
          <a:lstStyle/>
          <a:p>
            <a:r>
              <a:rPr lang="en-US" altLang="zh-HK" dirty="0"/>
              <a:t>(</a:t>
            </a:r>
            <a:r>
              <a:rPr lang="zh-HK" altLang="en-US" dirty="0"/>
              <a:t>二</a:t>
            </a:r>
            <a:r>
              <a:rPr lang="en-US" altLang="zh-HK" dirty="0"/>
              <a:t>)	 </a:t>
            </a:r>
            <a:r>
              <a:rPr lang="zh-HK" altLang="en-US" dirty="0"/>
              <a:t>忍耐</a:t>
            </a:r>
            <a:r>
              <a:rPr lang="en-US" altLang="zh-HK" dirty="0"/>
              <a:t>~</a:t>
            </a:r>
            <a:r>
              <a:rPr lang="zh-HK" altLang="en-US" dirty="0"/>
              <a:t>不彼此埋怨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043D4AA-E3A4-C434-CFB4-57481FCB50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也让主耶稣的名受亏损，耶稣的名就受羞辱了。</a:t>
            </a:r>
            <a:endParaRPr lang="en-US" altLang="zh-TW" dirty="0"/>
          </a:p>
          <a:p>
            <a:r>
              <a:rPr lang="zh-TW" altLang="en-US" dirty="0"/>
              <a:t>注意我们的情绪，</a:t>
            </a:r>
            <a:endParaRPr lang="en-US" altLang="zh-TW" dirty="0"/>
          </a:p>
          <a:p>
            <a:r>
              <a:rPr lang="zh-TW" altLang="en-US" dirty="0"/>
              <a:t>不要把最爱自己的人推出门外，</a:t>
            </a:r>
            <a:endParaRPr lang="en-US" altLang="zh-TW" dirty="0"/>
          </a:p>
          <a:p>
            <a:r>
              <a:rPr lang="zh-TW" altLang="en-US" dirty="0"/>
              <a:t>一步一步的要他</a:t>
            </a:r>
            <a:r>
              <a:rPr lang="en-US" altLang="zh-TW" dirty="0"/>
              <a:t>/</a:t>
            </a:r>
            <a:r>
              <a:rPr lang="zh-TW" altLang="en-US" dirty="0"/>
              <a:t>她的命</a:t>
            </a:r>
            <a:r>
              <a:rPr lang="en-US" altLang="zh-TW" dirty="0"/>
              <a:t>!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42716545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E4904A0E-B354-8886-5BB1-B8D7F54043F1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E5BA993-D3A5-DEE7-E1A3-832F723B36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11084025-3478-73B0-5EE0-5447B862355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778" t="27110" r="8667" b="21926"/>
          <a:stretch>
            <a:fillRect/>
          </a:stretch>
        </p:blipFill>
        <p:spPr>
          <a:xfrm>
            <a:off x="194194" y="968188"/>
            <a:ext cx="8949806" cy="44684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7607737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382417-CA6B-9F54-6177-8F93304F95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01E1154F-F070-B96D-2176-343FCACB6E8D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793160" y="154306"/>
            <a:ext cx="8295536" cy="574481"/>
          </a:xfrm>
        </p:spPr>
        <p:txBody>
          <a:bodyPr/>
          <a:lstStyle/>
          <a:p>
            <a:r>
              <a:rPr lang="en-US" altLang="zh-HK" dirty="0"/>
              <a:t>(</a:t>
            </a:r>
            <a:r>
              <a:rPr lang="zh-HK" altLang="en-US" dirty="0"/>
              <a:t>二</a:t>
            </a:r>
            <a:r>
              <a:rPr lang="en-US" altLang="zh-HK" dirty="0"/>
              <a:t>)	 </a:t>
            </a:r>
            <a:r>
              <a:rPr lang="zh-HK" altLang="en-US" dirty="0"/>
              <a:t>忍耐</a:t>
            </a:r>
            <a:r>
              <a:rPr lang="en-US" altLang="zh-HK" dirty="0"/>
              <a:t>~</a:t>
            </a:r>
            <a:r>
              <a:rPr lang="zh-HK" altLang="en-US" dirty="0"/>
              <a:t>不彼此埋怨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6F49C13-6DAA-BC42-31CB-B6846F323F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393215D1-B8C9-C86F-42BF-48E93BA9F2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4402" y="975270"/>
            <a:ext cx="4562158" cy="5728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91188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DD5F7A39-6975-9885-ACC7-3BD64E833460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793160" y="215266"/>
            <a:ext cx="5042263" cy="574481"/>
          </a:xfrm>
        </p:spPr>
        <p:txBody>
          <a:bodyPr/>
          <a:lstStyle/>
          <a:p>
            <a:r>
              <a:rPr lang="en-US" altLang="zh-TW" dirty="0"/>
              <a:t>(</a:t>
            </a:r>
            <a:r>
              <a:rPr lang="zh-TW" altLang="en-US" dirty="0"/>
              <a:t>三</a:t>
            </a:r>
            <a:r>
              <a:rPr lang="en-US" altLang="zh-TW" dirty="0"/>
              <a:t>) </a:t>
            </a:r>
            <a:r>
              <a:rPr lang="zh-TW" altLang="en-US" dirty="0"/>
              <a:t>忍耐的见证</a:t>
            </a:r>
            <a:endParaRPr lang="zh-HK" altLang="en-US" dirty="0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A296BDC-6296-E7AA-7D28-DCFDB9CAB0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雅各也重回忍耐这个主题。</a:t>
            </a:r>
            <a:endParaRPr lang="en-US" altLang="zh-TW" dirty="0"/>
          </a:p>
          <a:p>
            <a:r>
              <a:rPr lang="en-US" altLang="zh-TW" dirty="0"/>
              <a:t>10</a:t>
            </a:r>
            <a:r>
              <a:rPr lang="zh-TW" altLang="en-US" dirty="0"/>
              <a:t>弟兄们，你们要把那先前奉主名说话的众先知当作能受苦能忍耐的榜样。</a:t>
            </a:r>
            <a:r>
              <a:rPr lang="en-US" altLang="zh-TW" dirty="0"/>
              <a:t>11</a:t>
            </a:r>
            <a:r>
              <a:rPr lang="zh-TW" altLang="en-US" dirty="0"/>
              <a:t>那先前忍耐的人，我们称他们是有福的。</a:t>
            </a:r>
          </a:p>
          <a:p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299043316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50D8C9-9D13-D675-CBB6-B93698FAE3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159F9FB6-F015-05E0-5909-82F1EC2F0DD9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793160" y="215266"/>
            <a:ext cx="5042263" cy="574481"/>
          </a:xfrm>
        </p:spPr>
        <p:txBody>
          <a:bodyPr/>
          <a:lstStyle/>
          <a:p>
            <a:r>
              <a:rPr lang="en-US" altLang="zh-TW" dirty="0"/>
              <a:t>(</a:t>
            </a:r>
            <a:r>
              <a:rPr lang="zh-TW" altLang="en-US" dirty="0"/>
              <a:t>三</a:t>
            </a:r>
            <a:r>
              <a:rPr lang="en-US" altLang="zh-TW" dirty="0"/>
              <a:t>) </a:t>
            </a:r>
            <a:r>
              <a:rPr lang="zh-TW" altLang="en-US" dirty="0"/>
              <a:t>忍耐的见证</a:t>
            </a:r>
            <a:endParaRPr lang="zh-HK" altLang="en-US" dirty="0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1A1D021-DCAF-0DBA-A417-6A6303286A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 信徒都知道先前奉主名说话的众先知，</a:t>
            </a:r>
            <a:endParaRPr lang="en-US" altLang="zh-TW" dirty="0"/>
          </a:p>
          <a:p>
            <a:r>
              <a:rPr lang="zh-TW" altLang="en-US" dirty="0"/>
              <a:t>包括无论耶利米、以西结、</a:t>
            </a:r>
            <a:endParaRPr lang="en-US" altLang="zh-TW" dirty="0"/>
          </a:p>
          <a:p>
            <a:r>
              <a:rPr lang="zh-TW" altLang="en-US" dirty="0"/>
              <a:t>但以理等等，</a:t>
            </a:r>
            <a:endParaRPr lang="en-US" altLang="zh-TW" dirty="0"/>
          </a:p>
          <a:p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414867133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2EF185-3E40-E9F8-B89F-52AEDD111C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8DE80DFB-250D-3DC9-98FA-6B97DF8F54E9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793160" y="133986"/>
            <a:ext cx="5042263" cy="574481"/>
          </a:xfrm>
        </p:spPr>
        <p:txBody>
          <a:bodyPr/>
          <a:lstStyle/>
          <a:p>
            <a:r>
              <a:rPr lang="en-US" altLang="zh-TW" dirty="0"/>
              <a:t>(</a:t>
            </a:r>
            <a:r>
              <a:rPr lang="zh-TW" altLang="en-US" dirty="0"/>
              <a:t>三</a:t>
            </a:r>
            <a:r>
              <a:rPr lang="en-US" altLang="zh-TW" dirty="0"/>
              <a:t>) </a:t>
            </a:r>
            <a:r>
              <a:rPr lang="zh-TW" altLang="en-US" dirty="0"/>
              <a:t>忍耐的见证</a:t>
            </a:r>
            <a:endParaRPr lang="zh-HK" altLang="en-US" dirty="0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27C600D-8DF2-1D29-AA56-620FE5D493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他们虽然受苦，但忍耐并忠心完成上主给他们托付。</a:t>
            </a:r>
            <a:endParaRPr lang="en-US" altLang="zh-TW" dirty="0"/>
          </a:p>
          <a:p>
            <a:r>
              <a:rPr lang="zh-TW" altLang="en-US" dirty="0"/>
              <a:t>雅各说：那些坚忍的人是有福的。</a:t>
            </a:r>
            <a:endParaRPr lang="en-US" altLang="zh-TW" dirty="0"/>
          </a:p>
          <a:p>
            <a:r>
              <a:rPr lang="zh-TW" altLang="en-US" dirty="0"/>
              <a:t>在一</a:t>
            </a:r>
            <a:r>
              <a:rPr lang="en-US" altLang="zh-TW" dirty="0"/>
              <a:t>12 </a:t>
            </a:r>
            <a:r>
              <a:rPr lang="zh-TW" altLang="en-US" dirty="0"/>
              <a:t>指出：忍受试探的人是有福的，因为他经过试验以后，必得生命的冠冕；</a:t>
            </a:r>
            <a:endParaRPr lang="en-US" altLang="zh-TW" dirty="0"/>
          </a:p>
          <a:p>
            <a:r>
              <a:rPr lang="zh-TW" altLang="en-US" dirty="0"/>
              <a:t>这是主应许给那些爱他之人的。</a:t>
            </a:r>
          </a:p>
          <a:p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259444176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134A261E-0B75-5CB5-A68D-712DE98EA93F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793160" y="133986"/>
            <a:ext cx="8948679" cy="574481"/>
          </a:xfrm>
        </p:spPr>
        <p:txBody>
          <a:bodyPr/>
          <a:lstStyle/>
          <a:p>
            <a:r>
              <a:rPr lang="en-US" altLang="zh-TW" dirty="0"/>
              <a:t>(</a:t>
            </a:r>
            <a:r>
              <a:rPr lang="zh-TW" altLang="en-US" dirty="0"/>
              <a:t>四 </a:t>
            </a:r>
            <a:r>
              <a:rPr lang="en-US" altLang="zh-TW" dirty="0"/>
              <a:t>)  </a:t>
            </a:r>
            <a:r>
              <a:rPr lang="zh-TW" altLang="en-US" dirty="0"/>
              <a:t>忍耐的体会</a:t>
            </a:r>
            <a:r>
              <a:rPr lang="en-US" altLang="zh-TW" dirty="0"/>
              <a:t>~~</a:t>
            </a:r>
            <a:r>
              <a:rPr lang="zh-TW" altLang="en-US" dirty="0"/>
              <a:t>神是怜悯、慈悲</a:t>
            </a:r>
            <a:endParaRPr lang="zh-HK" altLang="en-US" dirty="0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68D765D-5EA3-2FB1-34D3-F345CBE0F1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第</a:t>
            </a:r>
            <a:r>
              <a:rPr lang="en-US" altLang="zh-TW" dirty="0"/>
              <a:t>11</a:t>
            </a:r>
            <a:r>
              <a:rPr lang="zh-TW" altLang="en-US" dirty="0"/>
              <a:t>节下，</a:t>
            </a:r>
            <a:r>
              <a:rPr lang="en-US" altLang="zh-TW" dirty="0"/>
              <a:t>11</a:t>
            </a:r>
            <a:r>
              <a:rPr lang="zh-TW" altLang="en-US" dirty="0"/>
              <a:t>节下：你们听见过乔布的忍耐，</a:t>
            </a:r>
            <a:endParaRPr lang="en-US" altLang="zh-TW" dirty="0"/>
          </a:p>
          <a:p>
            <a:r>
              <a:rPr lang="zh-TW" altLang="en-US" dirty="0"/>
              <a:t>也知道主给他的结局，明显主是满心怜悯，大有慈悲。</a:t>
            </a:r>
          </a:p>
          <a:p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74464559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FFD489-1FD4-9246-23A2-948C68D0B6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24CC4CE6-D66B-1052-F6B3-60F564221D98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793160" y="154306"/>
            <a:ext cx="8948679" cy="574481"/>
          </a:xfrm>
        </p:spPr>
        <p:txBody>
          <a:bodyPr/>
          <a:lstStyle/>
          <a:p>
            <a:r>
              <a:rPr lang="en-US" altLang="zh-TW" dirty="0"/>
              <a:t>(</a:t>
            </a:r>
            <a:r>
              <a:rPr lang="zh-TW" altLang="en-US" dirty="0"/>
              <a:t>四 </a:t>
            </a:r>
            <a:r>
              <a:rPr lang="en-US" altLang="zh-TW" dirty="0"/>
              <a:t>)  </a:t>
            </a:r>
            <a:r>
              <a:rPr lang="zh-TW" altLang="en-US" dirty="0"/>
              <a:t>忍耐的体会</a:t>
            </a:r>
            <a:r>
              <a:rPr lang="en-US" altLang="zh-TW" dirty="0"/>
              <a:t>~~</a:t>
            </a:r>
            <a:r>
              <a:rPr lang="zh-TW" altLang="en-US" dirty="0"/>
              <a:t>神是怜悯、慈悲</a:t>
            </a:r>
            <a:endParaRPr lang="zh-HK" altLang="en-US" dirty="0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8FD22BB-CE67-028D-D53B-90B5CC55A8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作者以約伯的例子作为榜样，他在苦难中仍以神为神，他在很痛苦时表达愤怒，約伯他虽曾因极度痛苦而咒诅自己出生的那一天（生日），没有以口犯罪咒诅神。乔布在苦难，他仍信靠他的神，他忍耐等候上帝的判决，在忍耐中，他认识他的神更深。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133581437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B5F2B6-CB58-8458-D5AF-18EE83C171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A9AE7669-8A09-293F-62C4-FC92BB403A30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793160" y="123826"/>
            <a:ext cx="8948679" cy="574481"/>
          </a:xfrm>
        </p:spPr>
        <p:txBody>
          <a:bodyPr/>
          <a:lstStyle/>
          <a:p>
            <a:r>
              <a:rPr lang="en-US" altLang="zh-TW" dirty="0"/>
              <a:t>(</a:t>
            </a:r>
            <a:r>
              <a:rPr lang="zh-TW" altLang="en-US" dirty="0"/>
              <a:t>四 </a:t>
            </a:r>
            <a:r>
              <a:rPr lang="en-US" altLang="zh-TW" dirty="0"/>
              <a:t>)  </a:t>
            </a:r>
            <a:r>
              <a:rPr lang="zh-TW" altLang="en-US" dirty="0"/>
              <a:t>忍耐的体会</a:t>
            </a:r>
            <a:r>
              <a:rPr lang="en-US" altLang="zh-TW" dirty="0"/>
              <a:t>~~</a:t>
            </a:r>
            <a:r>
              <a:rPr lang="zh-TW" altLang="en-US" dirty="0"/>
              <a:t>神是怜悯、慈悲</a:t>
            </a:r>
            <a:endParaRPr lang="zh-HK" altLang="en-US" dirty="0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6B5BA39-E257-4CD8-B81D-2C8614E0E5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主给他的结局，最后，耶和华后来赐福给乔布比先前更多。但这并不单是指向他在物质上的得到更多，</a:t>
            </a:r>
            <a:endParaRPr lang="en-US" altLang="zh-TW" dirty="0"/>
          </a:p>
          <a:p>
            <a:r>
              <a:rPr lang="zh-TW" altLang="en-US" dirty="0"/>
              <a:t>乃是約伯认识神是满心怜悯的神，</a:t>
            </a:r>
            <a:endParaRPr lang="en-US" altLang="zh-TW" dirty="0"/>
          </a:p>
          <a:p>
            <a:r>
              <a:rPr lang="zh-TW" altLang="en-US" dirty="0"/>
              <a:t>大有慈悲意思是充满温情的慈爱。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256635120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BBBDC0-32F9-6F60-3FD8-4ED344DBC2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3704909D-61EB-06A9-A2CD-8FC9F6199E80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793160" y="123826"/>
            <a:ext cx="8948679" cy="574481"/>
          </a:xfrm>
        </p:spPr>
        <p:txBody>
          <a:bodyPr/>
          <a:lstStyle/>
          <a:p>
            <a:r>
              <a:rPr lang="en-US" altLang="zh-TW" dirty="0"/>
              <a:t>(</a:t>
            </a:r>
            <a:r>
              <a:rPr lang="zh-TW" altLang="en-US" dirty="0"/>
              <a:t>四 </a:t>
            </a:r>
            <a:r>
              <a:rPr lang="en-US" altLang="zh-TW" dirty="0"/>
              <a:t>)  </a:t>
            </a:r>
            <a:r>
              <a:rPr lang="zh-TW" altLang="en-US" dirty="0"/>
              <a:t>忍耐的体会</a:t>
            </a:r>
            <a:r>
              <a:rPr lang="en-US" altLang="zh-TW" dirty="0"/>
              <a:t>~~</a:t>
            </a:r>
            <a:r>
              <a:rPr lang="zh-TW" altLang="en-US" dirty="0"/>
              <a:t>神是怜悯、慈悲</a:t>
            </a:r>
            <a:endParaRPr lang="zh-HK" altLang="en-US" dirty="0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4594890-3DA1-1C76-EC97-C1881D623C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这一段，忍耐的主题，这里，作者有一个小小的总结。</a:t>
            </a:r>
            <a:endParaRPr lang="en-US" altLang="zh-TW" dirty="0"/>
          </a:p>
          <a:p>
            <a:r>
              <a:rPr lang="zh-TW" altLang="en-US" dirty="0"/>
              <a:t>在忍耐的过程中经历神，发现神的可靠，神的慈爱。</a:t>
            </a:r>
            <a:endParaRPr lang="en-US" altLang="zh-TW" dirty="0"/>
          </a:p>
          <a:p>
            <a:r>
              <a:rPr lang="zh-TW" altLang="en-US" dirty="0"/>
              <a:t>或许我们弟兄姊妹，都有这个经历。</a:t>
            </a:r>
            <a:endParaRPr lang="en-US" altLang="zh-TW" dirty="0"/>
          </a:p>
          <a:p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94805393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74DB9C-325A-F16E-5664-38FB7E3E76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EF5D3631-B161-99D2-B88B-6DD4B2154690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793160" y="143823"/>
            <a:ext cx="8948679" cy="574481"/>
          </a:xfrm>
        </p:spPr>
        <p:txBody>
          <a:bodyPr/>
          <a:lstStyle/>
          <a:p>
            <a:r>
              <a:rPr lang="en-US" altLang="zh-TW" dirty="0"/>
              <a:t>(</a:t>
            </a:r>
            <a:r>
              <a:rPr lang="zh-TW" altLang="en-US" dirty="0"/>
              <a:t>四 </a:t>
            </a:r>
            <a:r>
              <a:rPr lang="en-US" altLang="zh-TW" dirty="0"/>
              <a:t>)  </a:t>
            </a:r>
            <a:r>
              <a:rPr lang="zh-TW" altLang="en-US" dirty="0"/>
              <a:t>忍耐的体会</a:t>
            </a:r>
            <a:r>
              <a:rPr lang="en-US" altLang="zh-TW" dirty="0"/>
              <a:t>~~</a:t>
            </a:r>
            <a:r>
              <a:rPr lang="zh-TW" altLang="en-US" dirty="0"/>
              <a:t>神是怜悯、慈悲</a:t>
            </a:r>
            <a:endParaRPr lang="zh-HK" altLang="en-US" dirty="0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184E926-3F58-C474-D47B-0D9FC037EC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967DF820-7A55-9E54-0227-408A111945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2578" y="1550627"/>
            <a:ext cx="6305503" cy="47250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4342716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9EA2B502-5E09-4038-567D-37FE04DFABC8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B143B33-C6DB-AB53-9421-3E9F966EA0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02E8318D-F305-5DF5-4DE1-ACD1609FEB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2227" y="1089025"/>
            <a:ext cx="5450840" cy="54508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882875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DCCFB9CF-7223-EEC9-C450-A3886076188A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7F7A84D-FCB6-32BC-DB84-D72BA46F73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D3774C75-CACC-2744-5C2D-953BCCCCE18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889" t="18518" r="7556" b="22224"/>
          <a:stretch>
            <a:fillRect/>
          </a:stretch>
        </p:blipFill>
        <p:spPr>
          <a:xfrm>
            <a:off x="28523" y="876917"/>
            <a:ext cx="9115477" cy="46806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630016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4CEB0CF1-51C9-2129-BF41-AED63087F4CC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r>
              <a:rPr lang="zh-HK" altLang="en-US" dirty="0"/>
              <a:t>总结：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9C07838-56C4-19A1-6D5C-7535C7F3A0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她的忍耐是的有意义，因为她要救她的哥哥们。童话故事，最后是一个快乐完美的结局。</a:t>
            </a:r>
            <a:endParaRPr lang="zh-HK" altLang="en-US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AEC0DF43-6A20-90AD-BE8D-65667B1A8C8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001" t="19111" r="16888" b="23259"/>
          <a:stretch>
            <a:fillRect/>
          </a:stretch>
        </p:blipFill>
        <p:spPr>
          <a:xfrm>
            <a:off x="904240" y="2494549"/>
            <a:ext cx="7040880" cy="38467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8450601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68546311-A8C3-1C2A-AD77-44B889380FBD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r>
              <a:rPr lang="zh-TW" altLang="en-US" dirty="0"/>
              <a:t>总结</a:t>
            </a:r>
            <a:endParaRPr lang="zh-HK" altLang="en-US" dirty="0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07C2C92-5860-8489-8BAB-C21334EA45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就是在时势很邪恶的年代，很糟糕的社会环境，要忍耐，是不容易，是要受苦的 </a:t>
            </a:r>
            <a:r>
              <a:rPr lang="en-US" altLang="zh-TW" dirty="0"/>
              <a:t>, </a:t>
            </a:r>
            <a:r>
              <a:rPr lang="zh-TW" altLang="en-US" dirty="0"/>
              <a:t>但圣经教导我们要有坚固我们的心，要活出我们基督的信仰，因为主来的日子近了。</a:t>
            </a:r>
            <a:endParaRPr lang="en-US" altLang="zh-TW" dirty="0"/>
          </a:p>
          <a:p>
            <a:endParaRPr lang="zh-TW" altLang="en-US" dirty="0"/>
          </a:p>
          <a:p>
            <a:endParaRPr lang="en-US" altLang="zh-TW" dirty="0"/>
          </a:p>
          <a:p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128243601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7024E-88FD-D33C-D930-4B352110B4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65D3B048-548D-90CB-7532-55219AB185AE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r>
              <a:rPr lang="zh-TW" altLang="en-US" dirty="0"/>
              <a:t>总结</a:t>
            </a:r>
            <a:endParaRPr lang="zh-HK" altLang="en-US" dirty="0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9BC07B3-8439-67F6-BB2A-D76C535E19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同时，在时势邪恶，我们在种种的压迫下，要靠主有抗压能力，不要彼此埋怨，不要把情绪带到自己人当中</a:t>
            </a:r>
            <a:r>
              <a:rPr lang="en-US" altLang="zh-TW" dirty="0"/>
              <a:t>(</a:t>
            </a:r>
            <a:r>
              <a:rPr lang="zh-TW" altLang="en-US" dirty="0"/>
              <a:t>包括教会群体和家庭</a:t>
            </a:r>
            <a:r>
              <a:rPr lang="en-US" altLang="zh-TW" dirty="0"/>
              <a:t>)</a:t>
            </a:r>
            <a:r>
              <a:rPr lang="zh-TW" altLang="en-US" dirty="0"/>
              <a:t>。圣经的劝勉，当忍耐倚靠上帝，我们经历体会上帝的是充满怜悯，祂是仁慈的。</a:t>
            </a:r>
            <a:endParaRPr lang="en-US" altLang="zh-TW" dirty="0"/>
          </a:p>
          <a:p>
            <a:endParaRPr lang="zh-TW" altLang="en-US" dirty="0"/>
          </a:p>
          <a:p>
            <a:endParaRPr lang="en-US" altLang="zh-TW" dirty="0"/>
          </a:p>
          <a:p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17273036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0EB48B13-E858-1371-98F0-F2A32593B32F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5E10B4A-7817-066D-0BEA-3EB44F4768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E72392AE-0D29-E44D-05AB-E51F4B63269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223" t="20443" r="9222" b="32889"/>
          <a:stretch>
            <a:fillRect/>
          </a:stretch>
        </p:blipFill>
        <p:spPr>
          <a:xfrm>
            <a:off x="2138083" y="441545"/>
            <a:ext cx="3952240" cy="18805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9C00F6F6-D92A-ED3B-E846-FF56B9EEE99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334" t="17037" r="6556" b="14074"/>
          <a:stretch>
            <a:fillRect/>
          </a:stretch>
        </p:blipFill>
        <p:spPr>
          <a:xfrm>
            <a:off x="483795" y="2497318"/>
            <a:ext cx="7560537" cy="43349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141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D652D1AF-15B8-995B-9812-F9844EB47587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790303" y="154305"/>
            <a:ext cx="6249324" cy="574481"/>
          </a:xfrm>
        </p:spPr>
        <p:txBody>
          <a:bodyPr/>
          <a:lstStyle/>
          <a:p>
            <a:endParaRPr lang="zh-HK" altLang="en-US" dirty="0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9A34D9A-2BFB-C3CA-F5F6-12BDACB55C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CE9347EE-055A-3EE3-9580-3B487316C29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445" t="22223" r="18111" b="21926"/>
          <a:stretch>
            <a:fillRect/>
          </a:stretch>
        </p:blipFill>
        <p:spPr>
          <a:xfrm>
            <a:off x="126256" y="1123363"/>
            <a:ext cx="8699740" cy="46456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816815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C1433E-6C20-5D45-6808-BB429126B2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EA1F03D4-F2AD-DB2F-CD11-28D3BBBDE674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793160" y="418465"/>
            <a:ext cx="3517344" cy="574481"/>
          </a:xfrm>
        </p:spPr>
        <p:txBody>
          <a:bodyPr/>
          <a:lstStyle/>
          <a:p>
            <a:r>
              <a:rPr lang="zh-TW" altLang="en-US" dirty="0"/>
              <a:t>引言</a:t>
            </a:r>
            <a:endParaRPr lang="zh-HK" altLang="en-US" dirty="0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5EA0A2B-ADD8-BB8D-B37C-FCD8C81803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TW" dirty="0"/>
          </a:p>
          <a:p>
            <a:r>
              <a:rPr lang="zh-TW" altLang="en-US" dirty="0"/>
              <a:t>面临要被烧而死，她仍忍耐，一句话也不说</a:t>
            </a:r>
            <a:r>
              <a:rPr lang="en-US" altLang="zh-TW" dirty="0"/>
              <a:t>…..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23222062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9A70D8F4-E709-9987-FCEF-EE6EB2A614FB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69ADFBF-273C-05C6-87BD-375C6BF65F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公主正在走向死亡的路途上，性命不保了，</a:t>
            </a:r>
            <a:endParaRPr lang="en-US" altLang="zh-TW" dirty="0"/>
          </a:p>
          <a:p>
            <a:r>
              <a:rPr lang="zh-TW" altLang="en-US" dirty="0"/>
              <a:t>公主能否忍耐下去，她的忍耐究竟为何？</a:t>
            </a:r>
            <a:endParaRPr lang="en-US" altLang="zh-TW" dirty="0"/>
          </a:p>
          <a:p>
            <a:r>
              <a:rPr lang="zh-TW" altLang="en-US" dirty="0"/>
              <a:t>圣经雅各书在忍耐的这个主题给我们提醒，</a:t>
            </a:r>
            <a:endParaRPr lang="en-US" altLang="zh-TW" dirty="0"/>
          </a:p>
          <a:p>
            <a:r>
              <a:rPr lang="zh-TW" altLang="en-US" dirty="0"/>
              <a:t>忍耐是如何活出我们信仰的生命。</a:t>
            </a:r>
          </a:p>
          <a:p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5772625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88B134AC-59F4-34B6-9C53-248046DEA974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793160" y="196141"/>
            <a:ext cx="7943959" cy="574481"/>
          </a:xfrm>
        </p:spPr>
        <p:txBody>
          <a:bodyPr/>
          <a:lstStyle/>
          <a:p>
            <a:r>
              <a:rPr lang="en-US" altLang="zh-TW" dirty="0"/>
              <a:t>(</a:t>
            </a:r>
            <a:r>
              <a:rPr lang="zh-TW" altLang="en-US" dirty="0"/>
              <a:t>一</a:t>
            </a:r>
            <a:r>
              <a:rPr lang="en-US" altLang="zh-TW" dirty="0"/>
              <a:t>)	  </a:t>
            </a:r>
            <a:r>
              <a:rPr lang="zh-TW" altLang="en-US" dirty="0"/>
              <a:t>忍耐</a:t>
            </a:r>
            <a:r>
              <a:rPr lang="en-US" altLang="zh-TW" dirty="0"/>
              <a:t>~</a:t>
            </a:r>
            <a:r>
              <a:rPr lang="zh-TW" altLang="en-US" dirty="0"/>
              <a:t>信仰坚固不动摇</a:t>
            </a:r>
            <a:endParaRPr lang="zh-HK" altLang="en-US" dirty="0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D72C385-A2D8-A2DA-6C53-B9EB1FAE43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/>
              <a:t>7</a:t>
            </a:r>
            <a:r>
              <a:rPr lang="zh-TW" altLang="en-US" dirty="0"/>
              <a:t>弟兄们哪，你们要忍耐，直到主来。看哪，农夫忍耐等候地里宝贵的出产，直到得了秋雨春雨。 </a:t>
            </a:r>
            <a:endParaRPr lang="en-US" altLang="zh-TW" dirty="0"/>
          </a:p>
          <a:p>
            <a:r>
              <a:rPr lang="en-US" altLang="zh-TW" dirty="0"/>
              <a:t>8</a:t>
            </a:r>
            <a:r>
              <a:rPr lang="zh-TW" altLang="en-US" dirty="0"/>
              <a:t>你们也当忍耐，坚固你们的心，因为主来的日子近了。</a:t>
            </a:r>
          </a:p>
          <a:p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17055829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主题​​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</TotalTime>
  <Words>2333</Words>
  <Application>Microsoft Office PowerPoint</Application>
  <PresentationFormat>全屏显示(4:3)</PresentationFormat>
  <Paragraphs>149</Paragraphs>
  <Slides>42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42</vt:i4>
      </vt:variant>
    </vt:vector>
  </HeadingPairs>
  <TitlesOfParts>
    <vt:vector size="48" baseType="lpstr">
      <vt:lpstr>Teko</vt:lpstr>
      <vt:lpstr>Microsoft JhengHei</vt:lpstr>
      <vt:lpstr>Aptos</vt:lpstr>
      <vt:lpstr>Aptos Display</vt:lpstr>
      <vt:lpstr>Arial</vt:lpstr>
      <vt:lpstr>Office 主题​​</vt:lpstr>
      <vt:lpstr>忍耐为何？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sammykcsung</dc:creator>
  <cp:lastModifiedBy>sammykcsung</cp:lastModifiedBy>
  <cp:revision>1</cp:revision>
  <dcterms:created xsi:type="dcterms:W3CDTF">2026-07-25T22:26:53Z</dcterms:created>
  <dcterms:modified xsi:type="dcterms:W3CDTF">2026-07-25T22:41:08Z</dcterms:modified>
</cp:coreProperties>
</file>