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1"/>
  </p:notesMasterIdLst>
  <p:sldIdLst>
    <p:sldId id="22687" r:id="rId2"/>
    <p:sldId id="22688" r:id="rId3"/>
    <p:sldId id="22689" r:id="rId4"/>
    <p:sldId id="259" r:id="rId5"/>
    <p:sldId id="260" r:id="rId6"/>
    <p:sldId id="261" r:id="rId7"/>
    <p:sldId id="262" r:id="rId8"/>
    <p:sldId id="22690" r:id="rId9"/>
    <p:sldId id="22691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主题样式 1 - 强调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859" autoAdjust="0"/>
    <p:restoredTop sz="85925"/>
  </p:normalViewPr>
  <p:slideViewPr>
    <p:cSldViewPr snapToGrid="0">
      <p:cViewPr varScale="1">
        <p:scale>
          <a:sx n="139" d="100"/>
          <a:sy n="139" d="100"/>
        </p:scale>
        <p:origin x="232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8EBC27-3C92-DF40-81E2-50E2258292AA}" type="datetimeFigureOut">
              <a:t>20.07.2026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72B3B1-C204-5A46-AA13-7B4CAFF35EC8}" type="slidenum"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1660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1" name="Shape 1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20685644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7" name="Shape 15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4172458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4" name="Shape 16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29752165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1" name="Shape 17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21729780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8" name="Shape 17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39204805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4" name="Shape 18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21377965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0" name="Shape 19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31527778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6" name="Shape 19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41481701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2" name="Shape 20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884030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2026/7/20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1873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2026/7/20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94746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2026/7/20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78681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2026/7/20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82559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2026/7/20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87883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2026/7/20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62289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2026/7/20</a:t>
            </a:fld>
            <a:endParaRPr kumimoji="1"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02900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2026/7/20</a:t>
            </a:fld>
            <a:endParaRPr kumimoji="1"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18534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2026/7/20</a:t>
            </a:fld>
            <a:endParaRPr kumimoji="1"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51398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2026/7/20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18854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2026/7/20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33376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53FCE5-64A3-3F48-8FE4-AFF90259B521}" type="datetimeFigureOut">
              <a:rPr kumimoji="1" lang="zh-CN" altLang="en-US" smtClean="0"/>
              <a:t>2026/7/20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09682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t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t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47" name="Titel 1"/>
          <p:cNvSpPr txBox="1"/>
          <p:nvPr/>
        </p:nvSpPr>
        <p:spPr>
          <a:xfrm>
            <a:off x="1092467" y="224902"/>
            <a:ext cx="6538269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讲道</a:t>
            </a:r>
          </a:p>
        </p:txBody>
      </p:sp>
      <p:sp>
        <p:nvSpPr>
          <p:cNvPr id="148" name="Inhaltsplatzhalter 2"/>
          <p:cNvSpPr txBox="1"/>
          <p:nvPr/>
        </p:nvSpPr>
        <p:spPr>
          <a:xfrm>
            <a:off x="44279" y="2427831"/>
            <a:ext cx="9054000" cy="10011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b">
            <a:spAutoFit/>
          </a:bodyPr>
          <a:lstStyle>
            <a:lvl1pPr algn="ctr" defTabSz="1300480">
              <a:spcBef>
                <a:spcPts val="0"/>
              </a:spcBef>
              <a:defRPr sz="8400"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5906" dirty="0" err="1"/>
              <a:t>收割的时候</a:t>
            </a:r>
            <a:endParaRPr sz="5906" dirty="0"/>
          </a:p>
        </p:txBody>
      </p:sp>
      <p:sp>
        <p:nvSpPr>
          <p:cNvPr id="149" name="Inhaltsplatzhalter 2"/>
          <p:cNvSpPr txBox="1"/>
          <p:nvPr/>
        </p:nvSpPr>
        <p:spPr>
          <a:xfrm>
            <a:off x="45000" y="3692118"/>
            <a:ext cx="9054000" cy="1828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algn="ctr" defTabSz="914367">
              <a:spcBef>
                <a:spcPts val="1195"/>
              </a:spcBef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经文：以赛亚书 44:6-8；罗马书 8:12-25；</a:t>
            </a:r>
          </a:p>
          <a:p>
            <a:pPr algn="ctr" defTabSz="914367">
              <a:spcBef>
                <a:spcPts val="1195"/>
              </a:spcBef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马太福音 13:24-30, 36-43 </a:t>
            </a:r>
          </a:p>
          <a:p>
            <a:pPr algn="ctr" defTabSz="914367">
              <a:spcBef>
                <a:spcPts val="1195"/>
              </a:spcBef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讲員：陈梁兆琪师母</a:t>
            </a:r>
          </a:p>
        </p:txBody>
      </p:sp>
    </p:spTree>
    <p:extLst>
      <p:ext uri="{BB962C8B-B14F-4D97-AF65-F5344CB8AC3E}">
        <p14:creationId xmlns:p14="http://schemas.microsoft.com/office/powerpoint/2010/main" val="3494073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Titel 1"/>
          <p:cNvSpPr txBox="1"/>
          <p:nvPr/>
        </p:nvSpPr>
        <p:spPr>
          <a:xfrm>
            <a:off x="1092467" y="224902"/>
            <a:ext cx="6538269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为什么世上充满罪恶？</a:t>
            </a:r>
          </a:p>
        </p:txBody>
      </p:sp>
      <p:sp>
        <p:nvSpPr>
          <p:cNvPr id="155" name="Inhaltsplatzhalter 2"/>
          <p:cNvSpPr txBox="1"/>
          <p:nvPr/>
        </p:nvSpPr>
        <p:spPr>
          <a:xfrm>
            <a:off x="256080" y="1421920"/>
            <a:ext cx="8211042" cy="25545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9" lvl="1" indent="-310177" algn="just" defTabSz="914367">
              <a:spcBef>
                <a:spcPts val="1195"/>
              </a:spcBef>
              <a:buSzPct val="100000"/>
              <a:buChar char="•"/>
              <a:defRPr sz="3000">
                <a:latin typeface="SimHei"/>
                <a:ea typeface="SimHei"/>
                <a:cs typeface="SimHei"/>
                <a:sym typeface="SimHei"/>
              </a:defRPr>
            </a:pPr>
            <a:r>
              <a:rPr sz="3000" dirty="0" err="1"/>
              <a:t>耶稣没有否认世界充满罪恶，但祂也没有让门徒停留在绝望里</a:t>
            </a:r>
            <a:r>
              <a:rPr sz="3000" dirty="0"/>
              <a:t>。</a:t>
            </a:r>
          </a:p>
          <a:p>
            <a:pPr marL="578059" lvl="1" indent="-310177" algn="just" defTabSz="914367">
              <a:spcBef>
                <a:spcPts val="1195"/>
              </a:spcBef>
              <a:buSzPct val="100000"/>
              <a:buChar char="•"/>
              <a:defRPr sz="3000">
                <a:latin typeface="SimHei"/>
                <a:ea typeface="SimHei"/>
                <a:cs typeface="SimHei"/>
                <a:sym typeface="SimHei"/>
              </a:defRPr>
            </a:pPr>
            <a:r>
              <a:rPr sz="3000" dirty="0" err="1"/>
              <a:t>耶稣告诉世人，神正在工作和忍耐。我们要信靠神，愿意跟神一同受苦，一同忍耐，最后必得荣耀</a:t>
            </a:r>
            <a:r>
              <a:rPr sz="3000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350974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60" name="Titel 1"/>
          <p:cNvSpPr txBox="1"/>
          <p:nvPr/>
        </p:nvSpPr>
        <p:spPr>
          <a:xfrm>
            <a:off x="1092467" y="224902"/>
            <a:ext cx="6538269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神给人悔改的机会</a:t>
            </a:r>
          </a:p>
        </p:txBody>
      </p:sp>
      <p:sp>
        <p:nvSpPr>
          <p:cNvPr id="161" name="Inhaltsplatzhalter 2"/>
          <p:cNvSpPr txBox="1"/>
          <p:nvPr/>
        </p:nvSpPr>
        <p:spPr>
          <a:xfrm>
            <a:off x="466479" y="1421920"/>
            <a:ext cx="8211042" cy="25699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292994" indent="-292994" algn="just" defTabSz="321457">
              <a:buSzPct val="145000"/>
              <a:buChar char="•"/>
              <a:defRPr sz="3000">
                <a:uFill>
                  <a:solidFill>
                    <a:srgbClr val="000000"/>
                  </a:solidFill>
                </a:uFill>
                <a:latin typeface="PingFang TC Regular"/>
                <a:ea typeface="PingFang TC Regular"/>
                <a:cs typeface="PingFang TC Regular"/>
                <a:sym typeface="PingFang TC Regular"/>
              </a:defRPr>
            </a:pPr>
            <a:r>
              <a:rPr sz="2300" dirty="0" err="1"/>
              <a:t>神没有立刻拔除恶，因为祂不断给予人悔改的机会，也让良善的人可以继续成长</a:t>
            </a:r>
            <a:r>
              <a:rPr sz="2300" dirty="0"/>
              <a:t>。</a:t>
            </a:r>
          </a:p>
          <a:p>
            <a:pPr algn="just" defTabSz="321457">
              <a:defRPr sz="3000">
                <a:solidFill>
                  <a:schemeClr val="accent5">
                    <a:lumOff val="-29866"/>
                  </a:schemeClr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sz="2300" dirty="0">
                <a:latin typeface="PingFang TC Regular"/>
                <a:ea typeface="PingFang TC Regular"/>
                <a:cs typeface="PingFang TC Regular"/>
                <a:sym typeface="PingFang TC Regular"/>
              </a:rPr>
              <a:t>以西结书</a:t>
            </a:r>
            <a:r>
              <a:rPr sz="2300" dirty="0"/>
              <a:t>33:11 </a:t>
            </a:r>
            <a:r>
              <a:rPr sz="2300" dirty="0" err="1"/>
              <a:t>主耶和华说：我指着我的永生起誓，我断不喜悦恶人死亡，惟喜悦恶人转离所行的道而活</a:t>
            </a:r>
            <a:r>
              <a:rPr sz="2300" dirty="0"/>
              <a:t>。</a:t>
            </a:r>
          </a:p>
          <a:p>
            <a:pPr marL="292994" indent="-292994" algn="just" defTabSz="321457">
              <a:buSzPct val="145000"/>
              <a:buChar char="•"/>
              <a:defRPr sz="3000">
                <a:uFill>
                  <a:solidFill>
                    <a:srgbClr val="000000"/>
                  </a:solidFill>
                </a:uFill>
                <a:latin typeface="PingFang TC Regular"/>
                <a:ea typeface="PingFang TC Regular"/>
                <a:cs typeface="PingFang TC Regular"/>
                <a:sym typeface="PingFang TC Regular"/>
              </a:defRPr>
            </a:pPr>
            <a:r>
              <a:rPr sz="2300" dirty="0" err="1"/>
              <a:t>良善的人和恶人的结局绝对不同。那些不悔改的恶人最终必遭受审判和惩罚，而良善的人将进入天父的家，得儿女的荣耀</a:t>
            </a:r>
            <a:r>
              <a:rPr sz="2300" dirty="0"/>
              <a:t>。</a:t>
            </a:r>
          </a:p>
        </p:txBody>
      </p:sp>
      <p:pic>
        <p:nvPicPr>
          <p:cNvPr id="162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6631" y="4289729"/>
            <a:ext cx="3850739" cy="2140728"/>
          </a:xfrm>
          <a:prstGeom prst="rect">
            <a:avLst/>
          </a:prstGeom>
          <a:ln w="254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7003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Titel 1"/>
          <p:cNvSpPr txBox="1"/>
          <p:nvPr/>
        </p:nvSpPr>
        <p:spPr>
          <a:xfrm>
            <a:off x="1092467" y="224902"/>
            <a:ext cx="6538269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神仍在工作</a:t>
            </a:r>
          </a:p>
        </p:txBody>
      </p:sp>
      <p:sp>
        <p:nvSpPr>
          <p:cNvPr id="168" name="Inhaltsplatzhalter 2"/>
          <p:cNvSpPr txBox="1"/>
          <p:nvPr/>
        </p:nvSpPr>
        <p:spPr>
          <a:xfrm>
            <a:off x="466479" y="1421920"/>
            <a:ext cx="8211042" cy="25699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292994" indent="-292994" algn="just" defTabSz="321457">
              <a:buSzPct val="145000"/>
              <a:buChar char="•"/>
              <a:defRPr sz="3000">
                <a:uFill>
                  <a:solidFill>
                    <a:srgbClr val="000000"/>
                  </a:solidFill>
                </a:uFill>
                <a:latin typeface="PingFang TC Regular"/>
                <a:ea typeface="PingFang TC Regular"/>
                <a:cs typeface="PingFang TC Regular"/>
                <a:sym typeface="PingFang TC Regular"/>
              </a:defRPr>
            </a:pPr>
            <a:r>
              <a:rPr sz="2300" dirty="0" err="1"/>
              <a:t>芥菜种和面酵的比喻告诉我们，当世界仍有罪恶时，神仍在工作</a:t>
            </a:r>
            <a:r>
              <a:rPr sz="2300" dirty="0"/>
              <a:t>。</a:t>
            </a:r>
          </a:p>
          <a:p>
            <a:pPr algn="just" defTabSz="321457">
              <a:defRPr sz="3000">
                <a:solidFill>
                  <a:schemeClr val="accent5">
                    <a:lumOff val="-29866"/>
                  </a:schemeClr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 sz="2300" dirty="0"/>
              <a:t>太</a:t>
            </a:r>
            <a:r>
              <a:rPr sz="2300" b="1" dirty="0"/>
              <a:t>13:31-33</a:t>
            </a:r>
            <a:r>
              <a:rPr sz="2300" dirty="0"/>
              <a:t> 他又设个比喻对他们说：“天国好像一粒芥菜种，有人拿去种在田里。这原是百种里最小的，等到长起来，却比各样的菜都大，且成了树，天上的飞鸟来宿在它的枝上。”他又对他们讲个比喻说：“天国好像面酵，有妇人拿来，藏在三斗面里，直等全团都发起来。”</a:t>
            </a:r>
          </a:p>
        </p:txBody>
      </p:sp>
      <p:pic>
        <p:nvPicPr>
          <p:cNvPr id="169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0367" y="4049767"/>
            <a:ext cx="4183266" cy="2517001"/>
          </a:xfrm>
          <a:prstGeom prst="rect">
            <a:avLst/>
          </a:prstGeom>
          <a:ln w="254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9788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74" name="Titel 1"/>
          <p:cNvSpPr txBox="1"/>
          <p:nvPr/>
        </p:nvSpPr>
        <p:spPr>
          <a:xfrm>
            <a:off x="1092467" y="224902"/>
            <a:ext cx="6538269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神仍在工作</a:t>
            </a:r>
          </a:p>
        </p:txBody>
      </p:sp>
      <p:sp>
        <p:nvSpPr>
          <p:cNvPr id="175" name="Inhaltsplatzhalter 2"/>
          <p:cNvSpPr txBox="1"/>
          <p:nvPr/>
        </p:nvSpPr>
        <p:spPr>
          <a:xfrm>
            <a:off x="466479" y="1421920"/>
            <a:ext cx="8211042" cy="1862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292994" indent="-292994" algn="just" defTabSz="321457">
              <a:buSzPct val="145000"/>
              <a:buChar char="•"/>
              <a:defRPr sz="3000">
                <a:uFill>
                  <a:solidFill>
                    <a:srgbClr val="000000"/>
                  </a:solidFill>
                </a:uFill>
                <a:latin typeface="PingFang TC Regular"/>
                <a:ea typeface="PingFang TC Regular"/>
                <a:cs typeface="PingFang TC Regular"/>
                <a:sym typeface="PingFang TC Regular"/>
              </a:defRPr>
            </a:pPr>
            <a:r>
              <a:rPr sz="2300" dirty="0" err="1"/>
              <a:t>天国开始时的微不足道，但当它发展起来时，却可以祝福周围的人事物和影响世界</a:t>
            </a:r>
            <a:r>
              <a:rPr sz="2300" dirty="0"/>
              <a:t>。</a:t>
            </a:r>
          </a:p>
          <a:p>
            <a:pPr marL="205206" indent="-195830" algn="just" defTabSz="321457">
              <a:buClr>
                <a:srgbClr val="000000"/>
              </a:buClr>
              <a:buSzPct val="100000"/>
              <a:buFont typeface="PingFang TC Regular"/>
              <a:buChar char="•"/>
              <a:defRPr sz="3000">
                <a:latin typeface="PingFang TC Regular"/>
                <a:ea typeface="PingFang TC Regular"/>
                <a:cs typeface="PingFang TC Regular"/>
                <a:sym typeface="PingFang TC Regular"/>
              </a:defRPr>
            </a:pPr>
            <a:r>
              <a:rPr sz="2300" dirty="0"/>
              <a:t>比喻中的田，可以指到世界和教会，当中有未悔改的人或事，都需要回转。在灵修默想的角度看，田也可以是每个基督徒的内心，仍有很多需要更新和顺服的地方。</a:t>
            </a:r>
          </a:p>
        </p:txBody>
      </p:sp>
      <p:pic>
        <p:nvPicPr>
          <p:cNvPr id="176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9404" y="4163590"/>
            <a:ext cx="4125192" cy="231397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370682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Titel 1"/>
          <p:cNvSpPr txBox="1"/>
          <p:nvPr/>
        </p:nvSpPr>
        <p:spPr>
          <a:xfrm>
            <a:off x="1092467" y="224902"/>
            <a:ext cx="6538269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神在万物中工作</a:t>
            </a:r>
          </a:p>
        </p:txBody>
      </p:sp>
      <p:sp>
        <p:nvSpPr>
          <p:cNvPr id="182" name="Inhaltsplatzhalter 2"/>
          <p:cNvSpPr txBox="1"/>
          <p:nvPr/>
        </p:nvSpPr>
        <p:spPr>
          <a:xfrm>
            <a:off x="466479" y="1421920"/>
            <a:ext cx="8211042" cy="35548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205206" indent="-195830" algn="just" defTabSz="321457">
              <a:buClr>
                <a:srgbClr val="000000"/>
              </a:buClr>
              <a:buSzPct val="100000"/>
              <a:buFont typeface="PingFang TC Regular"/>
              <a:buChar char="•"/>
              <a:defRPr sz="3000">
                <a:latin typeface="PingFang TC Regular"/>
                <a:ea typeface="PingFang TC Regular"/>
                <a:cs typeface="PingFang TC Regular"/>
                <a:sym typeface="PingFang TC Regular"/>
              </a:defRPr>
            </a:pPr>
            <a:r>
              <a:rPr lang="zh-HK" altLang="en-US" sz="2500" dirty="0"/>
              <a:t>约</a:t>
            </a:r>
            <a:r>
              <a:rPr lang="en-US" altLang="zh-HK" sz="2500" dirty="0">
                <a:latin typeface="Helvetica Neue"/>
                <a:ea typeface="Helvetica Neue"/>
                <a:cs typeface="Helvetica Neue"/>
                <a:sym typeface="Helvetica Neue"/>
              </a:rPr>
              <a:t>3:16 </a:t>
            </a:r>
            <a:r>
              <a:rPr lang="zh-HK" altLang="en-US" sz="2500" dirty="0"/>
              <a:t>神爱世人⋯⋯原文：世人、世界、宇宙，神创造的万物。</a:t>
            </a:r>
          </a:p>
          <a:p>
            <a:pPr marL="205206" indent="-195830" algn="just" defTabSz="321457">
              <a:buClr>
                <a:srgbClr val="000000"/>
              </a:buClr>
              <a:buSzPct val="100000"/>
              <a:buFont typeface="PingFang TC Regular"/>
              <a:buChar char="•"/>
              <a:defRPr sz="3000">
                <a:latin typeface="PingFang TC Regular"/>
                <a:ea typeface="PingFang TC Regular"/>
                <a:cs typeface="PingFang TC Regular"/>
                <a:sym typeface="PingFang TC Regular"/>
              </a:defRPr>
            </a:pPr>
            <a:r>
              <a:rPr lang="zh-HK" altLang="en-US" sz="2500" dirty="0"/>
              <a:t>神的救恩不只是恢复人与神的关系，最终要更新整个被创造的宇宙万物。牠</a:t>
            </a:r>
            <a:r>
              <a:rPr lang="en-US" altLang="zh-HK" sz="2500" dirty="0"/>
              <a:t>/</a:t>
            </a:r>
            <a:r>
              <a:rPr lang="zh-HK" altLang="en-US" sz="2500" dirty="0"/>
              <a:t>它們在等待更新，救恩来临。</a:t>
            </a:r>
          </a:p>
          <a:p>
            <a:pPr algn="just" defTabSz="321457">
              <a:defRPr sz="3000">
                <a:solidFill>
                  <a:schemeClr val="accent5">
                    <a:lumOff val="-29866"/>
                  </a:schemeClr>
                </a:solidFill>
                <a:latin typeface="PingFang TC Regular"/>
                <a:ea typeface="PingFang TC Regular"/>
                <a:cs typeface="PingFang TC Regular"/>
                <a:sym typeface="PingFang TC Regular"/>
              </a:defRPr>
            </a:pPr>
            <a:r>
              <a:rPr lang="zh-HK" altLang="en-US" sz="2500" dirty="0"/>
              <a:t>罗</a:t>
            </a:r>
            <a:r>
              <a:rPr lang="en-US" altLang="zh-HK" sz="2500" b="1" dirty="0">
                <a:latin typeface="Helvetica Neue"/>
                <a:ea typeface="Helvetica Neue"/>
                <a:cs typeface="Helvetica Neue"/>
                <a:sym typeface="Helvetica Neue"/>
              </a:rPr>
              <a:t>8:19-22</a:t>
            </a:r>
            <a:r>
              <a:rPr lang="zh-HK" altLang="en-US" sz="2500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zh-HK" altLang="en-US" sz="2500" dirty="0"/>
              <a:t>受造之物切望等候神的众子显出来。因为受造之物服在虚空之下，不是自己愿意，乃是因那叫他如此的。但受造之物仍然指望脱离败坏的辖制，得享儿女自由的荣耀。我们知道，一切受造之物一同叹息，劳苦，直到如今。</a:t>
            </a:r>
          </a:p>
          <a:p>
            <a:pPr marL="294669" indent="-294669" algn="just" defTabSz="321457">
              <a:buSzPct val="144000"/>
              <a:buChar char="•"/>
              <a:defRPr sz="3000">
                <a:uFill>
                  <a:solidFill>
                    <a:srgbClr val="000000"/>
                  </a:solidFill>
                </a:uFill>
                <a:latin typeface="PingFang TC Regular"/>
                <a:ea typeface="PingFang TC Regular"/>
                <a:cs typeface="PingFang TC Regular"/>
                <a:sym typeface="PingFang TC Regular"/>
              </a:defRPr>
            </a:pPr>
            <a:r>
              <a:rPr lang="zh-HK" altLang="en-US" sz="2500" dirty="0"/>
              <a:t>我们要珍惜和不浪费各用品，以报答神对我们的供应。</a:t>
            </a:r>
          </a:p>
        </p:txBody>
      </p:sp>
    </p:spTree>
    <p:extLst>
      <p:ext uri="{BB962C8B-B14F-4D97-AF65-F5344CB8AC3E}">
        <p14:creationId xmlns:p14="http://schemas.microsoft.com/office/powerpoint/2010/main" val="2660712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Titel 1"/>
          <p:cNvSpPr txBox="1"/>
          <p:nvPr/>
        </p:nvSpPr>
        <p:spPr>
          <a:xfrm>
            <a:off x="1092467" y="224902"/>
            <a:ext cx="6538269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收割的时候，忍耐得荣耀</a:t>
            </a:r>
          </a:p>
        </p:txBody>
      </p:sp>
      <p:sp>
        <p:nvSpPr>
          <p:cNvPr id="188" name="Inhaltsplatzhalter 2"/>
          <p:cNvSpPr txBox="1"/>
          <p:nvPr/>
        </p:nvSpPr>
        <p:spPr>
          <a:xfrm>
            <a:off x="466479" y="1421920"/>
            <a:ext cx="8211042" cy="24006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205206" indent="-195830" algn="just" defTabSz="321457">
              <a:buClr>
                <a:srgbClr val="000000"/>
              </a:buClr>
              <a:buSzPct val="100000"/>
              <a:buFont typeface="PingFang TC Regular"/>
              <a:buChar char="•"/>
              <a:defRPr sz="3000">
                <a:latin typeface="PingFang TC Regular"/>
                <a:ea typeface="PingFang TC Regular"/>
                <a:cs typeface="PingFang TC Regular"/>
                <a:sym typeface="PingFang TC Regular"/>
              </a:defRPr>
            </a:pPr>
            <a:r>
              <a:rPr sz="2500" dirty="0" err="1"/>
              <a:t>怎样将天国实现在内心，并将影响力带进世界呢</a:t>
            </a:r>
            <a:r>
              <a:rPr sz="2500" dirty="0"/>
              <a:t>？</a:t>
            </a:r>
          </a:p>
          <a:p>
            <a:pPr algn="just" defTabSz="321457">
              <a:defRPr sz="3000">
                <a:solidFill>
                  <a:schemeClr val="accent5">
                    <a:lumOff val="-29866"/>
                  </a:schemeClr>
                </a:solidFill>
                <a:latin typeface="PingFang TC Regular"/>
                <a:ea typeface="PingFang TC Regular"/>
                <a:cs typeface="PingFang TC Regular"/>
                <a:sym typeface="PingFang TC Regular"/>
              </a:defRPr>
            </a:pPr>
            <a:r>
              <a:rPr sz="2500" dirty="0"/>
              <a:t>罗</a:t>
            </a:r>
            <a:r>
              <a:rPr sz="2500" b="1" dirty="0">
                <a:latin typeface="Helvetica Neue"/>
                <a:ea typeface="Helvetica Neue"/>
                <a:cs typeface="Helvetica Neue"/>
                <a:sym typeface="Helvetica Neue"/>
              </a:rPr>
              <a:t>8:13-14，24-25</a:t>
            </a:r>
            <a:r>
              <a:rPr sz="2500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sz="2500" dirty="0" err="1"/>
              <a:t>你们若顺从肉体活着，必要死；若靠着圣灵治死身体的恶行，必要活着</a:t>
            </a:r>
            <a:r>
              <a:rPr sz="2500" dirty="0"/>
              <a:t>。</a:t>
            </a:r>
            <a:r>
              <a:rPr sz="2500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sz="2500" dirty="0" err="1"/>
              <a:t>因为凡被神的灵引导的，都是神的儿子</a:t>
            </a:r>
            <a:r>
              <a:rPr sz="2500" dirty="0"/>
              <a:t>⋯⋯</a:t>
            </a:r>
            <a:r>
              <a:rPr sz="2500" dirty="0" err="1"/>
              <a:t>我们得救是在乎盼望；只是所见的盼望不是盼望，谁还盼望他所见的呢？但我们若盼望那所不见的，就必忍耐等候</a:t>
            </a:r>
            <a:r>
              <a:rPr sz="2500" dirty="0"/>
              <a:t>。</a:t>
            </a:r>
            <a:endParaRPr sz="250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350031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93" name="Titel 1"/>
          <p:cNvSpPr txBox="1"/>
          <p:nvPr/>
        </p:nvSpPr>
        <p:spPr>
          <a:xfrm>
            <a:off x="1092467" y="224902"/>
            <a:ext cx="6538269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收割的时候，忍耐得荣耀</a:t>
            </a:r>
          </a:p>
        </p:txBody>
      </p:sp>
      <p:sp>
        <p:nvSpPr>
          <p:cNvPr id="194" name="Inhaltsplatzhalter 2"/>
          <p:cNvSpPr txBox="1"/>
          <p:nvPr/>
        </p:nvSpPr>
        <p:spPr>
          <a:xfrm>
            <a:off x="466479" y="1421920"/>
            <a:ext cx="8211042" cy="2785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205206" indent="-195830" algn="just" defTabSz="321457">
              <a:buClr>
                <a:srgbClr val="000000"/>
              </a:buClr>
              <a:buSzPct val="100000"/>
              <a:buFont typeface="PingFang TC Regular"/>
              <a:buChar char="•"/>
              <a:defRPr sz="3000">
                <a:latin typeface="PingFang TC Regular"/>
                <a:ea typeface="PingFang TC Regular"/>
                <a:cs typeface="PingFang TC Regular"/>
                <a:sym typeface="PingFang TC Regular"/>
              </a:defRPr>
            </a:pPr>
            <a:r>
              <a:rPr sz="2500" dirty="0" err="1"/>
              <a:t>被圣灵引导的，都是神的儿女。愿意与耶稣一同受苦，就结出忍耐的果子，也必和他一同得荣耀</a:t>
            </a:r>
            <a:r>
              <a:rPr sz="2500" dirty="0"/>
              <a:t>。</a:t>
            </a:r>
          </a:p>
          <a:p>
            <a:pPr marL="205206" indent="-195830" algn="just" defTabSz="321457">
              <a:buClr>
                <a:srgbClr val="000000"/>
              </a:buClr>
              <a:buSzPct val="100000"/>
              <a:buFont typeface="PingFang TC Regular"/>
              <a:buChar char="•"/>
              <a:defRPr sz="3000">
                <a:latin typeface="PingFang TC Regular"/>
                <a:ea typeface="PingFang TC Regular"/>
                <a:cs typeface="PingFang TC Regular"/>
                <a:sym typeface="PingFang TC Regular"/>
              </a:defRPr>
            </a:pPr>
            <a:r>
              <a:rPr sz="2500" dirty="0" err="1"/>
              <a:t>若盼望神的工作，但仍未发生，便更加要忍耐等候</a:t>
            </a:r>
            <a:r>
              <a:rPr sz="2500" dirty="0"/>
              <a:t>。</a:t>
            </a:r>
          </a:p>
          <a:p>
            <a:pPr marL="205206" indent="-195830" algn="just" defTabSz="321457">
              <a:buClr>
                <a:srgbClr val="000000"/>
              </a:buClr>
              <a:buSzPct val="100000"/>
              <a:buFont typeface="PingFang TC Regular"/>
              <a:buChar char="•"/>
              <a:defRPr sz="3000">
                <a:latin typeface="PingFang TC Regular"/>
                <a:ea typeface="PingFang TC Regular"/>
                <a:cs typeface="PingFang TC Regular"/>
                <a:sym typeface="PingFang TC Regular"/>
              </a:defRPr>
            </a:pPr>
            <a:r>
              <a:rPr sz="2500" dirty="0" err="1"/>
              <a:t>基督徒复活，不單是死后才发生，今天我们的内心已得着复活的力量，使我们能活出与耶稣一样的柔和谦卑</a:t>
            </a:r>
            <a:r>
              <a:rPr sz="2500" dirty="0"/>
              <a:t>。</a:t>
            </a:r>
          </a:p>
          <a:p>
            <a:pPr marL="205206" indent="-195830" algn="just" defTabSz="321457">
              <a:buClr>
                <a:srgbClr val="000000"/>
              </a:buClr>
              <a:buSzPct val="100000"/>
              <a:buFont typeface="PingFang TC Regular"/>
              <a:buChar char="•"/>
              <a:defRPr sz="3000">
                <a:latin typeface="PingFang TC Regular"/>
                <a:ea typeface="PingFang TC Regular"/>
                <a:cs typeface="PingFang TC Regular"/>
                <a:sym typeface="PingFang TC Regular"/>
              </a:defRPr>
            </a:pPr>
            <a:r>
              <a:rPr sz="2500" dirty="0" err="1"/>
              <a:t>基督徒有真自由，可以选择靠着神去面对苦难，与神与人在爱里合一，得著作神儿女的荣耀</a:t>
            </a:r>
            <a:r>
              <a:rPr sz="2500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40872054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99" name="Titel 1"/>
          <p:cNvSpPr txBox="1"/>
          <p:nvPr/>
        </p:nvSpPr>
        <p:spPr>
          <a:xfrm>
            <a:off x="1092467" y="224902"/>
            <a:ext cx="6538269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总结</a:t>
            </a:r>
          </a:p>
        </p:txBody>
      </p:sp>
      <p:sp>
        <p:nvSpPr>
          <p:cNvPr id="200" name="Inhaltsplatzhalter 2"/>
          <p:cNvSpPr txBox="1"/>
          <p:nvPr/>
        </p:nvSpPr>
        <p:spPr>
          <a:xfrm>
            <a:off x="466479" y="1421920"/>
            <a:ext cx="8211042" cy="31099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205206" indent="-195830" algn="just" defTabSz="321457">
              <a:buClr>
                <a:srgbClr val="000000"/>
              </a:buClr>
              <a:buSzPct val="100000"/>
              <a:buFont typeface="PingFang TC Regular"/>
              <a:buChar char="•"/>
              <a:defRPr sz="3000">
                <a:latin typeface="PingFang TC Regular"/>
                <a:ea typeface="PingFang TC Regular"/>
                <a:cs typeface="PingFang TC Regular"/>
                <a:sym typeface="PingFang TC Regular"/>
              </a:defRPr>
            </a:pPr>
            <a:r>
              <a:rPr sz="2500" dirty="0" err="1"/>
              <a:t>耶稣告訴世人，在充满罪恶的世界，神依然工作。要给人悔改的机会，同时让良善的人可以继续成长</a:t>
            </a:r>
            <a:r>
              <a:rPr sz="2500" dirty="0"/>
              <a:t>。</a:t>
            </a:r>
          </a:p>
          <a:p>
            <a:pPr marL="205206" indent="-195830" algn="just" defTabSz="321457">
              <a:buClr>
                <a:srgbClr val="000000"/>
              </a:buClr>
              <a:buSzPct val="100000"/>
              <a:buFont typeface="PingFang TC Regular"/>
              <a:buChar char="•"/>
              <a:defRPr sz="3000">
                <a:latin typeface="PingFang TC Regular"/>
                <a:ea typeface="PingFang TC Regular"/>
                <a:cs typeface="PingFang TC Regular"/>
                <a:sym typeface="PingFang TC Regular"/>
              </a:defRPr>
            </a:pPr>
            <a:r>
              <a:rPr sz="2500" dirty="0" err="1"/>
              <a:t>审判还未来到，神也在忍耐，我们要信靠祂，愿意一同受苦和忍耐。天国就在我们的内心扩展和掌权。我们去祝福别人，同时影响世界</a:t>
            </a:r>
            <a:r>
              <a:rPr sz="2500" dirty="0"/>
              <a:t>。</a:t>
            </a:r>
          </a:p>
          <a:p>
            <a:pPr marL="205206" indent="-195830" algn="just" defTabSz="321457">
              <a:buClr>
                <a:srgbClr val="000000"/>
              </a:buClr>
              <a:buSzPct val="100000"/>
              <a:buFont typeface="PingFang TC Regular"/>
              <a:buChar char="•"/>
              <a:defRPr sz="3000">
                <a:latin typeface="PingFang TC Regular"/>
                <a:ea typeface="PingFang TC Regular"/>
                <a:cs typeface="PingFang TC Regular"/>
                <a:sym typeface="PingFang TC Regular"/>
              </a:defRPr>
            </a:pPr>
            <a:r>
              <a:rPr sz="2500" dirty="0" err="1"/>
              <a:t>最后的審判必會來到，惡人受罰。忍耐等候神的兒女，要和萬物一同得到拯救和更新，活在天国裡同得荣耀</a:t>
            </a:r>
            <a:r>
              <a:rPr sz="2500" dirty="0"/>
              <a:t>。</a:t>
            </a:r>
            <a:endParaRPr sz="2500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205206" indent="-195830" algn="just" defTabSz="321457">
              <a:buClr>
                <a:srgbClr val="000000"/>
              </a:buClr>
              <a:buSzPct val="100000"/>
              <a:buFont typeface="PingFang TC Regular"/>
              <a:buChar char="•"/>
              <a:defRPr sz="3000">
                <a:latin typeface="PingFang TC Regular"/>
                <a:ea typeface="PingFang TC Regular"/>
                <a:cs typeface="PingFang TC Regular"/>
                <a:sym typeface="PingFang TC Regular"/>
              </a:defRPr>
            </a:pPr>
            <a:endParaRPr sz="2109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8751432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442</Words>
  <Application>Microsoft Office PowerPoint</Application>
  <PresentationFormat>Bildschirmpräsentation (4:3)</PresentationFormat>
  <Paragraphs>53</Paragraphs>
  <Slides>9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5" baseType="lpstr">
      <vt:lpstr>等线</vt:lpstr>
      <vt:lpstr>SimHei</vt:lpstr>
      <vt:lpstr>Arial</vt:lpstr>
      <vt:lpstr>Helvetica Neue</vt:lpstr>
      <vt:lpstr>PingFang TC Regular</vt:lpstr>
      <vt:lpstr>Office 主题​​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siqi D</dc:creator>
  <cp:lastModifiedBy>dongdong</cp:lastModifiedBy>
  <cp:revision>49</cp:revision>
  <dcterms:created xsi:type="dcterms:W3CDTF">2023-03-17T14:22:59Z</dcterms:created>
  <dcterms:modified xsi:type="dcterms:W3CDTF">2026-07-20T00:40:52Z</dcterms:modified>
</cp:coreProperties>
</file>