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0"/>
  </p:notesMasterIdLst>
  <p:sldIdLst>
    <p:sldId id="314" r:id="rId2"/>
    <p:sldId id="21870" r:id="rId3"/>
    <p:sldId id="21871" r:id="rId4"/>
    <p:sldId id="21872" r:id="rId5"/>
    <p:sldId id="21873" r:id="rId6"/>
    <p:sldId id="21874" r:id="rId7"/>
    <p:sldId id="21875" r:id="rId8"/>
    <p:sldId id="277" r:id="rId9"/>
    <p:sldId id="278" r:id="rId10"/>
    <p:sldId id="21876" r:id="rId11"/>
    <p:sldId id="21877" r:id="rId12"/>
    <p:sldId id="21878" r:id="rId13"/>
    <p:sldId id="21879" r:id="rId14"/>
    <p:sldId id="21880" r:id="rId15"/>
    <p:sldId id="272" r:id="rId16"/>
    <p:sldId id="269" r:id="rId17"/>
    <p:sldId id="270" r:id="rId18"/>
    <p:sldId id="271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主题样式 1 - 强调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55" autoAdjust="0"/>
    <p:restoredTop sz="85972"/>
  </p:normalViewPr>
  <p:slideViewPr>
    <p:cSldViewPr snapToGrid="0">
      <p:cViewPr varScale="1">
        <p:scale>
          <a:sx n="139" d="100"/>
          <a:sy n="139" d="100"/>
        </p:scale>
        <p:origin x="268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8EBC27-3C92-DF40-81E2-50E2258292AA}" type="datetimeFigureOut">
              <a:t>13.07.2026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72B3B1-C204-5A46-AA13-7B4CAFF35EC8}" type="slidenum"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1660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/>
              <a:t>标题：黑体</a:t>
            </a:r>
            <a:r>
              <a:rPr kumimoji="1" lang="en-US" altLang="zh-CN"/>
              <a:t>42</a:t>
            </a:r>
          </a:p>
          <a:p>
            <a:r>
              <a:rPr kumimoji="1" lang="zh-CN" altLang="en-US"/>
              <a:t>证道题目：黑体</a:t>
            </a:r>
            <a:r>
              <a:rPr kumimoji="1" lang="en-US" altLang="zh-CN"/>
              <a:t>60</a:t>
            </a:r>
          </a:p>
          <a:p>
            <a:r>
              <a:rPr kumimoji="1" lang="zh-CN" altLang="en-US"/>
              <a:t>证道人和经文：黑体</a:t>
            </a:r>
            <a:r>
              <a:rPr kumimoji="1" lang="en-US" altLang="zh-CN"/>
              <a:t>32</a:t>
            </a:r>
          </a:p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72B3B1-C204-5A46-AA13-7B4CAFF35EC8}" type="slidenum">
              <a:rPr lang="en-US" altLang="zh-CN"/>
              <a:t>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206572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2026/7/13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1873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2026/7/13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94746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2026/7/13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78681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2026/7/13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82559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2026/7/13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87883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2026/7/13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62289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2026/7/13</a:t>
            </a:fld>
            <a:endParaRPr kumimoji="1"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02900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2026/7/13</a:t>
            </a:fld>
            <a:endParaRPr kumimoji="1"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18534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2026/7/13</a:t>
            </a:fld>
            <a:endParaRPr kumimoji="1"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51398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2026/7/13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18854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2026/7/13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33376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53FCE5-64A3-3F48-8FE4-AFF90259B521}" type="datetimeFigureOut">
              <a:rPr kumimoji="1" lang="zh-CN" altLang="en-US" smtClean="0"/>
              <a:t>2026/7/13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09682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E9AC96F1-9586-B830-BCFF-0244AAE6755A}"/>
              </a:ext>
            </a:extLst>
          </p:cNvPr>
          <p:cNvSpPr txBox="1">
            <a:spLocks/>
          </p:cNvSpPr>
          <p:nvPr/>
        </p:nvSpPr>
        <p:spPr bwMode="auto">
          <a:xfrm>
            <a:off x="1046747" y="0"/>
            <a:ext cx="6629709" cy="1106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defRPr sz="4200">
                <a:solidFill>
                  <a:schemeClr val="tx1"/>
                </a:solidFill>
                <a:latin typeface="SimHei" panose="02010609060101010101" pitchFamily="49" charset="-122"/>
                <a:ea typeface="SimHei" panose="02010609060101010101" pitchFamily="49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chemeClr val="accent5">
                    <a:lumMod val="75000"/>
                  </a:schemeClr>
                </a:solidFill>
              </a:rPr>
              <a:t>证道</a:t>
            </a:r>
            <a:endParaRPr lang="de-DE" altLang="zh-CN" b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5F41C1D5-7730-DBCE-3F13-8C56C585950C}"/>
              </a:ext>
            </a:extLst>
          </p:cNvPr>
          <p:cNvSpPr txBox="1">
            <a:spLocks/>
          </p:cNvSpPr>
          <p:nvPr/>
        </p:nvSpPr>
        <p:spPr bwMode="auto">
          <a:xfrm>
            <a:off x="0" y="1146295"/>
            <a:ext cx="9143999" cy="2282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anchor="b"/>
          <a:lstStyle>
            <a:lvl1pPr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defRPr sz="4200">
                <a:solidFill>
                  <a:schemeClr val="tx1"/>
                </a:solidFill>
                <a:latin typeface="SimHei" panose="02010609060101010101" pitchFamily="49" charset="-122"/>
                <a:ea typeface="SimHei" panose="02010609060101010101" pitchFamily="49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lvl="0" algn="ctr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it-IT" sz="6000" dirty="0">
                <a:solidFill>
                  <a:prstClr val="black"/>
                </a:solidFill>
              </a:rPr>
              <a:t>如何活得通透？</a:t>
            </a:r>
            <a:endParaRPr kumimoji="0" lang="en-US" altLang="zh-CN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BC0B12FB-4C46-ACD5-AC4A-F6B7A1470475}"/>
              </a:ext>
            </a:extLst>
          </p:cNvPr>
          <p:cNvSpPr txBox="1">
            <a:spLocks/>
          </p:cNvSpPr>
          <p:nvPr/>
        </p:nvSpPr>
        <p:spPr bwMode="auto">
          <a:xfrm>
            <a:off x="1" y="3701846"/>
            <a:ext cx="9143999" cy="2009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anchor="t"/>
          <a:lstStyle>
            <a:lvl1pPr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defRPr sz="4200">
                <a:solidFill>
                  <a:schemeClr val="tx1"/>
                </a:solidFill>
                <a:latin typeface="SimHei" panose="02010609060101010101" pitchFamily="49" charset="-122"/>
                <a:ea typeface="SimHei" panose="02010609060101010101" pitchFamily="49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lvl="0" algn="ctr" defTabSz="914400" eaLnBrk="0" fontAlgn="base" hangingPunct="0">
              <a:lnSpc>
                <a:spcPct val="100000"/>
              </a:lnSpc>
              <a:spcBef>
                <a:spcPts val="1200"/>
              </a:spcBef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证道：</a:t>
            </a:r>
            <a:r>
              <a:rPr lang="zh-CN" altLang="it-IT" sz="3200" dirty="0">
                <a:solidFill>
                  <a:prstClr val="black"/>
                </a:solidFill>
              </a:rPr>
              <a:t> 贾宏恩 神学生</a:t>
            </a:r>
            <a:endParaRPr lang="it-IT" altLang="zh-CN" sz="3200" dirty="0">
              <a:solidFill>
                <a:prstClr val="black"/>
              </a:solidFill>
            </a:endParaRPr>
          </a:p>
          <a:p>
            <a:pPr lvl="0" algn="ctr" defTabSz="914400" eaLnBrk="0" fontAlgn="base" hangingPunct="0">
              <a:lnSpc>
                <a:spcPct val="100000"/>
              </a:lnSpc>
              <a:spcBef>
                <a:spcPts val="1200"/>
              </a:spcBef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经文：</a:t>
            </a:r>
            <a:r>
              <a:rPr lang="zh-CN" altLang="it-IT" sz="3200" dirty="0">
                <a:solidFill>
                  <a:prstClr val="black"/>
                </a:solidFill>
              </a:rPr>
              <a:t>雅 </a:t>
            </a:r>
            <a:r>
              <a:rPr lang="it-IT" altLang="zh-CN" sz="3200" dirty="0">
                <a:solidFill>
                  <a:prstClr val="black"/>
                </a:solidFill>
              </a:rPr>
              <a:t>1:2-8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470780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 descr="折线图&#10;&#10;描述已自动生成">
            <a:extLst>
              <a:ext uri="{FF2B5EF4-FFF2-40B4-BE49-F238E27FC236}">
                <a16:creationId xmlns:a16="http://schemas.microsoft.com/office/drawing/2014/main" id="{BA204244-1E39-C1F2-617C-8BB003E075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7093" b="-1"/>
          <a:stretch>
            <a:fillRect/>
          </a:stretch>
        </p:blipFill>
        <p:spPr>
          <a:xfrm>
            <a:off x="15" y="858211"/>
            <a:ext cx="9143985" cy="514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699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9EB03C-62D7-F6DA-C755-439510EF6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901" y="1203181"/>
            <a:ext cx="4194080" cy="121839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zh-CN" altLang="en-US" b="1" dirty="0">
                <a:latin typeface="SimHei" panose="02010609060101010101" pitchFamily="49" charset="-122"/>
                <a:ea typeface="SimHei" panose="02010609060101010101" pitchFamily="49" charset="-122"/>
              </a:rPr>
              <a:t>压榨是为了流露芬芳</a:t>
            </a:r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2C8A98D3-BF3C-25EC-F9B9-E05564A03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261" y="2600935"/>
            <a:ext cx="4387361" cy="3052763"/>
          </a:xfrm>
        </p:spPr>
        <p:txBody>
          <a:bodyPr anchor="ctr">
            <a:normAutofit/>
          </a:bodyPr>
          <a:lstStyle/>
          <a:p>
            <a:pPr marL="200025" indent="200025">
              <a:lnSpc>
                <a:spcPct val="110000"/>
              </a:lnSpc>
              <a:spcAft>
                <a:spcPts val="600"/>
              </a:spcAft>
            </a:pPr>
            <a:r>
              <a:rPr lang="zh-CN" altLang="zh-CN" sz="18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你若不压橄榄成渣，它就不能出油；</a:t>
            </a:r>
            <a:endParaRPr lang="zh-CN" altLang="zh-CN" sz="1800" dirty="0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00025" indent="200025">
              <a:lnSpc>
                <a:spcPct val="110000"/>
              </a:lnSpc>
              <a:spcAft>
                <a:spcPts val="600"/>
              </a:spcAft>
            </a:pPr>
            <a:r>
              <a:rPr lang="zh-CN" altLang="zh-CN" sz="18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你若不投葡萄入酢，它就不能变成酒；</a:t>
            </a:r>
            <a:endParaRPr lang="zh-CN" altLang="zh-CN" sz="1800" dirty="0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00025" indent="200025">
              <a:lnSpc>
                <a:spcPct val="110000"/>
              </a:lnSpc>
              <a:spcAft>
                <a:spcPts val="600"/>
              </a:spcAft>
            </a:pPr>
            <a:r>
              <a:rPr lang="zh-CN" altLang="zh-CN" sz="18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你若不炼哪哒成膏，它就不流芬芳；</a:t>
            </a:r>
            <a:endParaRPr lang="zh-CN" altLang="zh-CN" sz="1800" dirty="0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00025" indent="200025">
              <a:lnSpc>
                <a:spcPct val="110000"/>
              </a:lnSpc>
              <a:spcAft>
                <a:spcPts val="600"/>
              </a:spcAft>
            </a:pPr>
            <a:r>
              <a:rPr lang="zh-CN" altLang="zh-CN" sz="18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主我这人是否也要，受你许可的创伤；</a:t>
            </a:r>
            <a:endParaRPr lang="zh-CN" altLang="zh-CN" sz="1800" dirty="0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00025" indent="200025">
              <a:lnSpc>
                <a:spcPct val="110000"/>
              </a:lnSpc>
              <a:spcAft>
                <a:spcPts val="600"/>
              </a:spcAft>
            </a:pPr>
            <a:r>
              <a:rPr lang="zh-CN" altLang="zh-CN" sz="18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每次的打击都是真利益，如果你收去的东西，你以自己来代替。</a:t>
            </a:r>
            <a:endParaRPr lang="zh-CN" altLang="zh-CN" sz="1800" dirty="0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5" name="内容占位符 4" descr="图片包含 室内, 椅子, 绿色, 房间&#10;&#10;描述已自动生成">
            <a:extLst>
              <a:ext uri="{FF2B5EF4-FFF2-40B4-BE49-F238E27FC236}">
                <a16:creationId xmlns:a16="http://schemas.microsoft.com/office/drawing/2014/main" id="{559553F7-2324-D6A6-9BC5-7D6C1960CA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3"/>
          <a:stretch>
            <a:fillRect/>
          </a:stretch>
        </p:blipFill>
        <p:spPr>
          <a:xfrm>
            <a:off x="4572000" y="857251"/>
            <a:ext cx="4577119" cy="514350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CC4E70F3-86B5-6B6A-7CAA-D7A099A980A7}"/>
              </a:ext>
            </a:extLst>
          </p:cNvPr>
          <p:cNvSpPr txBox="1"/>
          <p:nvPr/>
        </p:nvSpPr>
        <p:spPr>
          <a:xfrm>
            <a:off x="1964522" y="5461104"/>
            <a:ext cx="2326125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350" dirty="0"/>
              <a:t>— 倪 柝 声 《 炼 我 愈 精 》</a:t>
            </a:r>
          </a:p>
        </p:txBody>
      </p:sp>
    </p:spTree>
    <p:extLst>
      <p:ext uri="{BB962C8B-B14F-4D97-AF65-F5344CB8AC3E}">
        <p14:creationId xmlns:p14="http://schemas.microsoft.com/office/powerpoint/2010/main" val="3909873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背景图案&#10;&#10;描述已自动生成">
            <a:extLst>
              <a:ext uri="{FF2B5EF4-FFF2-40B4-BE49-F238E27FC236}">
                <a16:creationId xmlns:a16="http://schemas.microsoft.com/office/drawing/2014/main" id="{D1DF15E8-0057-79FF-6EC6-2A197DB5690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" y="857257"/>
            <a:ext cx="9143985" cy="5143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BB185A72-03DA-D9E5-C683-D7EBA48B3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07" y="4845180"/>
            <a:ext cx="8408194" cy="558627"/>
          </a:xfrm>
        </p:spPr>
        <p:txBody>
          <a:bodyPr vert="horz" lIns="68580" tIns="34290" rIns="68580" bIns="34290" rtlCol="0" anchor="ctr">
            <a:normAutofit/>
          </a:bodyPr>
          <a:lstStyle/>
          <a:p>
            <a:r>
              <a:rPr kumimoji="1" lang="zh-CN" altLang="en-US" sz="3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二．祈求智慧：不疑惑，凭信心求 </a:t>
            </a:r>
            <a:r>
              <a:rPr kumimoji="1" lang="en" altLang="zh-CN" sz="3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v5-8</a:t>
            </a:r>
            <a:endParaRPr kumimoji="1" lang="en-US" altLang="zh-CN" sz="3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87D9A7A4-8DAA-7D78-99CB-BB3F3AC048F8}"/>
              </a:ext>
            </a:extLst>
          </p:cNvPr>
          <p:cNvSpPr txBox="1"/>
          <p:nvPr/>
        </p:nvSpPr>
        <p:spPr>
          <a:xfrm>
            <a:off x="1310054" y="1902193"/>
            <a:ext cx="6523892" cy="18646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2700" dirty="0">
                <a:solidFill>
                  <a:prstClr val="black"/>
                </a:solidFill>
                <a:effectLst>
                  <a:glow rad="63500">
                    <a:srgbClr val="0F9ED5">
                      <a:satMod val="175000"/>
                      <a:alpha val="40000"/>
                    </a:srgbClr>
                  </a:glo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	</a:t>
            </a:r>
            <a:r>
              <a:rPr lang="zh-CN" altLang="en-US" sz="2700" dirty="0">
                <a:solidFill>
                  <a:prstClr val="black"/>
                </a:solidFill>
                <a:effectLst>
                  <a:glow rad="63500">
                    <a:srgbClr val="0F9ED5">
                      <a:satMod val="175000"/>
                      <a:alpha val="40000"/>
                    </a:srgbClr>
                  </a:glo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你们中间若有缺少智慧的，应当求那厚赐与众人、也不斥责人的　神，主就必赐给他。</a:t>
            </a:r>
            <a:r>
              <a:rPr lang="en-US" altLang="zh-CN" sz="2700" dirty="0">
                <a:solidFill>
                  <a:prstClr val="black"/>
                </a:solidFill>
                <a:effectLst>
                  <a:glow rad="63500">
                    <a:srgbClr val="0F9ED5">
                      <a:satMod val="175000"/>
                      <a:alpha val="40000"/>
                    </a:srgbClr>
                  </a:glo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【</a:t>
            </a:r>
            <a:r>
              <a:rPr lang="zh-CN" altLang="en-US" sz="2700" dirty="0">
                <a:solidFill>
                  <a:prstClr val="black"/>
                </a:solidFill>
                <a:effectLst>
                  <a:glow rad="63500">
                    <a:srgbClr val="0F9ED5">
                      <a:satMod val="175000"/>
                      <a:alpha val="40000"/>
                    </a:srgbClr>
                  </a:glo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雅</a:t>
            </a:r>
            <a:r>
              <a:rPr lang="en-US" altLang="zh-CN" sz="2700" dirty="0">
                <a:solidFill>
                  <a:prstClr val="black"/>
                </a:solidFill>
                <a:effectLst>
                  <a:glow rad="63500">
                    <a:srgbClr val="0F9ED5">
                      <a:satMod val="175000"/>
                      <a:alpha val="40000"/>
                    </a:srgbClr>
                  </a:glo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1:5】</a:t>
            </a:r>
            <a:endParaRPr lang="zh-CN" altLang="en-US" sz="2700" dirty="0">
              <a:solidFill>
                <a:prstClr val="black"/>
              </a:solidFill>
              <a:effectLst>
                <a:glow rad="63500">
                  <a:srgbClr val="0F9ED5">
                    <a:satMod val="175000"/>
                    <a:alpha val="40000"/>
                  </a:srgbClr>
                </a:glo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026891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背景图案&#10;&#10;描述已自动生成">
            <a:extLst>
              <a:ext uri="{FF2B5EF4-FFF2-40B4-BE49-F238E27FC236}">
                <a16:creationId xmlns:a16="http://schemas.microsoft.com/office/drawing/2014/main" id="{FA3C1D18-4036-D7AB-92F0-FF3995F1C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1"/>
          <a:stretch>
            <a:fillRect/>
          </a:stretch>
        </p:blipFill>
        <p:spPr bwMode="auto">
          <a:xfrm>
            <a:off x="135732" y="994410"/>
            <a:ext cx="8867728" cy="487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35006334-1C78-4B3C-BA31-07009150D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251146"/>
            <a:ext cx="7623914" cy="2104880"/>
          </a:xfrm>
        </p:spPr>
        <p:txBody>
          <a:bodyPr anchor="b">
            <a:normAutofit/>
          </a:bodyPr>
          <a:lstStyle/>
          <a:p>
            <a:r>
              <a:rPr kumimoji="1" lang="zh-CN" altLang="en-US" sz="3000" dirty="0"/>
              <a:t>雅各书的核心</a:t>
            </a:r>
            <a:r>
              <a:rPr kumimoji="1" lang="en-US" altLang="zh-CN" sz="3000" dirty="0"/>
              <a:t>——</a:t>
            </a:r>
            <a:r>
              <a:rPr kumimoji="1" lang="zh-CN" altLang="en-US" sz="3000" dirty="0"/>
              <a:t>“智慧”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01AC7BA-2D62-4889-3613-12BDA3B0F0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501975"/>
            <a:ext cx="7623914" cy="1941344"/>
          </a:xfrm>
        </p:spPr>
        <p:txBody>
          <a:bodyPr>
            <a:normAutofit/>
          </a:bodyPr>
          <a:lstStyle/>
          <a:p>
            <a:r>
              <a:rPr kumimoji="1" lang="zh-CN" altLang="en-US" dirty="0"/>
              <a:t>雅各书的智慧不是理论知识，而是对神旨意的洞察。 </a:t>
            </a:r>
            <a:endParaRPr kumimoji="1" lang="en-US" altLang="zh-CN" dirty="0"/>
          </a:p>
          <a:p>
            <a:r>
              <a:rPr lang="zh-CN" altLang="zh-CN" dirty="0"/>
              <a:t>这是认识终极事物的智慧</a:t>
            </a:r>
            <a:r>
              <a:rPr lang="zh-CN" altLang="en-US" dirty="0"/>
              <a:t>。</a:t>
            </a:r>
            <a:r>
              <a:rPr lang="en-US" altLang="zh-CN" dirty="0"/>
              <a:t>——</a:t>
            </a:r>
            <a:r>
              <a:rPr lang="zh-CN" altLang="zh-CN" dirty="0"/>
              <a:t>巴克莱</a:t>
            </a:r>
            <a:endParaRPr lang="en-US" altLang="zh-CN" dirty="0"/>
          </a:p>
          <a:p>
            <a:r>
              <a:rPr lang="zh-CN" altLang="zh-CN" dirty="0"/>
              <a:t>这是属于永恒事物的知识。</a:t>
            </a:r>
            <a:r>
              <a:rPr lang="en-US" altLang="zh-CN" dirty="0"/>
              <a:t>——</a:t>
            </a:r>
            <a:r>
              <a:rPr lang="zh-CN" altLang="zh-CN" dirty="0"/>
              <a:t>奥古斯丁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610738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背景图案&#10;&#10;描述已自动生成">
            <a:extLst>
              <a:ext uri="{FF2B5EF4-FFF2-40B4-BE49-F238E27FC236}">
                <a16:creationId xmlns:a16="http://schemas.microsoft.com/office/drawing/2014/main" id="{05A555A3-A89A-FFDC-E2D4-A2109CB26E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1"/>
          <a:stretch>
            <a:fillRect/>
          </a:stretch>
        </p:blipFill>
        <p:spPr bwMode="auto">
          <a:xfrm>
            <a:off x="135732" y="994410"/>
            <a:ext cx="8867728" cy="487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E6C10100-AC67-1FBE-2E66-B77B1F81E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251146"/>
            <a:ext cx="7623914" cy="2104880"/>
          </a:xfrm>
        </p:spPr>
        <p:txBody>
          <a:bodyPr anchor="b">
            <a:normAutofit/>
          </a:bodyPr>
          <a:lstStyle/>
          <a:p>
            <a:r>
              <a:rPr kumimoji="1" lang="zh-CN" altLang="en-US" sz="3000" b="1" dirty="0"/>
              <a:t>缺少智慧</a:t>
            </a:r>
            <a:r>
              <a:rPr kumimoji="1" lang="en-US" altLang="zh-CN" sz="3000" b="1" dirty="0"/>
              <a:t>——</a:t>
            </a:r>
            <a:r>
              <a:rPr kumimoji="1" lang="zh-CN" altLang="en-US" sz="3000" b="1" dirty="0"/>
              <a:t>当祈求智慧；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C7C205C-AD14-9FEB-63EB-CC298FBD5A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501975"/>
            <a:ext cx="7623914" cy="1941344"/>
          </a:xfrm>
        </p:spPr>
        <p:txBody>
          <a:bodyPr>
            <a:normAutofit lnSpcReduction="10000"/>
          </a:bodyPr>
          <a:lstStyle/>
          <a:p>
            <a:r>
              <a:rPr kumimoji="1"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你们中间若有缺少智慧的，应当求那厚赐与众人、也不斥责人的　神，主就必赐给他。</a:t>
            </a:r>
            <a:r>
              <a:rPr kumimoji="1"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【</a:t>
            </a:r>
            <a:r>
              <a:rPr kumimoji="1"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雅</a:t>
            </a:r>
            <a:r>
              <a:rPr kumimoji="1"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1:5】</a:t>
            </a:r>
          </a:p>
          <a:p>
            <a:r>
              <a:rPr lang="zh-CN" altLang="zh-CN" dirty="0"/>
              <a:t>上帝本性</a:t>
            </a:r>
            <a:r>
              <a:rPr lang="zh-CN" altLang="en-US" dirty="0"/>
              <a:t>：</a:t>
            </a:r>
            <a:r>
              <a:rPr lang="zh-CN" altLang="zh-CN" dirty="0"/>
              <a:t>厚赐与人、不斥责人，表明上帝不是苛刻的，是慷慨的。 </a:t>
            </a:r>
            <a:endParaRPr lang="zh-CN" altLang="en-US" dirty="0"/>
          </a:p>
          <a:p>
            <a:pPr marL="0" indent="0">
              <a:buNone/>
            </a:pPr>
            <a:endParaRPr kumimoji="1" lang="en-US" altLang="zh-CN" sz="1500" dirty="0">
              <a:solidFill>
                <a:srgbClr val="FFFFFF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816687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 descr="图形用户界面, 应用程序&#10;&#10;描述已自动生成">
            <a:extLst>
              <a:ext uri="{FF2B5EF4-FFF2-40B4-BE49-F238E27FC236}">
                <a16:creationId xmlns:a16="http://schemas.microsoft.com/office/drawing/2014/main" id="{395FECDC-4452-3C7A-11D1-94AB426AC1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1315"/>
          <a:stretch>
            <a:fillRect/>
          </a:stretch>
        </p:blipFill>
        <p:spPr>
          <a:xfrm>
            <a:off x="15" y="858211"/>
            <a:ext cx="9143985" cy="514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0818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AE878D0-8EBF-1D8D-2AA2-16B2F9DCD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5" name="内容占位符 4" descr="图片包含 文本&#10;&#10;描述已自动生成">
            <a:extLst>
              <a:ext uri="{FF2B5EF4-FFF2-40B4-BE49-F238E27FC236}">
                <a16:creationId xmlns:a16="http://schemas.microsoft.com/office/drawing/2014/main" id="{1645838E-D87E-405F-B4E3-BA864472FC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49570"/>
            <a:ext cx="9141667" cy="4958861"/>
          </a:xfrm>
        </p:spPr>
      </p:pic>
    </p:spTree>
    <p:extLst>
      <p:ext uri="{BB962C8B-B14F-4D97-AF65-F5344CB8AC3E}">
        <p14:creationId xmlns:p14="http://schemas.microsoft.com/office/powerpoint/2010/main" val="39595149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 descr="文本, 网站&#10;&#10;描述已自动生成">
            <a:extLst>
              <a:ext uri="{FF2B5EF4-FFF2-40B4-BE49-F238E27FC236}">
                <a16:creationId xmlns:a16="http://schemas.microsoft.com/office/drawing/2014/main" id="{75D27855-750E-07E2-3A17-1C7DEC70E9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1760"/>
          <a:stretch>
            <a:fillRect/>
          </a:stretch>
        </p:blipFill>
        <p:spPr>
          <a:xfrm>
            <a:off x="15" y="858211"/>
            <a:ext cx="9143985" cy="514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1835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背景图案&#10;&#10;描述已自动生成">
            <a:extLst>
              <a:ext uri="{FF2B5EF4-FFF2-40B4-BE49-F238E27FC236}">
                <a16:creationId xmlns:a16="http://schemas.microsoft.com/office/drawing/2014/main" id="{60F0D9A4-50D3-2385-9074-B13D01D6E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8" r="-1" b="-1"/>
          <a:stretch>
            <a:fillRect/>
          </a:stretch>
        </p:blipFill>
        <p:spPr bwMode="auto">
          <a:xfrm>
            <a:off x="140541" y="994410"/>
            <a:ext cx="8868361" cy="487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0DDED40B-710C-C22B-B547-BF8CD4067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679" y="1287542"/>
            <a:ext cx="7346728" cy="1662869"/>
          </a:xfrm>
        </p:spPr>
        <p:txBody>
          <a:bodyPr vert="horz" lIns="68580" tIns="34290" rIns="68580" bIns="34290" rtlCol="0" anchor="b">
            <a:normAutofit/>
          </a:bodyPr>
          <a:lstStyle/>
          <a:p>
            <a:r>
              <a:rPr kumimoji="1" lang="zh-CN" altLang="en-US" sz="3900" dirty="0"/>
              <a:t>结语：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720B6CC-3670-BE1C-269E-83580EB6B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8636" y="2950411"/>
            <a:ext cx="7346728" cy="2083050"/>
          </a:xfrm>
        </p:spPr>
        <p:txBody>
          <a:bodyPr vert="horz" lIns="68580" tIns="34290" rIns="68580" bIns="34290" rtlCol="0"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zh-CN" dirty="0">
                <a:effectLst/>
              </a:rPr>
              <a:t>	</a:t>
            </a:r>
            <a:r>
              <a:rPr lang="zh-CN" altLang="en-US" sz="2400" dirty="0"/>
              <a:t>基督信仰不是一种脱离现实信仰，也不是一种空洞的积极主义，更不是一个阿</a:t>
            </a:r>
            <a:r>
              <a:rPr lang="en-US" altLang="zh-CN" sz="2400" dirty="0"/>
              <a:t>Q</a:t>
            </a:r>
            <a:r>
              <a:rPr lang="zh-CN" altLang="en-US" sz="2400" dirty="0"/>
              <a:t>式的精神胜利法。</a:t>
            </a:r>
            <a:endParaRPr lang="en-US" altLang="zh-CN" sz="2400" dirty="0"/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sz="2400" dirty="0"/>
              <a:t>	</a:t>
            </a:r>
            <a:r>
              <a:rPr lang="zh-CN" altLang="en-US" sz="2400" dirty="0"/>
              <a:t>基督徒之所有能够在试炼中还能喜乐，是因为相信神有美好的旨意，就算在当下找不到答案，但依然对终末有确定的盼望。</a:t>
            </a:r>
            <a:endParaRPr kumimoji="1" lang="en-US" altLang="zh-CN" sz="2400" dirty="0"/>
          </a:p>
        </p:txBody>
      </p:sp>
    </p:spTree>
    <p:extLst>
      <p:ext uri="{BB962C8B-B14F-4D97-AF65-F5344CB8AC3E}">
        <p14:creationId xmlns:p14="http://schemas.microsoft.com/office/powerpoint/2010/main" val="110361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背景图案&#10;&#10;描述已自动生成">
            <a:extLst>
              <a:ext uri="{FF2B5EF4-FFF2-40B4-BE49-F238E27FC236}">
                <a16:creationId xmlns:a16="http://schemas.microsoft.com/office/drawing/2014/main" id="{A2C6B8EE-F59C-F66B-055E-79EE97591D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" y="857257"/>
            <a:ext cx="9143985" cy="5143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ABE24C7-B2FD-8B33-8038-823FB1C6B0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11166"/>
            <a:ext cx="7886700" cy="42203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en-US" altLang="zh-CN" sz="3000" dirty="0">
                <a:latin typeface="KaiTi" panose="02010609060101010101" pitchFamily="49" charset="-122"/>
                <a:ea typeface="KaiTi" panose="02010609060101010101" pitchFamily="49" charset="-122"/>
              </a:rPr>
              <a:t>【</a:t>
            </a:r>
            <a:r>
              <a:rPr kumimoji="1" lang="zh-CN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雅</a:t>
            </a:r>
            <a:r>
              <a:rPr kumimoji="1" lang="en-US" altLang="zh-CN" sz="3000" dirty="0">
                <a:latin typeface="KaiTi" panose="02010609060101010101" pitchFamily="49" charset="-122"/>
                <a:ea typeface="KaiTi" panose="02010609060101010101" pitchFamily="49" charset="-122"/>
              </a:rPr>
              <a:t>1:2】</a:t>
            </a:r>
            <a:r>
              <a:rPr kumimoji="1" lang="zh-CN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我的弟兄们，你们落在百般试炼中，都要以为大喜乐；</a:t>
            </a:r>
          </a:p>
          <a:p>
            <a:pPr marL="0" indent="0">
              <a:buNone/>
            </a:pPr>
            <a:r>
              <a:rPr kumimoji="1" lang="en-US" altLang="zh-CN" sz="3000" dirty="0">
                <a:latin typeface="KaiTi" panose="02010609060101010101" pitchFamily="49" charset="-122"/>
                <a:ea typeface="KaiTi" panose="02010609060101010101" pitchFamily="49" charset="-122"/>
              </a:rPr>
              <a:t>【</a:t>
            </a:r>
            <a:r>
              <a:rPr kumimoji="1" lang="zh-CN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雅</a:t>
            </a:r>
            <a:r>
              <a:rPr kumimoji="1" lang="en-US" altLang="zh-CN" sz="3000" dirty="0">
                <a:latin typeface="KaiTi" panose="02010609060101010101" pitchFamily="49" charset="-122"/>
                <a:ea typeface="KaiTi" panose="02010609060101010101" pitchFamily="49" charset="-122"/>
              </a:rPr>
              <a:t>1:3】</a:t>
            </a:r>
            <a:r>
              <a:rPr kumimoji="1" lang="zh-CN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因为知道你们的信心经过试验，就生忍耐。</a:t>
            </a:r>
          </a:p>
          <a:p>
            <a:pPr marL="0" indent="0">
              <a:buNone/>
            </a:pPr>
            <a:r>
              <a:rPr kumimoji="1" lang="en-US" altLang="zh-CN" sz="3000" dirty="0">
                <a:latin typeface="KaiTi" panose="02010609060101010101" pitchFamily="49" charset="-122"/>
                <a:ea typeface="KaiTi" panose="02010609060101010101" pitchFamily="49" charset="-122"/>
              </a:rPr>
              <a:t>【</a:t>
            </a:r>
            <a:r>
              <a:rPr kumimoji="1" lang="zh-CN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雅</a:t>
            </a:r>
            <a:r>
              <a:rPr kumimoji="1" lang="en-US" altLang="zh-CN" sz="3000" dirty="0">
                <a:latin typeface="KaiTi" panose="02010609060101010101" pitchFamily="49" charset="-122"/>
                <a:ea typeface="KaiTi" panose="02010609060101010101" pitchFamily="49" charset="-122"/>
              </a:rPr>
              <a:t>1:4】</a:t>
            </a:r>
            <a:r>
              <a:rPr kumimoji="1" lang="zh-CN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但忍耐也当成功，使你们成全完备，毫无缺欠。</a:t>
            </a:r>
          </a:p>
          <a:p>
            <a:pPr marL="0" indent="0">
              <a:buNone/>
            </a:pPr>
            <a:r>
              <a:rPr kumimoji="1" lang="en-US" altLang="zh-CN" sz="3000" dirty="0">
                <a:latin typeface="KaiTi" panose="02010609060101010101" pitchFamily="49" charset="-122"/>
                <a:ea typeface="KaiTi" panose="02010609060101010101" pitchFamily="49" charset="-122"/>
              </a:rPr>
              <a:t>【</a:t>
            </a:r>
            <a:r>
              <a:rPr kumimoji="1" lang="zh-CN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雅</a:t>
            </a:r>
            <a:r>
              <a:rPr kumimoji="1" lang="en-US" altLang="zh-CN" sz="3000" dirty="0">
                <a:latin typeface="KaiTi" panose="02010609060101010101" pitchFamily="49" charset="-122"/>
                <a:ea typeface="KaiTi" panose="02010609060101010101" pitchFamily="49" charset="-122"/>
              </a:rPr>
              <a:t>1:5】</a:t>
            </a:r>
            <a:r>
              <a:rPr kumimoji="1" lang="zh-CN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你们中间若有缺少智慧的，应当求那厚赐与众人、也不斥责人的　神，主就必赐给他。</a:t>
            </a:r>
          </a:p>
        </p:txBody>
      </p:sp>
    </p:spTree>
    <p:extLst>
      <p:ext uri="{BB962C8B-B14F-4D97-AF65-F5344CB8AC3E}">
        <p14:creationId xmlns:p14="http://schemas.microsoft.com/office/powerpoint/2010/main" val="1416727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背景图案&#10;&#10;描述已自动生成">
            <a:extLst>
              <a:ext uri="{FF2B5EF4-FFF2-40B4-BE49-F238E27FC236}">
                <a16:creationId xmlns:a16="http://schemas.microsoft.com/office/drawing/2014/main" id="{A2C6B8EE-F59C-F66B-055E-79EE97591D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" y="857257"/>
            <a:ext cx="9143985" cy="5143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ABE24C7-B2FD-8B33-8038-823FB1C6B0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11166"/>
            <a:ext cx="7886700" cy="42203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en-US" altLang="zh-CN" sz="3000" dirty="0">
                <a:latin typeface="KaiTi" panose="02010609060101010101" pitchFamily="49" charset="-122"/>
                <a:ea typeface="KaiTi" panose="02010609060101010101" pitchFamily="49" charset="-122"/>
              </a:rPr>
              <a:t>【</a:t>
            </a:r>
            <a:r>
              <a:rPr kumimoji="1" lang="zh-CN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雅</a:t>
            </a:r>
            <a:r>
              <a:rPr kumimoji="1" lang="en-US" altLang="zh-CN" sz="3000" dirty="0">
                <a:latin typeface="KaiTi" panose="02010609060101010101" pitchFamily="49" charset="-122"/>
                <a:ea typeface="KaiTi" panose="02010609060101010101" pitchFamily="49" charset="-122"/>
              </a:rPr>
              <a:t>1:6】</a:t>
            </a:r>
            <a:r>
              <a:rPr kumimoji="1" lang="zh-CN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只要凭着信心求，一点不疑惑；因为那疑惑的人，就像海中的波浪，被风吹动翻腾。</a:t>
            </a:r>
          </a:p>
          <a:p>
            <a:pPr marL="0" indent="0">
              <a:buNone/>
            </a:pPr>
            <a:r>
              <a:rPr kumimoji="1" lang="en-US" altLang="zh-CN" sz="3000" dirty="0">
                <a:latin typeface="KaiTi" panose="02010609060101010101" pitchFamily="49" charset="-122"/>
                <a:ea typeface="KaiTi" panose="02010609060101010101" pitchFamily="49" charset="-122"/>
              </a:rPr>
              <a:t>【</a:t>
            </a:r>
            <a:r>
              <a:rPr kumimoji="1" lang="zh-CN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雅</a:t>
            </a:r>
            <a:r>
              <a:rPr kumimoji="1" lang="en-US" altLang="zh-CN" sz="3000" dirty="0">
                <a:latin typeface="KaiTi" panose="02010609060101010101" pitchFamily="49" charset="-122"/>
                <a:ea typeface="KaiTi" panose="02010609060101010101" pitchFamily="49" charset="-122"/>
              </a:rPr>
              <a:t>1:7】</a:t>
            </a:r>
            <a:r>
              <a:rPr kumimoji="1" lang="zh-CN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这样的人不要想从主那里得什么。</a:t>
            </a:r>
          </a:p>
          <a:p>
            <a:pPr marL="0" indent="0">
              <a:buNone/>
            </a:pPr>
            <a:r>
              <a:rPr kumimoji="1" lang="en-US" altLang="zh-CN" sz="3000" dirty="0">
                <a:latin typeface="KaiTi" panose="02010609060101010101" pitchFamily="49" charset="-122"/>
                <a:ea typeface="KaiTi" panose="02010609060101010101" pitchFamily="49" charset="-122"/>
              </a:rPr>
              <a:t>【</a:t>
            </a:r>
            <a:r>
              <a:rPr kumimoji="1" lang="zh-CN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雅</a:t>
            </a:r>
            <a:r>
              <a:rPr kumimoji="1" lang="en-US" altLang="zh-CN" sz="3000" dirty="0">
                <a:latin typeface="KaiTi" panose="02010609060101010101" pitchFamily="49" charset="-122"/>
                <a:ea typeface="KaiTi" panose="02010609060101010101" pitchFamily="49" charset="-122"/>
              </a:rPr>
              <a:t>1:8】</a:t>
            </a:r>
            <a:r>
              <a:rPr kumimoji="1" lang="zh-CN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心怀二意的人，在他一切所行的路上都没有定见。</a:t>
            </a:r>
          </a:p>
          <a:p>
            <a:pPr marL="0" indent="0">
              <a:buNone/>
            </a:pPr>
            <a:endParaRPr kumimoji="1" lang="zh-CN" altLang="en-US" sz="3000" dirty="0">
              <a:solidFill>
                <a:srgbClr val="FFFFFF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27786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背景图案&#10;&#10;描述已自动生成">
            <a:extLst>
              <a:ext uri="{FF2B5EF4-FFF2-40B4-BE49-F238E27FC236}">
                <a16:creationId xmlns:a16="http://schemas.microsoft.com/office/drawing/2014/main" id="{CF0EF5BD-6E20-29C7-838A-DC1939E4DB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"/>
          <a:stretch>
            <a:fillRect/>
          </a:stretch>
        </p:blipFill>
        <p:spPr bwMode="auto">
          <a:xfrm>
            <a:off x="1143" y="857257"/>
            <a:ext cx="9141714" cy="5143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E8A8F43C-8ACF-1ADA-C36A-7E745C3C1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3063" y="2134582"/>
            <a:ext cx="5857875" cy="705525"/>
          </a:xfrm>
        </p:spPr>
        <p:txBody>
          <a:bodyPr vert="horz" lIns="68580" tIns="34290" rIns="68580" bIns="34290" rtlCol="0" anchor="b">
            <a:normAutofit/>
          </a:bodyPr>
          <a:lstStyle/>
          <a:p>
            <a:pPr algn="ctr"/>
            <a:r>
              <a:rPr kumimoji="1" lang="zh-CN" altLang="en-US" sz="4500" b="1" dirty="0"/>
              <a:t>中心信息：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3955A71-8596-74FD-8D00-5B11BA7D9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3063" y="3096742"/>
            <a:ext cx="5857875" cy="1347770"/>
          </a:xfrm>
        </p:spPr>
        <p:txBody>
          <a:bodyPr vert="horz" lIns="68580" tIns="34290" rIns="68580" bIns="34290" rtlCol="0" anchor="t">
            <a:normAutofit/>
          </a:bodyPr>
          <a:lstStyle/>
          <a:p>
            <a:pPr marL="0" indent="0">
              <a:buNone/>
            </a:pPr>
            <a:r>
              <a:rPr kumimoji="1" lang="en-US" altLang="zh-CN" sz="2400" dirty="0"/>
              <a:t>	</a:t>
            </a:r>
            <a:r>
              <a:rPr kumimoji="1" lang="zh-CN" altLang="en-US" sz="3000" dirty="0"/>
              <a:t>试炼是神的作为，为要使信徒灵命成熟；因此信徒当喜乐，并凭信心求智慧。 </a:t>
            </a:r>
            <a:endParaRPr kumimoji="1"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879869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>
            <a:extLst>
              <a:ext uri="{FF2B5EF4-FFF2-40B4-BE49-F238E27FC236}">
                <a16:creationId xmlns:a16="http://schemas.microsoft.com/office/drawing/2014/main" id="{9E5F564B-38CA-1768-A022-1C1839E871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18" r="13583"/>
          <a:stretch>
            <a:fillRect/>
          </a:stretch>
        </p:blipFill>
        <p:spPr bwMode="auto">
          <a:xfrm>
            <a:off x="5523058" y="857237"/>
            <a:ext cx="3620942" cy="5143499"/>
          </a:xfrm>
          <a:custGeom>
            <a:avLst/>
            <a:gdLst/>
            <a:ahLst/>
            <a:cxnLst/>
            <a:rect l="l" t="t" r="r" b="b"/>
            <a:pathLst>
              <a:path w="4827922" h="6858000">
                <a:moveTo>
                  <a:pt x="4441" y="0"/>
                </a:moveTo>
                <a:lnTo>
                  <a:pt x="4827922" y="0"/>
                </a:lnTo>
                <a:lnTo>
                  <a:pt x="4827922" y="6858000"/>
                </a:lnTo>
                <a:lnTo>
                  <a:pt x="0" y="6858000"/>
                </a:lnTo>
                <a:lnTo>
                  <a:pt x="106674" y="6638378"/>
                </a:lnTo>
                <a:cubicBezTo>
                  <a:pt x="530028" y="5720938"/>
                  <a:pt x="777229" y="4614948"/>
                  <a:pt x="777229" y="3424428"/>
                </a:cubicBezTo>
                <a:cubicBezTo>
                  <a:pt x="777229" y="2233909"/>
                  <a:pt x="530028" y="1127919"/>
                  <a:pt x="106674" y="210478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4032B6AC-B20E-4082-9265-08B4829B2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45"/>
          <a:stretch>
            <a:fillRect/>
          </a:stretch>
        </p:blipFill>
        <p:spPr bwMode="auto">
          <a:xfrm>
            <a:off x="2339520" y="857264"/>
            <a:ext cx="3724718" cy="5143499"/>
          </a:xfrm>
          <a:custGeom>
            <a:avLst/>
            <a:gdLst/>
            <a:ahLst/>
            <a:cxnLst/>
            <a:rect l="l" t="t" r="r" b="b"/>
            <a:pathLst>
              <a:path w="4966290" h="6857999">
                <a:moveTo>
                  <a:pt x="0" y="0"/>
                </a:moveTo>
                <a:lnTo>
                  <a:pt x="4188230" y="0"/>
                </a:lnTo>
                <a:lnTo>
                  <a:pt x="4295735" y="210478"/>
                </a:lnTo>
                <a:cubicBezTo>
                  <a:pt x="4719089" y="1127919"/>
                  <a:pt x="4966290" y="2233909"/>
                  <a:pt x="4966290" y="3424428"/>
                </a:cubicBezTo>
                <a:cubicBezTo>
                  <a:pt x="4966290" y="4614948"/>
                  <a:pt x="4719089" y="5720938"/>
                  <a:pt x="4295735" y="6638378"/>
                </a:cubicBezTo>
                <a:lnTo>
                  <a:pt x="4183560" y="6857999"/>
                </a:lnTo>
                <a:lnTo>
                  <a:pt x="53039" y="6857999"/>
                </a:lnTo>
                <a:lnTo>
                  <a:pt x="132047" y="6695338"/>
                </a:lnTo>
                <a:cubicBezTo>
                  <a:pt x="555401" y="5777898"/>
                  <a:pt x="802602" y="4671908"/>
                  <a:pt x="802602" y="3481388"/>
                </a:cubicBezTo>
                <a:cubicBezTo>
                  <a:pt x="802602" y="2191659"/>
                  <a:pt x="512484" y="1001134"/>
                  <a:pt x="22579" y="4206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6BB0F35D-1C28-87C4-65C1-0A77C53BC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42" y="1368029"/>
            <a:ext cx="2103378" cy="994172"/>
          </a:xfrm>
        </p:spPr>
        <p:txBody>
          <a:bodyPr anchor="ctr">
            <a:normAutofit/>
          </a:bodyPr>
          <a:lstStyle/>
          <a:p>
            <a:r>
              <a:rPr kumimoji="1" lang="zh-CN" altLang="en-US" sz="2100" dirty="0"/>
              <a:t>阿</a:t>
            </a:r>
            <a:r>
              <a:rPr kumimoji="1" lang="en-US" altLang="zh-CN" sz="2100" dirty="0"/>
              <a:t>Q</a:t>
            </a:r>
            <a:r>
              <a:rPr kumimoji="1" lang="zh-CN" altLang="en-US" sz="2100" dirty="0"/>
              <a:t>精神胜利法：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0432210-FB95-E3FE-AEB1-D83A3625F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484" y="2565666"/>
            <a:ext cx="2433535" cy="3158670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kumimoji="1" lang="zh-CN" altLang="en-US" sz="1800" dirty="0"/>
              <a:t>个人在精神受干扰时用以避开痛苦、保持心理平衡的心理机制 ，</a:t>
            </a:r>
            <a:endParaRPr kumimoji="1" lang="en-US" altLang="zh-CN" sz="1800" dirty="0"/>
          </a:p>
          <a:p>
            <a:pPr marL="0" indent="0">
              <a:lnSpc>
                <a:spcPct val="110000"/>
              </a:lnSpc>
              <a:buNone/>
            </a:pPr>
            <a:r>
              <a:rPr kumimoji="1" lang="zh-CN" altLang="en-US" sz="1800" dirty="0"/>
              <a:t>是人受委屈时平衡自己的一种自欺欺人的方法，心理学将如此一类的方法统称为心理防御。</a:t>
            </a:r>
          </a:p>
        </p:txBody>
      </p:sp>
    </p:spTree>
    <p:extLst>
      <p:ext uri="{BB962C8B-B14F-4D97-AF65-F5344CB8AC3E}">
        <p14:creationId xmlns:p14="http://schemas.microsoft.com/office/powerpoint/2010/main" val="3198295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一群人站在人的脸被修图&#10;&#10;中度可信度描述已自动生成">
            <a:extLst>
              <a:ext uri="{FF2B5EF4-FFF2-40B4-BE49-F238E27FC236}">
                <a16:creationId xmlns:a16="http://schemas.microsoft.com/office/drawing/2014/main" id="{0DEB644E-A9D1-2C2B-815C-46612E51BB8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9" b="13035"/>
          <a:stretch>
            <a:fillRect/>
          </a:stretch>
        </p:blipFill>
        <p:spPr bwMode="auto">
          <a:xfrm>
            <a:off x="15" y="857257"/>
            <a:ext cx="9143985" cy="5143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74D72C7B-2279-3D70-B478-6438167EC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07" y="4845180"/>
            <a:ext cx="8408194" cy="558627"/>
          </a:xfrm>
        </p:spPr>
        <p:txBody>
          <a:bodyPr vert="horz" lIns="68580" tIns="34290" rIns="68580" bIns="34290" rtlCol="0" anchor="ctr">
            <a:normAutofit/>
          </a:bodyPr>
          <a:lstStyle/>
          <a:p>
            <a:pPr algn="ctr"/>
            <a:r>
              <a:rPr kumimoji="1" lang="zh-CN" altLang="en-US" sz="27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C0C0C0"/>
                </a:highlight>
              </a:rPr>
              <a:t>雅各书背景：早期基督徒正遭遇信仰迫害；</a:t>
            </a:r>
          </a:p>
        </p:txBody>
      </p:sp>
    </p:spTree>
    <p:extLst>
      <p:ext uri="{BB962C8B-B14F-4D97-AF65-F5344CB8AC3E}">
        <p14:creationId xmlns:p14="http://schemas.microsoft.com/office/powerpoint/2010/main" val="3883335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背景图案&#10;&#10;描述已自动生成">
            <a:extLst>
              <a:ext uri="{FF2B5EF4-FFF2-40B4-BE49-F238E27FC236}">
                <a16:creationId xmlns:a16="http://schemas.microsoft.com/office/drawing/2014/main" id="{D1DF15E8-0057-79FF-6EC6-2A197DB5690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" y="857257"/>
            <a:ext cx="9143985" cy="5143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BB185A72-03DA-D9E5-C683-D7EBA48B3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07" y="4845180"/>
            <a:ext cx="8408194" cy="558627"/>
          </a:xfrm>
        </p:spPr>
        <p:txBody>
          <a:bodyPr vert="horz" lIns="68580" tIns="34290" rIns="68580" bIns="34290" rtlCol="0" anchor="ctr">
            <a:normAutofit/>
          </a:bodyPr>
          <a:lstStyle/>
          <a:p>
            <a:r>
              <a:rPr kumimoji="1" lang="zh-CN" altLang="en-US" sz="3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一．改变看法：看试炼为一个过程 </a:t>
            </a:r>
            <a:r>
              <a:rPr kumimoji="1" lang="en-US" altLang="zh-CN" sz="3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v2-4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87D9A7A4-8DAA-7D78-99CB-BB3F3AC048F8}"/>
              </a:ext>
            </a:extLst>
          </p:cNvPr>
          <p:cNvSpPr txBox="1"/>
          <p:nvPr/>
        </p:nvSpPr>
        <p:spPr>
          <a:xfrm>
            <a:off x="1310054" y="2334738"/>
            <a:ext cx="6523892" cy="13691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700" dirty="0">
                <a:latin typeface="KaiTi" panose="02010609060101010101" pitchFamily="49" charset="-122"/>
                <a:ea typeface="KaiTi" panose="02010609060101010101" pitchFamily="49" charset="-122"/>
              </a:rPr>
              <a:t>	</a:t>
            </a:r>
            <a:r>
              <a:rPr lang="zh-CN" altLang="en-US" sz="3000" dirty="0"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我的弟兄们，你们落在百般试炼中，都要以为大喜乐；【雅1:2】</a:t>
            </a:r>
            <a:endParaRPr lang="zh-CN" altLang="en-US" sz="2700" dirty="0"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54733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背景图案&#10;&#10;描述已自动生成">
            <a:extLst>
              <a:ext uri="{FF2B5EF4-FFF2-40B4-BE49-F238E27FC236}">
                <a16:creationId xmlns:a16="http://schemas.microsoft.com/office/drawing/2014/main" id="{FA3C1D18-4036-D7AB-92F0-FF3995F1C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1"/>
          <a:stretch>
            <a:fillRect/>
          </a:stretch>
        </p:blipFill>
        <p:spPr bwMode="auto">
          <a:xfrm>
            <a:off x="135732" y="994410"/>
            <a:ext cx="8867728" cy="487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35006334-1C78-4B3C-BA31-07009150D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251146"/>
            <a:ext cx="7623914" cy="2104880"/>
          </a:xfrm>
        </p:spPr>
        <p:txBody>
          <a:bodyPr anchor="b">
            <a:normAutofit/>
          </a:bodyPr>
          <a:lstStyle/>
          <a:p>
            <a:r>
              <a:rPr kumimoji="1" lang="zh-CN" altLang="en-US" sz="3000" dirty="0"/>
              <a:t>如何“看待”看重要？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01AC7BA-2D62-4889-3613-12BDA3B0F0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501975"/>
            <a:ext cx="7623914" cy="1941344"/>
          </a:xfrm>
        </p:spPr>
        <p:txBody>
          <a:bodyPr>
            <a:normAutofit/>
          </a:bodyPr>
          <a:lstStyle/>
          <a:p>
            <a:r>
              <a:rPr lang="zh-CN" altLang="en-US" dirty="0"/>
              <a:t>一种人生态度、观点、见解和判断。</a:t>
            </a:r>
            <a:endParaRPr lang="en-US" altLang="zh-CN" dirty="0"/>
          </a:p>
          <a:p>
            <a:r>
              <a:rPr lang="zh-CN" altLang="en-US" dirty="0"/>
              <a:t>一个人怎样看一件事物，会影响其思维、决策、人生。 </a:t>
            </a:r>
          </a:p>
        </p:txBody>
      </p:sp>
    </p:spTree>
    <p:extLst>
      <p:ext uri="{BB962C8B-B14F-4D97-AF65-F5344CB8AC3E}">
        <p14:creationId xmlns:p14="http://schemas.microsoft.com/office/powerpoint/2010/main" val="1327123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 descr="社交网络的手机截图上有男人的照片上写着字&#10;&#10;描述已自动生成">
            <a:extLst>
              <a:ext uri="{FF2B5EF4-FFF2-40B4-BE49-F238E27FC236}">
                <a16:creationId xmlns:a16="http://schemas.microsoft.com/office/drawing/2014/main" id="{7B82C7FE-4023-C49F-AB62-453E0F3E50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2614"/>
          <a:stretch>
            <a:fillRect/>
          </a:stretch>
        </p:blipFill>
        <p:spPr>
          <a:xfrm>
            <a:off x="-4941" y="857257"/>
            <a:ext cx="9148941" cy="5143493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552A8476-96D3-ACA1-2E88-F01BA95CE53C}"/>
              </a:ext>
            </a:extLst>
          </p:cNvPr>
          <p:cNvSpPr/>
          <p:nvPr/>
        </p:nvSpPr>
        <p:spPr>
          <a:xfrm>
            <a:off x="307731" y="3099289"/>
            <a:ext cx="3077308" cy="329711"/>
          </a:xfrm>
          <a:prstGeom prst="rect">
            <a:avLst/>
          </a:prstGeom>
          <a:solidFill>
            <a:srgbClr val="FDFB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350"/>
          </a:p>
        </p:txBody>
      </p:sp>
    </p:spTree>
    <p:extLst>
      <p:ext uri="{BB962C8B-B14F-4D97-AF65-F5344CB8AC3E}">
        <p14:creationId xmlns:p14="http://schemas.microsoft.com/office/powerpoint/2010/main" val="6192805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0</TotalTime>
  <Words>905</Words>
  <Application>Microsoft Office PowerPoint</Application>
  <PresentationFormat>Bildschirmpräsentation (4:3)</PresentationFormat>
  <Paragraphs>45</Paragraphs>
  <Slides>18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4" baseType="lpstr">
      <vt:lpstr>等线</vt:lpstr>
      <vt:lpstr>KaiTi</vt:lpstr>
      <vt:lpstr>SimHei</vt:lpstr>
      <vt:lpstr>Arial</vt:lpstr>
      <vt:lpstr>Calibri</vt:lpstr>
      <vt:lpstr>Office 主题​​</vt:lpstr>
      <vt:lpstr>PowerPoint-Präsentation</vt:lpstr>
      <vt:lpstr>PowerPoint-Präsentation</vt:lpstr>
      <vt:lpstr>PowerPoint-Präsentation</vt:lpstr>
      <vt:lpstr>中心信息：</vt:lpstr>
      <vt:lpstr>阿Q精神胜利法：</vt:lpstr>
      <vt:lpstr>雅各书背景：早期基督徒正遭遇信仰迫害；</vt:lpstr>
      <vt:lpstr>一．改变看法：看试炼为一个过程 v2-4</vt:lpstr>
      <vt:lpstr>如何“看待”看重要？</vt:lpstr>
      <vt:lpstr>PowerPoint-Präsentation</vt:lpstr>
      <vt:lpstr>PowerPoint-Präsentation</vt:lpstr>
      <vt:lpstr>压榨是为了流露芬芳</vt:lpstr>
      <vt:lpstr>二．祈求智慧：不疑惑，凭信心求 v5-8</vt:lpstr>
      <vt:lpstr>雅各书的核心——“智慧”</vt:lpstr>
      <vt:lpstr>缺少智慧——当祈求智慧；</vt:lpstr>
      <vt:lpstr>PowerPoint-Präsentation</vt:lpstr>
      <vt:lpstr>PowerPoint-Präsentation</vt:lpstr>
      <vt:lpstr>PowerPoint-Präsentation</vt:lpstr>
      <vt:lpstr>结语：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siqi D</dc:creator>
  <cp:lastModifiedBy>dongdong</cp:lastModifiedBy>
  <cp:revision>43</cp:revision>
  <dcterms:created xsi:type="dcterms:W3CDTF">2023-03-17T14:22:59Z</dcterms:created>
  <dcterms:modified xsi:type="dcterms:W3CDTF">2026-07-13T02:52:49Z</dcterms:modified>
</cp:coreProperties>
</file>