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sldIdLst>
    <p:sldId id="22763" r:id="rId2"/>
    <p:sldId id="22764" r:id="rId3"/>
    <p:sldId id="22765" r:id="rId4"/>
    <p:sldId id="22766" r:id="rId5"/>
    <p:sldId id="22767" r:id="rId6"/>
    <p:sldId id="22768" r:id="rId7"/>
    <p:sldId id="2276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69" autoAdjust="0"/>
    <p:restoredTop sz="90480" autoAdjust="0"/>
  </p:normalViewPr>
  <p:slideViewPr>
    <p:cSldViewPr snapToGrid="0">
      <p:cViewPr varScale="1">
        <p:scale>
          <a:sx n="147" d="100"/>
          <a:sy n="147" d="100"/>
        </p:scale>
        <p:origin x="24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2026/6/23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323043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5" name="Shape 20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786226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1" name="Shape 21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810168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428491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3" name="Shape 22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707865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9" name="Shape 22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484185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5" name="Shape 23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1869406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1" name="Shape 24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3242917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7" name="Shape 24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4696768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3" name="Shape 25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9234883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9" name="Shape 25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593425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1615685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5" name="Shape 26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8504670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1" name="Shape 27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9656211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7" name="Shape 27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6205970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3" name="Shape 28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1962146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9" name="Shape 28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7516724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5" name="Shape 29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1384825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1" name="Shape 30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7046873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7" name="Shape 30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0756912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3" name="Shape 31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740640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9" name="Shape 31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601816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3" name="Shape 16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17300521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5" name="Shape 32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237314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275848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071348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156164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189915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926350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9" name="Shape 19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778538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2026/6/23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讲道</a:t>
            </a:r>
          </a:p>
        </p:txBody>
      </p:sp>
      <p:sp>
        <p:nvSpPr>
          <p:cNvPr id="148" name="Inhaltsplatzhalter 2"/>
          <p:cNvSpPr txBox="1"/>
          <p:nvPr/>
        </p:nvSpPr>
        <p:spPr>
          <a:xfrm>
            <a:off x="44279" y="2427831"/>
            <a:ext cx="9054000" cy="10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b">
            <a:spAutoFit/>
          </a:bodyPr>
          <a:lstStyle/>
          <a:p>
            <a:pPr algn="ctr" defTabSz="914367">
              <a:defRPr sz="8400">
                <a:latin typeface="SimHei"/>
                <a:ea typeface="SimHei"/>
                <a:cs typeface="SimHei"/>
                <a:sym typeface="SimHei"/>
              </a:defRPr>
            </a:pPr>
            <a:r>
              <a:rPr sz="5906" dirty="0" err="1"/>
              <a:t>未识之神</a:t>
            </a:r>
            <a:endParaRPr sz="5906" dirty="0"/>
          </a:p>
        </p:txBody>
      </p:sp>
      <p:sp>
        <p:nvSpPr>
          <p:cNvPr id="149" name="Inhaltsplatzhalter 2"/>
          <p:cNvSpPr txBox="1"/>
          <p:nvPr/>
        </p:nvSpPr>
        <p:spPr>
          <a:xfrm>
            <a:off x="45000" y="3692118"/>
            <a:ext cx="9054000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讲道：陈永安 牧师</a:t>
            </a:r>
          </a:p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经文：徒17:22-31；约14:15-21（和修本）</a:t>
            </a:r>
          </a:p>
        </p:txBody>
      </p:sp>
    </p:spTree>
    <p:extLst>
      <p:ext uri="{BB962C8B-B14F-4D97-AF65-F5344CB8AC3E}">
        <p14:creationId xmlns:p14="http://schemas.microsoft.com/office/powerpoint/2010/main" val="759753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伊壁鸠鲁和斯多亚基督徒</a:t>
            </a:r>
          </a:p>
        </p:txBody>
      </p:sp>
      <p:sp>
        <p:nvSpPr>
          <p:cNvPr id="203" name="Inhaltsplatzhalter 2"/>
          <p:cNvSpPr txBox="1"/>
          <p:nvPr/>
        </p:nvSpPr>
        <p:spPr>
          <a:xfrm>
            <a:off x="379101" y="1415845"/>
            <a:ext cx="8385798" cy="1674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亲爱的弟兄姐妹，各位朋友，你认为自己比较贴近那一方面，或者比较倾向那一边？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如果打个分，两边各占多少？</a:t>
            </a:r>
          </a:p>
        </p:txBody>
      </p:sp>
    </p:spTree>
    <p:extLst>
      <p:ext uri="{BB962C8B-B14F-4D97-AF65-F5344CB8AC3E}">
        <p14:creationId xmlns:p14="http://schemas.microsoft.com/office/powerpoint/2010/main" val="1155322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伊壁鸠鲁和斯多亚基督徒</a:t>
            </a:r>
          </a:p>
        </p:txBody>
      </p:sp>
      <p:sp>
        <p:nvSpPr>
          <p:cNvPr id="209" name="Inhaltsplatzhalter 2"/>
          <p:cNvSpPr txBox="1"/>
          <p:nvPr/>
        </p:nvSpPr>
        <p:spPr>
          <a:xfrm>
            <a:off x="379101" y="1415846"/>
            <a:ext cx="8385798" cy="2150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第一种人：我们口里说信神，但生活其实完全靠自己安排。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第二种人，觉得神也可以用世界的方法，去帮助我们。</a:t>
            </a:r>
          </a:p>
        </p:txBody>
      </p:sp>
    </p:spTree>
    <p:extLst>
      <p:ext uri="{BB962C8B-B14F-4D97-AF65-F5344CB8AC3E}">
        <p14:creationId xmlns:p14="http://schemas.microsoft.com/office/powerpoint/2010/main" val="3183843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保罗的回应</a:t>
            </a:r>
          </a:p>
        </p:txBody>
      </p:sp>
      <p:sp>
        <p:nvSpPr>
          <p:cNvPr id="215" name="Inhaltsplatzhalter 2"/>
          <p:cNvSpPr txBox="1"/>
          <p:nvPr/>
        </p:nvSpPr>
        <p:spPr>
          <a:xfrm>
            <a:off x="379101" y="1415845"/>
            <a:ext cx="8385798" cy="43777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一种人：「24他是创造宇宙和其中万物的神；他既是天地的主，就不住在人手所造的殿宇里，25也不用人手去服侍，好像缺少什么似的；自己倒将生命、气息、万物赐给万人。26他从一人造出万族，居住在全地面上，并且预先定准他们的年限和所住的疆界，27为要使他们寻求神，或者可以揣摩而找到他，其实他离我们各人不远。」（徒17:24-27）</a:t>
            </a:r>
          </a:p>
        </p:txBody>
      </p:sp>
    </p:spTree>
    <p:extLst>
      <p:ext uri="{BB962C8B-B14F-4D97-AF65-F5344CB8AC3E}">
        <p14:creationId xmlns:p14="http://schemas.microsoft.com/office/powerpoint/2010/main" val="2000858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保罗的回应</a:t>
            </a:r>
          </a:p>
        </p:txBody>
      </p:sp>
      <p:sp>
        <p:nvSpPr>
          <p:cNvPr id="221" name="Inhaltsplatzhalter 2"/>
          <p:cNvSpPr txBox="1"/>
          <p:nvPr/>
        </p:nvSpPr>
        <p:spPr>
          <a:xfrm>
            <a:off x="379101" y="1415846"/>
            <a:ext cx="8385798" cy="247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第二种人：「28我们生活、行动、存在都在于他。就如你们的诗人也有人说：‘我们也是他所生的。’29既然我们是神所生的，就不应该以为神的神性像人用手艺和心思所雕刻的金、银、石像一般。」（徒17:28-29）</a:t>
            </a:r>
          </a:p>
        </p:txBody>
      </p:sp>
    </p:spTree>
    <p:extLst>
      <p:ext uri="{BB962C8B-B14F-4D97-AF65-F5344CB8AC3E}">
        <p14:creationId xmlns:p14="http://schemas.microsoft.com/office/powerpoint/2010/main" val="3912706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保罗的回应</a:t>
            </a:r>
          </a:p>
        </p:txBody>
      </p:sp>
      <p:sp>
        <p:nvSpPr>
          <p:cNvPr id="227" name="Inhaltsplatzhalter 2"/>
          <p:cNvSpPr txBox="1"/>
          <p:nvPr/>
        </p:nvSpPr>
        <p:spPr>
          <a:xfrm>
            <a:off x="379101" y="1415845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保罗在雅典的讲论并非单纯传讲福音，而是对当时哲学的回应与转化。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第一，他直接挑战伊壁鸠鲁学派对神不干预世界的看法，宣告神是创造并持续掌管万有的主。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第二，他一方面肯定斯多亚学派对神临在世界的说法，另一方面否定其泛神论倾向。</a:t>
            </a:r>
          </a:p>
        </p:txBody>
      </p:sp>
    </p:spTree>
    <p:extLst>
      <p:ext uri="{BB962C8B-B14F-4D97-AF65-F5344CB8AC3E}">
        <p14:creationId xmlns:p14="http://schemas.microsoft.com/office/powerpoint/2010/main" val="1199846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2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保罗的回应</a:t>
            </a:r>
          </a:p>
        </p:txBody>
      </p:sp>
      <p:sp>
        <p:nvSpPr>
          <p:cNvPr id="233" name="Inhaltsplatzhalter 2"/>
          <p:cNvSpPr txBox="1"/>
          <p:nvPr/>
        </p:nvSpPr>
        <p:spPr>
          <a:xfrm>
            <a:off x="379101" y="1415846"/>
            <a:ext cx="8385798" cy="1828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缺席的神，其实就是没有神；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什么都相信，其实就是什么都不信。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</p:txBody>
      </p:sp>
    </p:spTree>
    <p:extLst>
      <p:ext uri="{BB962C8B-B14F-4D97-AF65-F5344CB8AC3E}">
        <p14:creationId xmlns:p14="http://schemas.microsoft.com/office/powerpoint/2010/main" val="1888803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保罗的回应</a:t>
            </a:r>
          </a:p>
        </p:txBody>
      </p:sp>
      <p:sp>
        <p:nvSpPr>
          <p:cNvPr id="239" name="Inhaltsplatzhalter 2"/>
          <p:cNvSpPr txBox="1"/>
          <p:nvPr/>
        </p:nvSpPr>
        <p:spPr>
          <a:xfrm>
            <a:off x="379101" y="1415845"/>
            <a:ext cx="8385798" cy="4209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保罗不单回应他们的神观，更向他们发出挑战！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「30世人蒙昧无知的时候，神并不追究，如今却吩咐各处的人都要悔改。31因为他已经定了日子，要借着他所设立的人按公义审判天下，并且使他从死人中复活，给万人作可信的凭据。”」（徒17:30–31）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</p:txBody>
      </p:sp>
    </p:spTree>
    <p:extLst>
      <p:ext uri="{BB962C8B-B14F-4D97-AF65-F5344CB8AC3E}">
        <p14:creationId xmlns:p14="http://schemas.microsoft.com/office/powerpoint/2010/main" val="1915017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44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保罗的回应</a:t>
            </a:r>
          </a:p>
        </p:txBody>
      </p:sp>
      <p:sp>
        <p:nvSpPr>
          <p:cNvPr id="245" name="Inhaltsplatzhalter 2"/>
          <p:cNvSpPr txBox="1"/>
          <p:nvPr/>
        </p:nvSpPr>
        <p:spPr>
          <a:xfrm>
            <a:off x="379101" y="1415846"/>
            <a:ext cx="8385798" cy="2934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悔改的意思不是“变好一点”，是承认：我走的这条路，本来就是错的。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从依靠自己，到依靠神。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将整个人生交在神的手里⋯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</p:txBody>
      </p:sp>
    </p:spTree>
    <p:extLst>
      <p:ext uri="{BB962C8B-B14F-4D97-AF65-F5344CB8AC3E}">
        <p14:creationId xmlns:p14="http://schemas.microsoft.com/office/powerpoint/2010/main" val="1060015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0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保罗的回应</a:t>
            </a:r>
          </a:p>
        </p:txBody>
      </p:sp>
      <p:sp>
        <p:nvSpPr>
          <p:cNvPr id="251" name="Inhaltsplatzhalter 2"/>
          <p:cNvSpPr txBox="1"/>
          <p:nvPr/>
        </p:nvSpPr>
        <p:spPr>
          <a:xfrm>
            <a:off x="379101" y="1415846"/>
            <a:ext cx="8385798" cy="24586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将整个人生交在神的手里⋯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上两个星期的宣教士分享⋯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在百份之99.99不信耶稣的人中间⋯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带同5岁和7岁的孩子在那地区生活⋯</a:t>
            </a:r>
          </a:p>
        </p:txBody>
      </p:sp>
    </p:spTree>
    <p:extLst>
      <p:ext uri="{BB962C8B-B14F-4D97-AF65-F5344CB8AC3E}">
        <p14:creationId xmlns:p14="http://schemas.microsoft.com/office/powerpoint/2010/main" val="3008623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三种回应</a:t>
            </a:r>
          </a:p>
        </p:txBody>
      </p:sp>
      <p:sp>
        <p:nvSpPr>
          <p:cNvPr id="257" name="Inhaltsplatzhalter 2"/>
          <p:cNvSpPr txBox="1"/>
          <p:nvPr/>
        </p:nvSpPr>
        <p:spPr>
          <a:xfrm>
            <a:off x="379101" y="1415845"/>
            <a:ext cx="8385798" cy="4685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他们听到保罗的讲道，向他们发出的挑战，有三个不同的反应：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「32众人听见死人复活的话，就有人</a:t>
            </a:r>
            <a:r>
              <a:rPr sz="3094">
                <a:solidFill>
                  <a:srgbClr val="EB512E"/>
                </a:solidFill>
              </a:rPr>
              <a:t>讥诮</a:t>
            </a:r>
            <a:r>
              <a:rPr sz="3094"/>
              <a:t>他；又有人说：“我们会再听你讲这事。”33于是保罗从他们当中出去了。34但有几个人依附他，信了主，其中有亚略巴古的议员丢尼修，和一个名叫大马哩的妇人，还有几个与他们一起的人。」（徒17:32-34）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</p:txBody>
      </p:sp>
    </p:spTree>
    <p:extLst>
      <p:ext uri="{BB962C8B-B14F-4D97-AF65-F5344CB8AC3E}">
        <p14:creationId xmlns:p14="http://schemas.microsoft.com/office/powerpoint/2010/main" val="867907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55" name="Inhaltsplatzhalter 2"/>
          <p:cNvSpPr txBox="1"/>
          <p:nvPr/>
        </p:nvSpPr>
        <p:spPr>
          <a:xfrm>
            <a:off x="379101" y="1415846"/>
            <a:ext cx="8385798" cy="3643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亲爱的弟兄姊妹！愿你们平安。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今天的讲题是「未识之神」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第一段是保罗向雅典人介绍耶稣就是他們那位「未识之神」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第二段是耶稣向门徒的应许，天父会赐下圣灵与门徒同在。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423088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三种回应</a:t>
            </a:r>
          </a:p>
        </p:txBody>
      </p:sp>
      <p:sp>
        <p:nvSpPr>
          <p:cNvPr id="263" name="Inhaltsplatzhalter 2"/>
          <p:cNvSpPr txBox="1"/>
          <p:nvPr/>
        </p:nvSpPr>
        <p:spPr>
          <a:xfrm>
            <a:off x="379101" y="1415845"/>
            <a:ext cx="8385798" cy="4685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他们听到保罗的讲道，向他们发出的挑战，有三个不同的反应：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「32众人听见死人复活的话，就有人讥诮他；又有人说：“</a:t>
            </a:r>
            <a:r>
              <a:rPr sz="3094">
                <a:solidFill>
                  <a:srgbClr val="EB512E"/>
                </a:solidFill>
              </a:rPr>
              <a:t>我们会再听你讲这事</a:t>
            </a:r>
            <a:r>
              <a:rPr sz="3094"/>
              <a:t>。”33于是保罗从他们当中出去了。34但有几个人依附他，信了主，其中有亚略巴古的议员丢尼修，和一个名叫大马哩的妇人，还有几个与他们一起的人。」（徒17:32-34）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</p:txBody>
      </p:sp>
    </p:spTree>
    <p:extLst>
      <p:ext uri="{BB962C8B-B14F-4D97-AF65-F5344CB8AC3E}">
        <p14:creationId xmlns:p14="http://schemas.microsoft.com/office/powerpoint/2010/main" val="3100981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三种回应</a:t>
            </a:r>
          </a:p>
        </p:txBody>
      </p:sp>
      <p:sp>
        <p:nvSpPr>
          <p:cNvPr id="269" name="Inhaltsplatzhalter 2"/>
          <p:cNvSpPr txBox="1"/>
          <p:nvPr/>
        </p:nvSpPr>
        <p:spPr>
          <a:xfrm>
            <a:off x="379101" y="1415845"/>
            <a:ext cx="8385798" cy="4685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他们听到保罗的讲道，向他们发出的挑战，有三个不同的反应：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「32众人听见死人复活的话，就有人讥诮他；又有人说：“我们会再听你讲这事。”33于是保罗从他们当中出去了。34但有几个人</a:t>
            </a:r>
            <a:r>
              <a:rPr sz="3094">
                <a:solidFill>
                  <a:srgbClr val="EB512E"/>
                </a:solidFill>
              </a:rPr>
              <a:t>依附他</a:t>
            </a:r>
            <a:r>
              <a:rPr sz="3094"/>
              <a:t>，</a:t>
            </a:r>
            <a:r>
              <a:rPr sz="3094">
                <a:solidFill>
                  <a:srgbClr val="EB512E"/>
                </a:solidFill>
              </a:rPr>
              <a:t>信了主</a:t>
            </a:r>
            <a:r>
              <a:rPr sz="3094"/>
              <a:t>，其中有亚略巴古的议员丢尼修，和一个名叫大马哩的妇人，还有几个与他们一起的人。」（徒17:32-34）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</p:txBody>
      </p:sp>
    </p:spTree>
    <p:extLst>
      <p:ext uri="{BB962C8B-B14F-4D97-AF65-F5344CB8AC3E}">
        <p14:creationId xmlns:p14="http://schemas.microsoft.com/office/powerpoint/2010/main" val="246792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从未识到认识真神</a:t>
            </a:r>
          </a:p>
        </p:txBody>
      </p:sp>
      <p:sp>
        <p:nvSpPr>
          <p:cNvPr id="275" name="Inhaltsplatzhalter 2"/>
          <p:cNvSpPr txBox="1"/>
          <p:nvPr/>
        </p:nvSpPr>
        <p:spPr>
          <a:xfrm>
            <a:off x="379101" y="1415845"/>
            <a:ext cx="8385798" cy="262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保罗说：我们要悔改、面对审判、复活的耶稣证明这一切是真的。这不是象征，也不是幻想。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我们不能一直停留在「理解神」，你要「面对神」，你要「认识神」。</a:t>
            </a:r>
          </a:p>
        </p:txBody>
      </p:sp>
    </p:spTree>
    <p:extLst>
      <p:ext uri="{BB962C8B-B14F-4D97-AF65-F5344CB8AC3E}">
        <p14:creationId xmlns:p14="http://schemas.microsoft.com/office/powerpoint/2010/main" val="570214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从未识到认识真神</a:t>
            </a:r>
          </a:p>
        </p:txBody>
      </p:sp>
      <p:sp>
        <p:nvSpPr>
          <p:cNvPr id="281" name="Inhaltsplatzhalter 2"/>
          <p:cNvSpPr txBox="1"/>
          <p:nvPr/>
        </p:nvSpPr>
        <p:spPr>
          <a:xfrm>
            <a:off x="379101" y="1415846"/>
            <a:ext cx="8385798" cy="4055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耶稣基督给了一个完全不同的答案。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耶稣基督说：「15“</a:t>
            </a:r>
            <a:r>
              <a:rPr sz="3094">
                <a:solidFill>
                  <a:srgbClr val="EB512E"/>
                </a:solidFill>
              </a:rPr>
              <a:t>你们若爱我，就会</a:t>
            </a:r>
            <a:r>
              <a:rPr sz="3094"/>
              <a:t>遵守我的命令。16我要求父，父就赐给你们另外一位</a:t>
            </a:r>
            <a:r>
              <a:rPr sz="3094">
                <a:solidFill>
                  <a:srgbClr val="EB512E"/>
                </a:solidFill>
              </a:rPr>
              <a:t>保惠师</a:t>
            </a:r>
            <a:r>
              <a:rPr sz="3094"/>
              <a:t>，使</a:t>
            </a:r>
            <a:r>
              <a:rPr sz="3094">
                <a:solidFill>
                  <a:srgbClr val="EB512E"/>
                </a:solidFill>
              </a:rPr>
              <a:t>他永远与你们同在</a:t>
            </a:r>
            <a:r>
              <a:rPr sz="3094"/>
              <a:t>。17他就是</a:t>
            </a:r>
            <a:r>
              <a:rPr sz="3094">
                <a:solidFill>
                  <a:srgbClr val="EB512E"/>
                </a:solidFill>
              </a:rPr>
              <a:t>真理的灵</a:t>
            </a:r>
            <a:r>
              <a:rPr sz="3094"/>
              <a:t>，是世人不能接受的。因为他们既看不见他，也不认识他；你们却</a:t>
            </a:r>
            <a:r>
              <a:rPr sz="3094">
                <a:solidFill>
                  <a:srgbClr val="EB512E"/>
                </a:solidFill>
              </a:rPr>
              <a:t>认识他</a:t>
            </a:r>
            <a:r>
              <a:rPr sz="3094"/>
              <a:t>，因</a:t>
            </a:r>
            <a:r>
              <a:rPr sz="3094">
                <a:solidFill>
                  <a:srgbClr val="EB512E"/>
                </a:solidFill>
              </a:rPr>
              <a:t>他常与你们同在</a:t>
            </a:r>
            <a:r>
              <a:rPr sz="3094"/>
              <a:t>，也</a:t>
            </a:r>
            <a:r>
              <a:rPr sz="3094">
                <a:solidFill>
                  <a:srgbClr val="EB512E"/>
                </a:solidFill>
              </a:rPr>
              <a:t>要在你们里面</a:t>
            </a:r>
            <a:r>
              <a:rPr sz="3094"/>
              <a:t>。」（约14:15-17）</a:t>
            </a:r>
          </a:p>
        </p:txBody>
      </p:sp>
    </p:spTree>
    <p:extLst>
      <p:ext uri="{BB962C8B-B14F-4D97-AF65-F5344CB8AC3E}">
        <p14:creationId xmlns:p14="http://schemas.microsoft.com/office/powerpoint/2010/main" val="3089429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从未识到认识真神</a:t>
            </a:r>
          </a:p>
        </p:txBody>
      </p:sp>
      <p:sp>
        <p:nvSpPr>
          <p:cNvPr id="287" name="Inhaltsplatzhalter 2"/>
          <p:cNvSpPr txBox="1"/>
          <p:nvPr/>
        </p:nvSpPr>
        <p:spPr>
          <a:xfrm>
            <a:off x="379101" y="1415845"/>
            <a:ext cx="8385798" cy="31031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圣经中「认识」这字是一种关系。认识神，就是与神同在。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耶稣一再应许：「18</a:t>
            </a:r>
            <a:r>
              <a:rPr sz="3094">
                <a:solidFill>
                  <a:srgbClr val="EB512E"/>
                </a:solidFill>
              </a:rPr>
              <a:t>我不会撇下你们为孤儿</a:t>
            </a:r>
            <a:r>
              <a:rPr sz="3094"/>
              <a:t>，我必到你们这里来。19再过不久，世人不再看见我，你们却会</a:t>
            </a:r>
            <a:r>
              <a:rPr sz="3094">
                <a:solidFill>
                  <a:srgbClr val="EB512E"/>
                </a:solidFill>
              </a:rPr>
              <a:t>看见我</a:t>
            </a:r>
            <a:r>
              <a:rPr sz="3094"/>
              <a:t>，因为</a:t>
            </a:r>
            <a:r>
              <a:rPr sz="3094">
                <a:solidFill>
                  <a:srgbClr val="EB512E"/>
                </a:solidFill>
              </a:rPr>
              <a:t>我活着</a:t>
            </a:r>
            <a:r>
              <a:rPr sz="3094"/>
              <a:t>，</a:t>
            </a:r>
            <a:r>
              <a:rPr sz="3094">
                <a:solidFill>
                  <a:srgbClr val="EB512E"/>
                </a:solidFill>
              </a:rPr>
              <a:t>你们也要活着</a:t>
            </a:r>
            <a:r>
              <a:rPr sz="3094"/>
              <a:t>。」（约14:18-19）</a:t>
            </a:r>
          </a:p>
        </p:txBody>
      </p:sp>
    </p:spTree>
    <p:extLst>
      <p:ext uri="{BB962C8B-B14F-4D97-AF65-F5344CB8AC3E}">
        <p14:creationId xmlns:p14="http://schemas.microsoft.com/office/powerpoint/2010/main" val="31806534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2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从未识到认识真神</a:t>
            </a:r>
          </a:p>
        </p:txBody>
      </p:sp>
      <p:sp>
        <p:nvSpPr>
          <p:cNvPr id="293" name="Inhaltsplatzhalter 2"/>
          <p:cNvSpPr txBox="1"/>
          <p:nvPr/>
        </p:nvSpPr>
        <p:spPr>
          <a:xfrm>
            <a:off x="379101" y="1415846"/>
            <a:ext cx="8385798" cy="3579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耶稣又说：「20到那日，你们就会知道</a:t>
            </a:r>
            <a:r>
              <a:rPr sz="3094">
                <a:solidFill>
                  <a:srgbClr val="EB512E"/>
                </a:solidFill>
              </a:rPr>
              <a:t>我在父里面，你们在我里面，我也在你们里面。</a:t>
            </a:r>
            <a:r>
              <a:rPr sz="3094"/>
              <a:t>21有了我的命令而又遵守的人，就是爱我的；</a:t>
            </a:r>
            <a:r>
              <a:rPr sz="3094">
                <a:solidFill>
                  <a:srgbClr val="EB512E"/>
                </a:solidFill>
              </a:rPr>
              <a:t>爱我的人，我父要爱他，我也要爱他</a:t>
            </a:r>
            <a:r>
              <a:rPr sz="3094"/>
              <a:t>，并且要</a:t>
            </a:r>
            <a:r>
              <a:rPr sz="3094">
                <a:solidFill>
                  <a:srgbClr val="EB512E"/>
                </a:solidFill>
              </a:rPr>
              <a:t>亲自向他显现</a:t>
            </a:r>
            <a:r>
              <a:rPr sz="3094"/>
              <a:t>。”」（约14:20-21）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「我们生活、行动、存在</a:t>
            </a:r>
            <a:r>
              <a:rPr sz="3094">
                <a:solidFill>
                  <a:srgbClr val="EB512E"/>
                </a:solidFill>
              </a:rPr>
              <a:t>都在于他</a:t>
            </a:r>
            <a:r>
              <a:rPr sz="3094"/>
              <a:t>。」（徒17:28）</a:t>
            </a:r>
          </a:p>
        </p:txBody>
      </p:sp>
    </p:spTree>
    <p:extLst>
      <p:ext uri="{BB962C8B-B14F-4D97-AF65-F5344CB8AC3E}">
        <p14:creationId xmlns:p14="http://schemas.microsoft.com/office/powerpoint/2010/main" val="37038787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8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299" name="Inhaltsplatzhalter 2"/>
          <p:cNvSpPr txBox="1"/>
          <p:nvPr/>
        </p:nvSpPr>
        <p:spPr>
          <a:xfrm>
            <a:off x="379101" y="1415846"/>
            <a:ext cx="8385798" cy="32570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今天雅典人的祭坛上写着：「献给未识之神」。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神不愿意永远作人的「未识之神」。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祂借着耶稣基督来到世上，借着十字架和复活向人显明自己，又借着圣灵住在信祂的人里面，让人真正认识祂。</a:t>
            </a:r>
          </a:p>
        </p:txBody>
      </p:sp>
    </p:spTree>
    <p:extLst>
      <p:ext uri="{BB962C8B-B14F-4D97-AF65-F5344CB8AC3E}">
        <p14:creationId xmlns:p14="http://schemas.microsoft.com/office/powerpoint/2010/main" val="3767321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04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05" name="Inhaltsplatzhalter 2"/>
          <p:cNvSpPr txBox="1"/>
          <p:nvPr/>
        </p:nvSpPr>
        <p:spPr>
          <a:xfrm>
            <a:off x="379101" y="1415845"/>
            <a:ext cx="8385798" cy="2150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保罗吩付雅典人悔改，我们要真正认识祂、跟随祂、与祂同行。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一个人真正认识神，他不会只停留在自己认识神，而是盼望更多人也认识这位真神。</a:t>
            </a:r>
          </a:p>
        </p:txBody>
      </p:sp>
    </p:spTree>
    <p:extLst>
      <p:ext uri="{BB962C8B-B14F-4D97-AF65-F5344CB8AC3E}">
        <p14:creationId xmlns:p14="http://schemas.microsoft.com/office/powerpoint/2010/main" val="6776968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10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11" name="Inhaltsplatzhalter 2"/>
          <p:cNvSpPr txBox="1"/>
          <p:nvPr/>
        </p:nvSpPr>
        <p:spPr>
          <a:xfrm>
            <a:off x="379101" y="1415846"/>
            <a:ext cx="8385798" cy="1044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我们持续举办宣教月，今年第五年了，提醒着我们这宣教的使命。</a:t>
            </a:r>
          </a:p>
        </p:txBody>
      </p:sp>
    </p:spTree>
    <p:extLst>
      <p:ext uri="{BB962C8B-B14F-4D97-AF65-F5344CB8AC3E}">
        <p14:creationId xmlns:p14="http://schemas.microsoft.com/office/powerpoint/2010/main" val="19393610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16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17" name="Inhaltsplatzhalter 2"/>
          <p:cNvSpPr txBox="1"/>
          <p:nvPr/>
        </p:nvSpPr>
        <p:spPr>
          <a:xfrm>
            <a:off x="379101" y="1415845"/>
            <a:ext cx="8385798" cy="4209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因此，我们也察觉到，宣教不是少数神国精英的事情，这是神的心意。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我们能够在各个位置上也可以支持宣教，无论是祷告、奉献、甚至更多的关心宣教士、或者去探望工场，也是关心宣教的一员，也在平日的生活中不断布道，持续的参与传福音的工作。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这些人称为「宣教人」⋯</a:t>
            </a:r>
          </a:p>
        </p:txBody>
      </p:sp>
    </p:spTree>
    <p:extLst>
      <p:ext uri="{BB962C8B-B14F-4D97-AF65-F5344CB8AC3E}">
        <p14:creationId xmlns:p14="http://schemas.microsoft.com/office/powerpoint/2010/main" val="791005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雅典人认识的神</a:t>
            </a:r>
          </a:p>
        </p:txBody>
      </p:sp>
      <p:sp>
        <p:nvSpPr>
          <p:cNvPr id="161" name="Inhaltsplatzhalter 2"/>
          <p:cNvSpPr txBox="1"/>
          <p:nvPr/>
        </p:nvSpPr>
        <p:spPr>
          <a:xfrm>
            <a:off x="379101" y="1415845"/>
            <a:ext cx="8385798" cy="1674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这个月是宣教月⋯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使徒保罗一样，他看见雅典城「看见满城都是偶像，就心里非常难过。」（徒17:16）</a:t>
            </a:r>
          </a:p>
        </p:txBody>
      </p:sp>
    </p:spTree>
    <p:extLst>
      <p:ext uri="{BB962C8B-B14F-4D97-AF65-F5344CB8AC3E}">
        <p14:creationId xmlns:p14="http://schemas.microsoft.com/office/powerpoint/2010/main" val="19333613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22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323" name="Inhaltsplatzhalter 2"/>
          <p:cNvSpPr txBox="1"/>
          <p:nvPr/>
        </p:nvSpPr>
        <p:spPr>
          <a:xfrm>
            <a:off x="379101" y="1415845"/>
            <a:ext cx="8385798" cy="262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你愿意成为「宣教人」吗？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愿意用祷告、奉献、关心和见证来参与神的工作；愿意在自己的岗位上回应神的呼召；愿意让更多人从「未识之神」，走向认识这位又真又活的主。</a:t>
            </a:r>
          </a:p>
        </p:txBody>
      </p:sp>
    </p:spTree>
    <p:extLst>
      <p:ext uri="{BB962C8B-B14F-4D97-AF65-F5344CB8AC3E}">
        <p14:creationId xmlns:p14="http://schemas.microsoft.com/office/powerpoint/2010/main" val="3671795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雅典人认识的神</a:t>
            </a:r>
          </a:p>
        </p:txBody>
      </p:sp>
      <p:sp>
        <p:nvSpPr>
          <p:cNvPr id="167" name="Inhaltsplatzhalter 2"/>
          <p:cNvSpPr txBox="1"/>
          <p:nvPr/>
        </p:nvSpPr>
        <p:spPr>
          <a:xfrm>
            <a:off x="379101" y="1415846"/>
            <a:ext cx="8385798" cy="247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徒17:22-23：「22保罗站在亚略巴古当中，说：“诸位雅典人！我看你们凡事很敬畏鬼神。23我到处走走的时候，仔细观察你们所敬拜的，发现一座坛，上面写着‘献给未识之神明’⋯ 」</a:t>
            </a:r>
          </a:p>
        </p:txBody>
      </p:sp>
    </p:spTree>
    <p:extLst>
      <p:ext uri="{BB962C8B-B14F-4D97-AF65-F5344CB8AC3E}">
        <p14:creationId xmlns:p14="http://schemas.microsoft.com/office/powerpoint/2010/main" val="2400485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雅典人认识的神</a:t>
            </a:r>
          </a:p>
        </p:txBody>
      </p:sp>
      <p:sp>
        <p:nvSpPr>
          <p:cNvPr id="173" name="Inhaltsplatzhalter 2"/>
          <p:cNvSpPr txBox="1"/>
          <p:nvPr/>
        </p:nvSpPr>
        <p:spPr>
          <a:xfrm>
            <a:off x="379101" y="1415845"/>
            <a:ext cx="8385798" cy="262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雅典是希腊哲学的重镇，他们对神有不同的理解，产生了不同的派别，甚至对「未识之神明」仍然去敬奉。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在徒17:18，保罗跟伊壁鸠鲁和斯多亚学派辨论，他的讲道也在回应他们。</a:t>
            </a:r>
          </a:p>
        </p:txBody>
      </p:sp>
    </p:spTree>
    <p:extLst>
      <p:ext uri="{BB962C8B-B14F-4D97-AF65-F5344CB8AC3E}">
        <p14:creationId xmlns:p14="http://schemas.microsoft.com/office/powerpoint/2010/main" val="1696503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雅典人认识的神</a:t>
            </a:r>
          </a:p>
        </p:txBody>
      </p:sp>
      <p:sp>
        <p:nvSpPr>
          <p:cNvPr id="179" name="Inhaltsplatzhalter 2"/>
          <p:cNvSpPr txBox="1"/>
          <p:nvPr/>
        </p:nvSpPr>
        <p:spPr>
          <a:xfrm>
            <a:off x="379101" y="1415845"/>
            <a:ext cx="8385798" cy="1674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「伊壁鸠鲁派」认为纵然有神，神不会介入世界、世界按照自然法则运行。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</p:txBody>
      </p:sp>
    </p:spTree>
    <p:extLst>
      <p:ext uri="{BB962C8B-B14F-4D97-AF65-F5344CB8AC3E}">
        <p14:creationId xmlns:p14="http://schemas.microsoft.com/office/powerpoint/2010/main" val="3078611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雅典人认识的神</a:t>
            </a:r>
          </a:p>
        </p:txBody>
      </p:sp>
      <p:sp>
        <p:nvSpPr>
          <p:cNvPr id="185" name="Inhaltsplatzhalter 2"/>
          <p:cNvSpPr txBox="1"/>
          <p:nvPr/>
        </p:nvSpPr>
        <p:spPr>
          <a:xfrm>
            <a:off x="379101" y="1415846"/>
            <a:ext cx="8385798" cy="43632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今天來说⋯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不是完全否定神的存在，不过既然祂不会介入世界，人就应该靠着自己的努力，去实践人生，不要去想太遥远的事情，过好每一天就足够。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正如中国思想也说，「未知生，焉知死」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「人生已经够辛苦，做一只快乐的猪就好了。」</a:t>
            </a:r>
          </a:p>
        </p:txBody>
      </p:sp>
    </p:spTree>
    <p:extLst>
      <p:ext uri="{BB962C8B-B14F-4D97-AF65-F5344CB8AC3E}">
        <p14:creationId xmlns:p14="http://schemas.microsoft.com/office/powerpoint/2010/main" val="150448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雅典人认识的神</a:t>
            </a:r>
          </a:p>
        </p:txBody>
      </p:sp>
      <p:sp>
        <p:nvSpPr>
          <p:cNvPr id="191" name="Inhaltsplatzhalter 2"/>
          <p:cNvSpPr txBox="1"/>
          <p:nvPr/>
        </p:nvSpPr>
        <p:spPr>
          <a:xfrm>
            <a:off x="379101" y="1415846"/>
            <a:ext cx="8385798" cy="2949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斯多亚派」斯多亚学派并不否定神的存在，反而倾向于将神理解为充满于宇宙之中的理性原则（带有泛神论色彩）。他们认为宇宙具有内在的理性秩序，人应顺应这种秩序，以理性节制情绪，培养德行，从而达致内在的自由与稳定。</a:t>
            </a:r>
          </a:p>
        </p:txBody>
      </p:sp>
    </p:spTree>
    <p:extLst>
      <p:ext uri="{BB962C8B-B14F-4D97-AF65-F5344CB8AC3E}">
        <p14:creationId xmlns:p14="http://schemas.microsoft.com/office/powerpoint/2010/main" val="1098755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Titel 1"/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雅典人认识的神</a:t>
            </a:r>
          </a:p>
        </p:txBody>
      </p:sp>
      <p:sp>
        <p:nvSpPr>
          <p:cNvPr id="197" name="Inhaltsplatzhalter 2"/>
          <p:cNvSpPr txBox="1"/>
          <p:nvPr/>
        </p:nvSpPr>
        <p:spPr>
          <a:xfrm>
            <a:off x="379101" y="1415846"/>
            <a:ext cx="8385798" cy="404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今天來说⋯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神存在于万物中，因此对所有宗教都持开放态度，同时批评各种宗教，从而提取当中有价值的部份，帮助个人成长。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顺应天道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老祖宗传下来的智慧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看有关心理学、哲学、自我成长的书借</a:t>
            </a:r>
          </a:p>
        </p:txBody>
      </p:sp>
    </p:spTree>
    <p:extLst>
      <p:ext uri="{BB962C8B-B14F-4D97-AF65-F5344CB8AC3E}">
        <p14:creationId xmlns:p14="http://schemas.microsoft.com/office/powerpoint/2010/main" val="742629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755</Words>
  <Application>Microsoft Office PowerPoint</Application>
  <PresentationFormat>Bildschirmpräsentation (4:3)</PresentationFormat>
  <Paragraphs>158</Paragraphs>
  <Slides>30</Slides>
  <Notes>30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30</vt:i4>
      </vt:variant>
    </vt:vector>
  </HeadingPairs>
  <TitlesOfParts>
    <vt:vector size="35" baseType="lpstr">
      <vt:lpstr>等线</vt:lpstr>
      <vt:lpstr>SimHei</vt:lpstr>
      <vt:lpstr>Arial</vt:lpstr>
      <vt:lpstr>Times New Roman</vt:lpstr>
      <vt:lpstr>Office 主题​​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</cp:lastModifiedBy>
  <cp:revision>1592</cp:revision>
  <dcterms:created xsi:type="dcterms:W3CDTF">2023-03-17T14:22:59Z</dcterms:created>
  <dcterms:modified xsi:type="dcterms:W3CDTF">2026-06-23T00:53:52Z</dcterms:modified>
</cp:coreProperties>
</file>