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14" r:id="rId2"/>
    <p:sldId id="257" r:id="rId3"/>
    <p:sldId id="226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1" autoAdjust="0"/>
    <p:restoredTop sz="90528" autoAdjust="0"/>
  </p:normalViewPr>
  <p:slideViewPr>
    <p:cSldViewPr snapToGrid="0">
      <p:cViewPr varScale="1">
        <p:scale>
          <a:sx n="146" d="100"/>
          <a:sy n="146" d="100"/>
        </p:scale>
        <p:origin x="2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2026/6/8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A0232-BA9A-9FA9-4A63-00BED909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E1271F-1CF4-BF38-EE32-2B7C4072A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C164F1-DC26-863F-6D49-663466978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9AB699-92AB-7860-562C-54EC1ED8C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64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CB87-2F5B-694E-1837-906BE9B9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>
            <a:extLst>
              <a:ext uri="{FF2B5EF4-FFF2-40B4-BE49-F238E27FC236}">
                <a16:creationId xmlns:a16="http://schemas.microsoft.com/office/drawing/2014/main" id="{4A75C45B-4268-5231-4A1A-93319AE09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>
            <a:extLst>
              <a:ext uri="{FF2B5EF4-FFF2-40B4-BE49-F238E27FC236}">
                <a16:creationId xmlns:a16="http://schemas.microsoft.com/office/drawing/2014/main" id="{5A5354B7-3B54-CAB9-2597-26145E73C6B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3175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AFD4-9F73-A036-DA1D-C26572AD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>
            <a:extLst>
              <a:ext uri="{FF2B5EF4-FFF2-40B4-BE49-F238E27FC236}">
                <a16:creationId xmlns:a16="http://schemas.microsoft.com/office/drawing/2014/main" id="{D14ED8F4-EDA9-483D-5CBD-8F04B08D6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>
            <a:extLst>
              <a:ext uri="{FF2B5EF4-FFF2-40B4-BE49-F238E27FC236}">
                <a16:creationId xmlns:a16="http://schemas.microsoft.com/office/drawing/2014/main" id="{D751BC73-2827-E26F-919A-0927CE8748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4734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FF20F-2E1C-3A05-F08A-12390391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>
            <a:extLst>
              <a:ext uri="{FF2B5EF4-FFF2-40B4-BE49-F238E27FC236}">
                <a16:creationId xmlns:a16="http://schemas.microsoft.com/office/drawing/2014/main" id="{42D0C3A4-CBCB-F5C6-E7AE-20C7418BD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335B70A5-5DA8-69CD-1844-8E408C3B83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5065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1106-9405-407B-F9CB-9C4E0C21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>
            <a:extLst>
              <a:ext uri="{FF2B5EF4-FFF2-40B4-BE49-F238E27FC236}">
                <a16:creationId xmlns:a16="http://schemas.microsoft.com/office/drawing/2014/main" id="{A326FFEE-E525-336C-6B21-87F3D85BA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>
            <a:extLst>
              <a:ext uri="{FF2B5EF4-FFF2-40B4-BE49-F238E27FC236}">
                <a16:creationId xmlns:a16="http://schemas.microsoft.com/office/drawing/2014/main" id="{74E9C3D8-EF60-60CE-B098-D62983E033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3515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6B947-4C01-DAEF-5C1B-75B991EEE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>
            <a:extLst>
              <a:ext uri="{FF2B5EF4-FFF2-40B4-BE49-F238E27FC236}">
                <a16:creationId xmlns:a16="http://schemas.microsoft.com/office/drawing/2014/main" id="{2DDF4999-7FF6-E688-6077-A13D957F5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>
            <a:extLst>
              <a:ext uri="{FF2B5EF4-FFF2-40B4-BE49-F238E27FC236}">
                <a16:creationId xmlns:a16="http://schemas.microsoft.com/office/drawing/2014/main" id="{76CD8DBF-1D56-4127-3089-8F4DFB4AC82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212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0890-BA05-49B5-F22A-098EB061B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>
            <a:extLst>
              <a:ext uri="{FF2B5EF4-FFF2-40B4-BE49-F238E27FC236}">
                <a16:creationId xmlns:a16="http://schemas.microsoft.com/office/drawing/2014/main" id="{B6C43F57-EF99-564E-C296-7ED1C7867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>
            <a:extLst>
              <a:ext uri="{FF2B5EF4-FFF2-40B4-BE49-F238E27FC236}">
                <a16:creationId xmlns:a16="http://schemas.microsoft.com/office/drawing/2014/main" id="{A0DA1155-7750-2F29-DE43-FD460B912E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7417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0C27-13D4-F78B-87E0-DC7AB254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>
            <a:extLst>
              <a:ext uri="{FF2B5EF4-FFF2-40B4-BE49-F238E27FC236}">
                <a16:creationId xmlns:a16="http://schemas.microsoft.com/office/drawing/2014/main" id="{028D3907-AD82-8120-5956-9E703D66D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>
            <a:extLst>
              <a:ext uri="{FF2B5EF4-FFF2-40B4-BE49-F238E27FC236}">
                <a16:creationId xmlns:a16="http://schemas.microsoft.com/office/drawing/2014/main" id="{5E8983FC-8764-0CC5-B0FF-3D4486D8EAF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37125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2D52-59CC-E237-AC1D-FCD436E3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>
            <a:extLst>
              <a:ext uri="{FF2B5EF4-FFF2-40B4-BE49-F238E27FC236}">
                <a16:creationId xmlns:a16="http://schemas.microsoft.com/office/drawing/2014/main" id="{4D52F4AE-1CE9-3F18-2247-9A0D9CE09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>
            <a:extLst>
              <a:ext uri="{FF2B5EF4-FFF2-40B4-BE49-F238E27FC236}">
                <a16:creationId xmlns:a16="http://schemas.microsoft.com/office/drawing/2014/main" id="{766FBCB3-CA60-1B45-3F5A-E3D79358975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9107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E81B2-8BC1-B2E2-7393-7B2C78E5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>
            <a:extLst>
              <a:ext uri="{FF2B5EF4-FFF2-40B4-BE49-F238E27FC236}">
                <a16:creationId xmlns:a16="http://schemas.microsoft.com/office/drawing/2014/main" id="{CA4536DB-837B-4248-EF60-91C0A65E0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>
            <a:extLst>
              <a:ext uri="{FF2B5EF4-FFF2-40B4-BE49-F238E27FC236}">
                <a16:creationId xmlns:a16="http://schemas.microsoft.com/office/drawing/2014/main" id="{A0B45324-B705-C8A5-7B17-9B3EB560DD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9781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9EF6F-B4BE-4EAB-D714-B02F171A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>
            <a:extLst>
              <a:ext uri="{FF2B5EF4-FFF2-40B4-BE49-F238E27FC236}">
                <a16:creationId xmlns:a16="http://schemas.microsoft.com/office/drawing/2014/main" id="{BA057E1B-5845-BBD5-8BD1-300F4355D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>
            <a:extLst>
              <a:ext uri="{FF2B5EF4-FFF2-40B4-BE49-F238E27FC236}">
                <a16:creationId xmlns:a16="http://schemas.microsoft.com/office/drawing/2014/main" id="{BB51D833-6A9D-9BF7-FDB5-A8984446598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2848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71EC-60C6-8B1C-BBD1-4B8423CB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>
            <a:extLst>
              <a:ext uri="{FF2B5EF4-FFF2-40B4-BE49-F238E27FC236}">
                <a16:creationId xmlns:a16="http://schemas.microsoft.com/office/drawing/2014/main" id="{40109113-1EE2-2A0D-B6EF-5CD881C31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0E3AD43E-48F4-8303-15A8-853F6828CF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3850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3584-8C89-BC55-13D0-F155DE72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>
            <a:extLst>
              <a:ext uri="{FF2B5EF4-FFF2-40B4-BE49-F238E27FC236}">
                <a16:creationId xmlns:a16="http://schemas.microsoft.com/office/drawing/2014/main" id="{0F3C552F-A0F6-F137-190A-FCB720959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>
            <a:extLst>
              <a:ext uri="{FF2B5EF4-FFF2-40B4-BE49-F238E27FC236}">
                <a16:creationId xmlns:a16="http://schemas.microsoft.com/office/drawing/2014/main" id="{1DF76C64-8167-BC09-54BC-962D431410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29741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CCE70-1993-96A8-AF37-A8E8A493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>
            <a:extLst>
              <a:ext uri="{FF2B5EF4-FFF2-40B4-BE49-F238E27FC236}">
                <a16:creationId xmlns:a16="http://schemas.microsoft.com/office/drawing/2014/main" id="{7F7C9D84-E0F5-CD08-FF04-AF65B77BE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>
            <a:extLst>
              <a:ext uri="{FF2B5EF4-FFF2-40B4-BE49-F238E27FC236}">
                <a16:creationId xmlns:a16="http://schemas.microsoft.com/office/drawing/2014/main" id="{9A5B67E6-1559-4B5A-FB0D-D2BA5CDF0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1342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C58A6-67B8-53FD-FE21-452487CB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>
            <a:extLst>
              <a:ext uri="{FF2B5EF4-FFF2-40B4-BE49-F238E27FC236}">
                <a16:creationId xmlns:a16="http://schemas.microsoft.com/office/drawing/2014/main" id="{80D2C501-CF3F-90DD-9FE4-514E13F53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>
            <a:extLst>
              <a:ext uri="{FF2B5EF4-FFF2-40B4-BE49-F238E27FC236}">
                <a16:creationId xmlns:a16="http://schemas.microsoft.com/office/drawing/2014/main" id="{8E1B847C-89EF-ACEC-FC67-828CB246448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324625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0723F-E5FD-A651-F45F-079C4F1D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>
            <a:extLst>
              <a:ext uri="{FF2B5EF4-FFF2-40B4-BE49-F238E27FC236}">
                <a16:creationId xmlns:a16="http://schemas.microsoft.com/office/drawing/2014/main" id="{DC3A6B44-2B65-245C-83D6-1C8B5EC8F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>
            <a:extLst>
              <a:ext uri="{FF2B5EF4-FFF2-40B4-BE49-F238E27FC236}">
                <a16:creationId xmlns:a16="http://schemas.microsoft.com/office/drawing/2014/main" id="{679ACF85-307A-1800-83BD-1EFBD5ABDE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6296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AC1BA-3416-6952-589D-B1A1F8A7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>
            <a:extLst>
              <a:ext uri="{FF2B5EF4-FFF2-40B4-BE49-F238E27FC236}">
                <a16:creationId xmlns:a16="http://schemas.microsoft.com/office/drawing/2014/main" id="{BBB0F057-258F-CD18-B8E2-838DD5147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>
            <a:extLst>
              <a:ext uri="{FF2B5EF4-FFF2-40B4-BE49-F238E27FC236}">
                <a16:creationId xmlns:a16="http://schemas.microsoft.com/office/drawing/2014/main" id="{E00BEE96-0BDF-2A91-848A-FD865DEC63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89692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29BC-992A-BFEC-273F-03B81449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>
            <a:extLst>
              <a:ext uri="{FF2B5EF4-FFF2-40B4-BE49-F238E27FC236}">
                <a16:creationId xmlns:a16="http://schemas.microsoft.com/office/drawing/2014/main" id="{DA8D9A29-9FE8-8A3D-68A3-3B61E8771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>
            <a:extLst>
              <a:ext uri="{FF2B5EF4-FFF2-40B4-BE49-F238E27FC236}">
                <a16:creationId xmlns:a16="http://schemas.microsoft.com/office/drawing/2014/main" id="{DE36BE52-AF57-3EA8-76FD-3788B14A4D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86372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AD84-5B00-A911-384B-3F4EB8B08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>
            <a:extLst>
              <a:ext uri="{FF2B5EF4-FFF2-40B4-BE49-F238E27FC236}">
                <a16:creationId xmlns:a16="http://schemas.microsoft.com/office/drawing/2014/main" id="{C0FF776D-73A9-98EB-EBBE-28EF527D7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>
            <a:extLst>
              <a:ext uri="{FF2B5EF4-FFF2-40B4-BE49-F238E27FC236}">
                <a16:creationId xmlns:a16="http://schemas.microsoft.com/office/drawing/2014/main" id="{183E1893-8FA5-2DAE-7DC3-ACAB1091D7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83786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00FF-7C28-E90C-E298-D47EE31B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>
            <a:extLst>
              <a:ext uri="{FF2B5EF4-FFF2-40B4-BE49-F238E27FC236}">
                <a16:creationId xmlns:a16="http://schemas.microsoft.com/office/drawing/2014/main" id="{8843709D-A46C-83EE-F3FE-90D4EDBEC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>
            <a:extLst>
              <a:ext uri="{FF2B5EF4-FFF2-40B4-BE49-F238E27FC236}">
                <a16:creationId xmlns:a16="http://schemas.microsoft.com/office/drawing/2014/main" id="{A47573AF-9B0A-A615-AA01-D175582C7C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65174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15E3-E14F-D110-295B-2DC5924C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>
            <a:extLst>
              <a:ext uri="{FF2B5EF4-FFF2-40B4-BE49-F238E27FC236}">
                <a16:creationId xmlns:a16="http://schemas.microsoft.com/office/drawing/2014/main" id="{676899F3-4584-0888-8860-178859C5F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>
            <a:extLst>
              <a:ext uri="{FF2B5EF4-FFF2-40B4-BE49-F238E27FC236}">
                <a16:creationId xmlns:a16="http://schemas.microsoft.com/office/drawing/2014/main" id="{CCA2172D-C740-34F9-F670-F315A9B930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2522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DB54F-9DD2-649F-164F-0F680798D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>
            <a:extLst>
              <a:ext uri="{FF2B5EF4-FFF2-40B4-BE49-F238E27FC236}">
                <a16:creationId xmlns:a16="http://schemas.microsoft.com/office/drawing/2014/main" id="{6030BE7C-725F-7DFC-96E0-F59502388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>
            <a:extLst>
              <a:ext uri="{FF2B5EF4-FFF2-40B4-BE49-F238E27FC236}">
                <a16:creationId xmlns:a16="http://schemas.microsoft.com/office/drawing/2014/main" id="{7BC4C2CC-5AE1-E9F1-11D9-0B3D0EF690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8095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7FDC-D978-A769-D300-1DE8B1B3C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>
            <a:extLst>
              <a:ext uri="{FF2B5EF4-FFF2-40B4-BE49-F238E27FC236}">
                <a16:creationId xmlns:a16="http://schemas.microsoft.com/office/drawing/2014/main" id="{D8CC069A-0D43-BB75-C724-15016131C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>
            <a:extLst>
              <a:ext uri="{FF2B5EF4-FFF2-40B4-BE49-F238E27FC236}">
                <a16:creationId xmlns:a16="http://schemas.microsoft.com/office/drawing/2014/main" id="{175F396C-A37C-2CEC-5CBA-24ED2E9311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3392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EBB6-14C1-7848-F0FB-604557CF9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>
            <a:extLst>
              <a:ext uri="{FF2B5EF4-FFF2-40B4-BE49-F238E27FC236}">
                <a16:creationId xmlns:a16="http://schemas.microsoft.com/office/drawing/2014/main" id="{A273499F-BFB3-CA1D-1365-77B9A1639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>
            <a:extLst>
              <a:ext uri="{FF2B5EF4-FFF2-40B4-BE49-F238E27FC236}">
                <a16:creationId xmlns:a16="http://schemas.microsoft.com/office/drawing/2014/main" id="{F3C473A9-9DFF-D5D8-E344-3FC0484A2B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4410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8FC3-E528-B4E6-CED7-83C0C6DEB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>
            <a:extLst>
              <a:ext uri="{FF2B5EF4-FFF2-40B4-BE49-F238E27FC236}">
                <a16:creationId xmlns:a16="http://schemas.microsoft.com/office/drawing/2014/main" id="{6ED6F27F-0C7B-46FE-0120-DBD0AF9E0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910524CC-C1E5-F1EE-3AA1-821144AB5B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4349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AD0F-F095-679F-A422-A851C5ECB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>
            <a:extLst>
              <a:ext uri="{FF2B5EF4-FFF2-40B4-BE49-F238E27FC236}">
                <a16:creationId xmlns:a16="http://schemas.microsoft.com/office/drawing/2014/main" id="{9CC2A8B2-D4DD-0220-A967-89A95403F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>
            <a:extLst>
              <a:ext uri="{FF2B5EF4-FFF2-40B4-BE49-F238E27FC236}">
                <a16:creationId xmlns:a16="http://schemas.microsoft.com/office/drawing/2014/main" id="{7B4BA5C8-C4FD-257D-845D-515709CC1D7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0043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6B4D-BC9E-7937-EE65-85120CF9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>
            <a:extLst>
              <a:ext uri="{FF2B5EF4-FFF2-40B4-BE49-F238E27FC236}">
                <a16:creationId xmlns:a16="http://schemas.microsoft.com/office/drawing/2014/main" id="{DF2B3AAE-2631-174A-E70F-697A8C9EA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>
            <a:extLst>
              <a:ext uri="{FF2B5EF4-FFF2-40B4-BE49-F238E27FC236}">
                <a16:creationId xmlns:a16="http://schemas.microsoft.com/office/drawing/2014/main" id="{19652DDF-C19C-8EFF-697D-E96D6C706F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6114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61D1-12F1-60ED-9A91-CEADB6B27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>
            <a:extLst>
              <a:ext uri="{FF2B5EF4-FFF2-40B4-BE49-F238E27FC236}">
                <a16:creationId xmlns:a16="http://schemas.microsoft.com/office/drawing/2014/main" id="{250C1099-C93E-DDC4-9FA2-1EC784201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>
            <a:extLst>
              <a:ext uri="{FF2B5EF4-FFF2-40B4-BE49-F238E27FC236}">
                <a16:creationId xmlns:a16="http://schemas.microsoft.com/office/drawing/2014/main" id="{A72B07EE-0731-B722-059B-936C336E62F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7247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0BE5F-77B8-C93B-2D3F-40F1CAD8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>
            <a:extLst>
              <a:ext uri="{FF2B5EF4-FFF2-40B4-BE49-F238E27FC236}">
                <a16:creationId xmlns:a16="http://schemas.microsoft.com/office/drawing/2014/main" id="{7A4C5360-A36B-1D22-BB0B-17B48AF78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>
            <a:extLst>
              <a:ext uri="{FF2B5EF4-FFF2-40B4-BE49-F238E27FC236}">
                <a16:creationId xmlns:a16="http://schemas.microsoft.com/office/drawing/2014/main" id="{7DD72833-DA36-972C-F2A6-9DFEC407C8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7030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39251-4BF3-C5CF-4EEB-47ED7DF7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>
            <a:extLst>
              <a:ext uri="{FF2B5EF4-FFF2-40B4-BE49-F238E27FC236}">
                <a16:creationId xmlns:a16="http://schemas.microsoft.com/office/drawing/2014/main" id="{04073587-FC43-A604-5D89-F4C067C17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>
            <a:extLst>
              <a:ext uri="{FF2B5EF4-FFF2-40B4-BE49-F238E27FC236}">
                <a16:creationId xmlns:a16="http://schemas.microsoft.com/office/drawing/2014/main" id="{71FE6834-B056-A721-B668-9BA0E4A5245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2288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2026/6/8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D1C6-326E-0942-7D47-A0DC8763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17DE4E3-4824-561F-F2DA-E5B66B4FF5B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54BFEA4-C011-B1E3-4107-DF5E29C6724F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有病的人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42EAE00-AF61-5015-967A-93B96E06CEC3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  <a:ea typeface="+mn-ea"/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道：</a:t>
            </a:r>
            <a:r>
              <a:rPr lang="zh-CN" altLang="en-US" sz="3200" dirty="0">
                <a:solidFill>
                  <a:prstClr val="black"/>
                </a:solidFill>
                <a:latin typeface="+mn-ea"/>
                <a:ea typeface="+mn-ea"/>
              </a:rPr>
              <a:t>陈永安 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algn="ctr" defTabSz="914400" eaLnBrk="0" fontAlgn="base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经文：何西阿书 </a:t>
            </a:r>
            <a:r>
              <a:rPr lang="en-US" altLang="zh-CN" sz="3200" dirty="0">
                <a:solidFill>
                  <a:prstClr val="black"/>
                </a:solidFill>
                <a:latin typeface="+mn-ea"/>
                <a:ea typeface="+mn-ea"/>
              </a:rPr>
              <a:t>5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:15-6</a:t>
            </a:r>
            <a:r>
              <a:rPr lang="de-DE" altLang="zh-CN" sz="3200" dirty="0">
                <a:solidFill>
                  <a:prstClr val="black"/>
                </a:solidFill>
                <a:latin typeface="+mn-ea"/>
                <a:ea typeface="+mn-ea"/>
              </a:rPr>
              <a:t>:6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；</a:t>
            </a:r>
            <a:r>
              <a:rPr lang="zh-CN" altLang="de-DE" sz="3200" dirty="0">
                <a:solidFill>
                  <a:prstClr val="black"/>
                </a:solidFill>
                <a:latin typeface="+mn-ea"/>
                <a:ea typeface="+mn-ea"/>
              </a:rPr>
              <a:t>罗马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书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 4:13-25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马太福音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9:9-13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18-26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558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AE423-45D9-09F7-1EE4-5B0F8A55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>
            <a:extLst>
              <a:ext uri="{FF2B5EF4-FFF2-40B4-BE49-F238E27FC236}">
                <a16:creationId xmlns:a16="http://schemas.microsoft.com/office/drawing/2014/main" id="{28D4D9D8-6E61-9785-2056-E64AC5F8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>
            <a:extLst>
              <a:ext uri="{FF2B5EF4-FFF2-40B4-BE49-F238E27FC236}">
                <a16:creationId xmlns:a16="http://schemas.microsoft.com/office/drawing/2014/main" id="{26244ECD-FF9B-B5E6-59F1-284F5B5A40A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患病与犯罪 —— 医治瘫子</a:t>
            </a:r>
          </a:p>
        </p:txBody>
      </p:sp>
      <p:sp>
        <p:nvSpPr>
          <p:cNvPr id="206" name="Inhaltsplatzhalter 2">
            <a:extLst>
              <a:ext uri="{FF2B5EF4-FFF2-40B4-BE49-F238E27FC236}">
                <a16:creationId xmlns:a16="http://schemas.microsoft.com/office/drawing/2014/main" id="{EFE48E72-8F03-4CFB-46F1-E24CF580AFE0}"/>
              </a:ext>
            </a:extLst>
          </p:cNvPr>
          <p:cNvSpPr txBox="1"/>
          <p:nvPr/>
        </p:nvSpPr>
        <p:spPr>
          <a:xfrm>
            <a:off x="379101" y="1415846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许多时这些严重的病，都被视为与犯罪有关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约9:1-3有这样的讨论「1耶稣往前走的时候，看见一个生来就失明的人。2门徒问耶稣：“拉比，这人生来失明，是谁犯了罪？是这人还是他的父母呢？”3耶稣回答：“既不是这人犯了罪，也不是他的父母，而是要在他身上显出神的作为来。」</a:t>
            </a:r>
          </a:p>
        </p:txBody>
      </p:sp>
    </p:spTree>
    <p:extLst>
      <p:ext uri="{BB962C8B-B14F-4D97-AF65-F5344CB8AC3E}">
        <p14:creationId xmlns:p14="http://schemas.microsoft.com/office/powerpoint/2010/main" val="269830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69225-2811-AD92-6073-C71365C4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>
            <a:extLst>
              <a:ext uri="{FF2B5EF4-FFF2-40B4-BE49-F238E27FC236}">
                <a16:creationId xmlns:a16="http://schemas.microsoft.com/office/drawing/2014/main" id="{02BA4F34-A585-FF11-46FF-DC7133AA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>
            <a:extLst>
              <a:ext uri="{FF2B5EF4-FFF2-40B4-BE49-F238E27FC236}">
                <a16:creationId xmlns:a16="http://schemas.microsoft.com/office/drawing/2014/main" id="{0E221606-8FBD-47EF-99DB-2ACB1A5A056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患病与犯罪 —— 医治瘫子</a:t>
            </a:r>
          </a:p>
        </p:txBody>
      </p:sp>
      <p:sp>
        <p:nvSpPr>
          <p:cNvPr id="212" name="Inhaltsplatzhalter 2">
            <a:extLst>
              <a:ext uri="{FF2B5EF4-FFF2-40B4-BE49-F238E27FC236}">
                <a16:creationId xmlns:a16="http://schemas.microsoft.com/office/drawing/2014/main" id="{BDCD11C8-7FB6-FEBE-3112-2636663FD65F}"/>
              </a:ext>
            </a:extLst>
          </p:cNvPr>
          <p:cNvSpPr txBox="1"/>
          <p:nvPr/>
        </p:nvSpPr>
        <p:spPr>
          <a:xfrm>
            <a:off x="379101" y="1415846"/>
            <a:ext cx="8385798" cy="310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生病与犯罪，差不多是同义词，因此，寻求医治，和寻求神的赦免，是同一件事情。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在太9:2，耶稣说：「2有人用褥子抬着一个瘫子到耶稣跟前来。耶稣见他们的信心，就对瘫子说：“孩子，放心吧，你的罪赦了。”」</a:t>
            </a:r>
          </a:p>
        </p:txBody>
      </p:sp>
    </p:spTree>
    <p:extLst>
      <p:ext uri="{BB962C8B-B14F-4D97-AF65-F5344CB8AC3E}">
        <p14:creationId xmlns:p14="http://schemas.microsoft.com/office/powerpoint/2010/main" val="148795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4A2BB-6FEB-8251-4637-BA132F23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>
            <a:extLst>
              <a:ext uri="{FF2B5EF4-FFF2-40B4-BE49-F238E27FC236}">
                <a16:creationId xmlns:a16="http://schemas.microsoft.com/office/drawing/2014/main" id="{D337CFFF-365F-715A-7F23-EF70941E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>
            <a:extLst>
              <a:ext uri="{FF2B5EF4-FFF2-40B4-BE49-F238E27FC236}">
                <a16:creationId xmlns:a16="http://schemas.microsoft.com/office/drawing/2014/main" id="{71B0A5E0-B99F-41C3-99CE-A02DE72F561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患病与犯罪 —— 医治瘫子</a:t>
            </a:r>
          </a:p>
        </p:txBody>
      </p:sp>
      <p:sp>
        <p:nvSpPr>
          <p:cNvPr id="218" name="Inhaltsplatzhalter 2">
            <a:extLst>
              <a:ext uri="{FF2B5EF4-FFF2-40B4-BE49-F238E27FC236}">
                <a16:creationId xmlns:a16="http://schemas.microsoft.com/office/drawing/2014/main" id="{5C0773A7-0036-EC50-0335-36925D4D30A5}"/>
              </a:ext>
            </a:extLst>
          </p:cNvPr>
          <p:cNvSpPr txBox="1"/>
          <p:nvPr/>
        </p:nvSpPr>
        <p:spPr>
          <a:xfrm>
            <a:off x="379101" y="1415845"/>
            <a:ext cx="8385798" cy="516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文士心里的批评：「这个人说亵渎的话了。」（太9:3）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回应：「你们心里为什么怀着恶念呢？5说‘你的罪赦了’，或说‘你起来行走’，哪一样容易呢？6但要让你们知道，人子在地上有赦罪的权柄”，于是对瘫子说：“起来！拿你的褥子回家去吧。”7那人就起来，回家去了。8众人看见都畏惧，归荣耀给神，因为他把这样的权柄赐给人。」（太9:4-8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30064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7288F-4531-5A85-8BA5-791D2102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>
            <a:extLst>
              <a:ext uri="{FF2B5EF4-FFF2-40B4-BE49-F238E27FC236}">
                <a16:creationId xmlns:a16="http://schemas.microsoft.com/office/drawing/2014/main" id="{B5E1F88C-F0B1-53BD-5237-9023AFA6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>
            <a:extLst>
              <a:ext uri="{FF2B5EF4-FFF2-40B4-BE49-F238E27FC236}">
                <a16:creationId xmlns:a16="http://schemas.microsoft.com/office/drawing/2014/main" id="{62900BFA-E73F-B6B5-0B5F-302D92D91A26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患病与犯罪 —— 医治瘫子</a:t>
            </a:r>
          </a:p>
        </p:txBody>
      </p:sp>
      <p:sp>
        <p:nvSpPr>
          <p:cNvPr id="224" name="Inhaltsplatzhalter 2">
            <a:extLst>
              <a:ext uri="{FF2B5EF4-FFF2-40B4-BE49-F238E27FC236}">
                <a16:creationId xmlns:a16="http://schemas.microsoft.com/office/drawing/2014/main" id="{D5BB3464-D60F-0EF8-6909-D91A3332A54D}"/>
              </a:ext>
            </a:extLst>
          </p:cNvPr>
          <p:cNvSpPr txBox="1"/>
          <p:nvPr/>
        </p:nvSpPr>
        <p:spPr>
          <a:xfrm>
            <a:off x="379101" y="1415845"/>
            <a:ext cx="8385798" cy="468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鲁益师说： // 事实上，神迹是用小故事重述神用大手笔在整个宇宙中写下的大事，只是有时这些字迹太大了，我们当中有些人反而看不见。//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又说：//当耶稣喂饱几千人时，祂使鱼和饼增多。只要你观察任何一个海湾或任何一条河流，不断繁殖的鱼群，就明白神仍在动工。//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274495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4548-BE30-9ACB-D07D-FF07BA88A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图片 8" descr="图片 8">
            <a:extLst>
              <a:ext uri="{FF2B5EF4-FFF2-40B4-BE49-F238E27FC236}">
                <a16:creationId xmlns:a16="http://schemas.microsoft.com/office/drawing/2014/main" id="{267414A5-FC21-9433-C160-DB3C46F6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el 1">
            <a:extLst>
              <a:ext uri="{FF2B5EF4-FFF2-40B4-BE49-F238E27FC236}">
                <a16:creationId xmlns:a16="http://schemas.microsoft.com/office/drawing/2014/main" id="{FDA00382-2095-E6DC-DD40-DC43A101EF3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患病与犯罪 —— 医治瘫子</a:t>
            </a:r>
          </a:p>
        </p:txBody>
      </p:sp>
      <p:sp>
        <p:nvSpPr>
          <p:cNvPr id="230" name="Inhaltsplatzhalter 2">
            <a:extLst>
              <a:ext uri="{FF2B5EF4-FFF2-40B4-BE49-F238E27FC236}">
                <a16:creationId xmlns:a16="http://schemas.microsoft.com/office/drawing/2014/main" id="{7D90D5D6-8086-DD07-A814-DE23EACC479D}"/>
              </a:ext>
            </a:extLst>
          </p:cNvPr>
          <p:cNvSpPr txBox="1"/>
          <p:nvPr/>
        </p:nvSpPr>
        <p:spPr>
          <a:xfrm>
            <a:off x="379101" y="1415845"/>
            <a:ext cx="8385798" cy="215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耶稣的神迹，不是祭司能做到，让人知道耶稣有赦罪的权柄，祂就是神，祂就可以医治及赦免人的罪，使人将荣耀归给神。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177289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1BADF-9ACE-6FAE-4F55-CE3C416F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图片 8" descr="图片 8">
            <a:extLst>
              <a:ext uri="{FF2B5EF4-FFF2-40B4-BE49-F238E27FC236}">
                <a16:creationId xmlns:a16="http://schemas.microsoft.com/office/drawing/2014/main" id="{5CFA7EAB-BC30-9D48-0E0F-1EDDADF0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el 1">
            <a:extLst>
              <a:ext uri="{FF2B5EF4-FFF2-40B4-BE49-F238E27FC236}">
                <a16:creationId xmlns:a16="http://schemas.microsoft.com/office/drawing/2014/main" id="{F65E97D2-3E8E-7D42-0E38-0A1865C87DAB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36" name="Inhaltsplatzhalter 2">
            <a:extLst>
              <a:ext uri="{FF2B5EF4-FFF2-40B4-BE49-F238E27FC236}">
                <a16:creationId xmlns:a16="http://schemas.microsoft.com/office/drawing/2014/main" id="{1E4C4435-4FC4-2D8C-C6B3-992694101938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血漏的妇人，那是妇科病症，就是月经不停，于宗教礼节上被视为不洁净（ 利 15:25-31）。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她在身、心、社、灵上，都出问题，都需要医治。</a:t>
            </a:r>
          </a:p>
        </p:txBody>
      </p:sp>
    </p:spTree>
    <p:extLst>
      <p:ext uri="{BB962C8B-B14F-4D97-AF65-F5344CB8AC3E}">
        <p14:creationId xmlns:p14="http://schemas.microsoft.com/office/powerpoint/2010/main" val="192899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E9B99-F440-5761-9BD6-F3D8CEE9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图片 8" descr="图片 8">
            <a:extLst>
              <a:ext uri="{FF2B5EF4-FFF2-40B4-BE49-F238E27FC236}">
                <a16:creationId xmlns:a16="http://schemas.microsoft.com/office/drawing/2014/main" id="{46E77AAB-874B-0808-1A5B-3DA92ED4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 1">
            <a:extLst>
              <a:ext uri="{FF2B5EF4-FFF2-40B4-BE49-F238E27FC236}">
                <a16:creationId xmlns:a16="http://schemas.microsoft.com/office/drawing/2014/main" id="{45B9A39E-380F-1024-8DB2-2A6DEEDD512B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42" name="Inhaltsplatzhalter 2">
            <a:extLst>
              <a:ext uri="{FF2B5EF4-FFF2-40B4-BE49-F238E27FC236}">
                <a16:creationId xmlns:a16="http://schemas.microsoft.com/office/drawing/2014/main" id="{B5D4E695-C3C5-5A3F-D36E-C249331F1713}"/>
              </a:ext>
            </a:extLst>
          </p:cNvPr>
          <p:cNvSpPr txBox="1"/>
          <p:nvPr/>
        </p:nvSpPr>
        <p:spPr>
          <a:xfrm>
            <a:off x="379101" y="1415846"/>
            <a:ext cx="8385798" cy="310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可5:26-28有更详尽的记载，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「26在好多医生手里受了许多苦，又花尽了她所有的，一点也不见好，反而更重了。27她听见耶稣的事，就夹在众人中间，从后面来摸耶稣的衣裳，28因她想：“我只摸到他的衣裳，就会痊愈。”」</a:t>
            </a:r>
          </a:p>
        </p:txBody>
      </p:sp>
    </p:spTree>
    <p:extLst>
      <p:ext uri="{BB962C8B-B14F-4D97-AF65-F5344CB8AC3E}">
        <p14:creationId xmlns:p14="http://schemas.microsoft.com/office/powerpoint/2010/main" val="294596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A956-E2DF-B9B4-5324-FAAACA8D3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>
            <a:extLst>
              <a:ext uri="{FF2B5EF4-FFF2-40B4-BE49-F238E27FC236}">
                <a16:creationId xmlns:a16="http://schemas.microsoft.com/office/drawing/2014/main" id="{8A1072FE-74CC-34CC-9FF2-73B52832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>
            <a:extLst>
              <a:ext uri="{FF2B5EF4-FFF2-40B4-BE49-F238E27FC236}">
                <a16:creationId xmlns:a16="http://schemas.microsoft.com/office/drawing/2014/main" id="{7849EBA6-A0AE-B161-4753-9353CB43E4C8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48" name="Inhaltsplatzhalter 2">
            <a:extLst>
              <a:ext uri="{FF2B5EF4-FFF2-40B4-BE49-F238E27FC236}">
                <a16:creationId xmlns:a16="http://schemas.microsoft.com/office/drawing/2014/main" id="{0353E7F5-62FE-FC6A-DA47-01A8F7EC9B03}"/>
              </a:ext>
            </a:extLst>
          </p:cNvPr>
          <p:cNvSpPr txBox="1"/>
          <p:nvPr/>
        </p:nvSpPr>
        <p:spPr>
          <a:xfrm>
            <a:off x="379101" y="1415846"/>
            <a:ext cx="8385798" cy="310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我们一起读可5:32-34，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「32耶稣周围观看，要见做这事的女人。33那女人知道在自己身上所成的事，就恐惧战兢，来俯伏在耶稣跟前，将实情全告诉他。34耶稣对她说：「女儿，你的信救了你，平安地回去吧！你的疾病痊愈了。」</a:t>
            </a:r>
          </a:p>
        </p:txBody>
      </p:sp>
    </p:spTree>
    <p:extLst>
      <p:ext uri="{BB962C8B-B14F-4D97-AF65-F5344CB8AC3E}">
        <p14:creationId xmlns:p14="http://schemas.microsoft.com/office/powerpoint/2010/main" val="255216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E939-E8F3-509F-1590-C55559FD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8" descr="图片 8">
            <a:extLst>
              <a:ext uri="{FF2B5EF4-FFF2-40B4-BE49-F238E27FC236}">
                <a16:creationId xmlns:a16="http://schemas.microsoft.com/office/drawing/2014/main" id="{F97C098A-D8E3-6CB8-BA94-63A52F8C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el 1">
            <a:extLst>
              <a:ext uri="{FF2B5EF4-FFF2-40B4-BE49-F238E27FC236}">
                <a16:creationId xmlns:a16="http://schemas.microsoft.com/office/drawing/2014/main" id="{56542536-368D-D74C-A59E-6FBE78BBC614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54" name="Inhaltsplatzhalter 2">
            <a:extLst>
              <a:ext uri="{FF2B5EF4-FFF2-40B4-BE49-F238E27FC236}">
                <a16:creationId xmlns:a16="http://schemas.microsoft.com/office/drawing/2014/main" id="{75D4165B-6F3F-AA74-A8C9-131197B0CFC3}"/>
              </a:ext>
            </a:extLst>
          </p:cNvPr>
          <p:cNvSpPr txBox="1"/>
          <p:nvPr/>
        </p:nvSpPr>
        <p:spPr>
          <a:xfrm>
            <a:off x="379101" y="1415846"/>
            <a:ext cx="8385798" cy="4363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今天我们大概也知道对病人不加批评，免得病人除了承受疾病的痛苦外，徒然增加精神的折磨。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医生也会苦劝三高病人要注意饮食和运动⋯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精神疾病除了吃药，也要接心理或行为治疗配合⋯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总的来说，现在对待病人的态度，就是既往不咎，积极向前看，避免重蹈覆辙。</a:t>
            </a:r>
          </a:p>
        </p:txBody>
      </p:sp>
    </p:spTree>
    <p:extLst>
      <p:ext uri="{BB962C8B-B14F-4D97-AF65-F5344CB8AC3E}">
        <p14:creationId xmlns:p14="http://schemas.microsoft.com/office/powerpoint/2010/main" val="266821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0FD63-318A-0917-37A3-524F6A9F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 8" descr="图片 8">
            <a:extLst>
              <a:ext uri="{FF2B5EF4-FFF2-40B4-BE49-F238E27FC236}">
                <a16:creationId xmlns:a16="http://schemas.microsoft.com/office/drawing/2014/main" id="{3F763C60-70CC-7C5C-49E7-4BDFBC7DA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 1">
            <a:extLst>
              <a:ext uri="{FF2B5EF4-FFF2-40B4-BE49-F238E27FC236}">
                <a16:creationId xmlns:a16="http://schemas.microsoft.com/office/drawing/2014/main" id="{BFC2E116-B3AD-3B95-19DC-C8516CEDEE97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60" name="Inhaltsplatzhalter 2">
            <a:extLst>
              <a:ext uri="{FF2B5EF4-FFF2-40B4-BE49-F238E27FC236}">
                <a16:creationId xmlns:a16="http://schemas.microsoft.com/office/drawing/2014/main" id="{2C9802BF-9C52-6BEC-F297-037B0493076A}"/>
              </a:ext>
            </a:extLst>
          </p:cNvPr>
          <p:cNvSpPr txBox="1"/>
          <p:nvPr/>
        </p:nvSpPr>
        <p:spPr>
          <a:xfrm>
            <a:off x="379101" y="1415846"/>
            <a:ext cx="8385798" cy="373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随着现代医学不断推陈出新，一方面愈来愈多绝症得到治疗的方法，不过我们要知道不单是身体方面需要得着医治。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现在我们更倾向一个全人，整合来看待一个人的生命。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箴言17:22说，「22喜乐的心乃是良药；忧伤的灵使骨枯干。」</a:t>
            </a:r>
          </a:p>
        </p:txBody>
      </p:sp>
    </p:spTree>
    <p:extLst>
      <p:ext uri="{BB962C8B-B14F-4D97-AF65-F5344CB8AC3E}">
        <p14:creationId xmlns:p14="http://schemas.microsoft.com/office/powerpoint/2010/main" val="384446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83454-1897-E350-608E-5B733010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2279A3B2-39AB-E77A-E356-E809D101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CD9EE41B-A92D-8676-E6A9-8D1B78B974E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52580056-44AE-5607-A509-E2CE283F730D}"/>
              </a:ext>
            </a:extLst>
          </p:cNvPr>
          <p:cNvSpPr txBox="1"/>
          <p:nvPr/>
        </p:nvSpPr>
        <p:spPr>
          <a:xfrm>
            <a:off x="379101" y="1415845"/>
            <a:ext cx="8385798" cy="206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亲爱的弟兄姊妹！愿你们平安。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defTabSz="321457">
              <a:spcBef>
                <a:spcPts val="844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50086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EFEA-EB5C-826B-A308-57E4894E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图片 8" descr="图片 8">
            <a:extLst>
              <a:ext uri="{FF2B5EF4-FFF2-40B4-BE49-F238E27FC236}">
                <a16:creationId xmlns:a16="http://schemas.microsoft.com/office/drawing/2014/main" id="{AFFFE9A1-40E2-D048-B9BF-E0CAE9C3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el 1">
            <a:extLst>
              <a:ext uri="{FF2B5EF4-FFF2-40B4-BE49-F238E27FC236}">
                <a16:creationId xmlns:a16="http://schemas.microsoft.com/office/drawing/2014/main" id="{B58D2BCD-41BE-BA40-9800-176014A81A9C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66" name="Inhaltsplatzhalter 2">
            <a:extLst>
              <a:ext uri="{FF2B5EF4-FFF2-40B4-BE49-F238E27FC236}">
                <a16:creationId xmlns:a16="http://schemas.microsoft.com/office/drawing/2014/main" id="{E9EC3195-83CF-45A5-1C47-94B0A2E00B33}"/>
              </a:ext>
            </a:extLst>
          </p:cNvPr>
          <p:cNvSpPr txBox="1"/>
          <p:nvPr/>
        </p:nvSpPr>
        <p:spPr>
          <a:xfrm>
            <a:off x="379101" y="1415846"/>
            <a:ext cx="8385798" cy="310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环顾德国现在许多人的精神问题，他们不是没有药物可医，而是他们不要健康的身体，他们反而以各种药物、毒品，去逃避痛苦，寻找快乐，尽管只有那一刻的快乐！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逃避自己生命的问题，可以有片刻的宁静，他们不顾一切，甚至奉上生命。</a:t>
            </a:r>
          </a:p>
        </p:txBody>
      </p:sp>
    </p:spTree>
    <p:extLst>
      <p:ext uri="{BB962C8B-B14F-4D97-AF65-F5344CB8AC3E}">
        <p14:creationId xmlns:p14="http://schemas.microsoft.com/office/powerpoint/2010/main" val="86803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87A5-8439-4F0A-EDC9-3E2ECD05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8" descr="图片 8">
            <a:extLst>
              <a:ext uri="{FF2B5EF4-FFF2-40B4-BE49-F238E27FC236}">
                <a16:creationId xmlns:a16="http://schemas.microsoft.com/office/drawing/2014/main" id="{3EC4477A-E871-9235-6C1A-28E3FA64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el 1">
            <a:extLst>
              <a:ext uri="{FF2B5EF4-FFF2-40B4-BE49-F238E27FC236}">
                <a16:creationId xmlns:a16="http://schemas.microsoft.com/office/drawing/2014/main" id="{92B522E7-E754-8719-7838-C87C8F00528E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72" name="Inhaltsplatzhalter 2">
            <a:extLst>
              <a:ext uri="{FF2B5EF4-FFF2-40B4-BE49-F238E27FC236}">
                <a16:creationId xmlns:a16="http://schemas.microsoft.com/office/drawing/2014/main" id="{B1D9B949-3737-8495-0789-6B80421B554B}"/>
              </a:ext>
            </a:extLst>
          </p:cNvPr>
          <p:cNvSpPr txBox="1"/>
          <p:nvPr/>
        </p:nvSpPr>
        <p:spPr>
          <a:xfrm>
            <a:off x="379101" y="1415846"/>
            <a:ext cx="8385798" cy="405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i="1"/>
              <a:t>他们也曾经像这女人，「26在好多医生手里受了许多苦，又花尽了她所有的，一点也不见好，反而更重了。」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i="1"/>
              <a:t>在过去的人生中，一次又一次的失望，一次又一次的受苦，可能在不同的家庭里成长，在精神病院中出出入入，在一次又一次工作被辞退，找不到工作，失业了，领失业金，然后走入绝望的深渊。</a:t>
            </a:r>
            <a:r>
              <a:rPr sz="3094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2042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0082-DD83-CB9F-5154-3E9D6F6B4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图片 8" descr="图片 8">
            <a:extLst>
              <a:ext uri="{FF2B5EF4-FFF2-40B4-BE49-F238E27FC236}">
                <a16:creationId xmlns:a16="http://schemas.microsoft.com/office/drawing/2014/main" id="{C69BB262-82EB-989B-8FEB-C29B69B0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el 1">
            <a:extLst>
              <a:ext uri="{FF2B5EF4-FFF2-40B4-BE49-F238E27FC236}">
                <a16:creationId xmlns:a16="http://schemas.microsoft.com/office/drawing/2014/main" id="{63FCF699-FF86-42FB-C38A-EB67745E4EE2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sp>
        <p:nvSpPr>
          <p:cNvPr id="278" name="Inhaltsplatzhalter 2">
            <a:extLst>
              <a:ext uri="{FF2B5EF4-FFF2-40B4-BE49-F238E27FC236}">
                <a16:creationId xmlns:a16="http://schemas.microsoft.com/office/drawing/2014/main" id="{E03D6D4F-0D4E-517B-15AD-7FBD89AE0B17}"/>
              </a:ext>
            </a:extLst>
          </p:cNvPr>
          <p:cNvSpPr txBox="1"/>
          <p:nvPr/>
        </p:nvSpPr>
        <p:spPr>
          <a:xfrm>
            <a:off x="379101" y="1415846"/>
            <a:ext cx="8385798" cy="247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面对这状况，我们又不是耶稣，没办法让人摸一摸衣裳，就解决别人生命问题，但我们可以将他们带到耶稣面前，通过服侍，让人从我们的身上，让人感受到耶稣怎样爱我们，也一样去爱他们。</a:t>
            </a:r>
          </a:p>
        </p:txBody>
      </p:sp>
    </p:spTree>
    <p:extLst>
      <p:ext uri="{BB962C8B-B14F-4D97-AF65-F5344CB8AC3E}">
        <p14:creationId xmlns:p14="http://schemas.microsoft.com/office/powerpoint/2010/main" val="418333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DDA56-F765-7850-8D76-7A05419F6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图片 8" descr="图片 8">
            <a:extLst>
              <a:ext uri="{FF2B5EF4-FFF2-40B4-BE49-F238E27FC236}">
                <a16:creationId xmlns:a16="http://schemas.microsoft.com/office/drawing/2014/main" id="{2D6196E7-A830-C59A-A19C-7EC479F8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itel 1">
            <a:extLst>
              <a:ext uri="{FF2B5EF4-FFF2-40B4-BE49-F238E27FC236}">
                <a16:creationId xmlns:a16="http://schemas.microsoft.com/office/drawing/2014/main" id="{ACFB4565-D028-ED88-B069-C91B2546F08E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全人的医治 —— 医治血漏妇人</a:t>
            </a:r>
          </a:p>
        </p:txBody>
      </p:sp>
      <p:pic>
        <p:nvPicPr>
          <p:cNvPr id="284" name="IMG_7288.jpeg" descr="IMG_7288.jpeg">
            <a:extLst>
              <a:ext uri="{FF2B5EF4-FFF2-40B4-BE49-F238E27FC236}">
                <a16:creationId xmlns:a16="http://schemas.microsoft.com/office/drawing/2014/main" id="{BFD6159F-A7B7-284D-2595-3ED2F153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3244"/>
            <a:ext cx="9144001" cy="5143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0038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4739-6B46-0264-F789-DDC366D0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 8" descr="图片 8">
            <a:extLst>
              <a:ext uri="{FF2B5EF4-FFF2-40B4-BE49-F238E27FC236}">
                <a16:creationId xmlns:a16="http://schemas.microsoft.com/office/drawing/2014/main" id="{506A854D-F0FF-390A-EC62-E4582BB8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itel 1">
            <a:extLst>
              <a:ext uri="{FF2B5EF4-FFF2-40B4-BE49-F238E27FC236}">
                <a16:creationId xmlns:a16="http://schemas.microsoft.com/office/drawing/2014/main" id="{4F5E5C9B-2F8D-8DBA-C601-34AE32AD96BE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290" name="Inhaltsplatzhalter 2">
            <a:extLst>
              <a:ext uri="{FF2B5EF4-FFF2-40B4-BE49-F238E27FC236}">
                <a16:creationId xmlns:a16="http://schemas.microsoft.com/office/drawing/2014/main" id="{13BBAF63-D6FE-B584-0F67-4CF6DE5A6A56}"/>
              </a:ext>
            </a:extLst>
          </p:cNvPr>
          <p:cNvSpPr txBox="1"/>
          <p:nvPr/>
        </p:nvSpPr>
        <p:spPr>
          <a:xfrm>
            <a:off x="379101" y="1415845"/>
            <a:ext cx="8385798" cy="420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弟兄姐妹，今天我们看见，无论是瘫子、血漏的妇人、管会堂的女儿，甚至税吏马太，他们都是「有病的人」。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有些是身体的病，有些是心灵的病，有些是人际关系的病，也有些是与神关系出了问题。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引致身、心、社、灵上，都出问题，都需要医治。</a:t>
            </a:r>
          </a:p>
        </p:txBody>
      </p:sp>
    </p:spTree>
    <p:extLst>
      <p:ext uri="{BB962C8B-B14F-4D97-AF65-F5344CB8AC3E}">
        <p14:creationId xmlns:p14="http://schemas.microsoft.com/office/powerpoint/2010/main" val="29766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6BB9-12A5-CD6D-BE08-8CF4BA2B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图片 8" descr="图片 8">
            <a:extLst>
              <a:ext uri="{FF2B5EF4-FFF2-40B4-BE49-F238E27FC236}">
                <a16:creationId xmlns:a16="http://schemas.microsoft.com/office/drawing/2014/main" id="{E30999DA-C430-F573-245A-4C1AA247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itel 1">
            <a:extLst>
              <a:ext uri="{FF2B5EF4-FFF2-40B4-BE49-F238E27FC236}">
                <a16:creationId xmlns:a16="http://schemas.microsoft.com/office/drawing/2014/main" id="{5C170020-46F3-812A-E3AB-23539B37E66C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296" name="Inhaltsplatzhalter 2">
            <a:extLst>
              <a:ext uri="{FF2B5EF4-FFF2-40B4-BE49-F238E27FC236}">
                <a16:creationId xmlns:a16="http://schemas.microsoft.com/office/drawing/2014/main" id="{598DA0D3-967B-342F-ED77-057F0EFDC15D}"/>
              </a:ext>
            </a:extLst>
          </p:cNvPr>
          <p:cNvSpPr txBox="1"/>
          <p:nvPr/>
        </p:nvSpPr>
        <p:spPr>
          <a:xfrm>
            <a:off x="379101" y="1415845"/>
            <a:ext cx="8385798" cy="373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耶稣说：「康健的人用不着医生，有病的人才用得着。」（太9:12）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何西阿先知呼吁百姓说：「</a:t>
            </a:r>
            <a:r>
              <a:rPr sz="3094">
                <a:solidFill>
                  <a:srgbClr val="AAAAAA"/>
                </a:solidFill>
              </a:rPr>
              <a:t>1</a:t>
            </a:r>
            <a:r>
              <a:rPr sz="3094"/>
              <a:t>来，我们归向耶和华吧！他撕裂我们，也必医治；打伤我们，也必包扎。」（何6:1）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「我喜爱慈爱，不喜爱祭物； 喜爱人认识上帝，胜于燔祭。」（何6:6）</a:t>
            </a:r>
          </a:p>
        </p:txBody>
      </p:sp>
    </p:spTree>
    <p:extLst>
      <p:ext uri="{BB962C8B-B14F-4D97-AF65-F5344CB8AC3E}">
        <p14:creationId xmlns:p14="http://schemas.microsoft.com/office/powerpoint/2010/main" val="2570313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E64D9-3DE0-ED03-A107-FDC3EE20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图片 8" descr="图片 8">
            <a:extLst>
              <a:ext uri="{FF2B5EF4-FFF2-40B4-BE49-F238E27FC236}">
                <a16:creationId xmlns:a16="http://schemas.microsoft.com/office/drawing/2014/main" id="{EC4D93B1-96CD-D1E3-6EB8-0D081C8D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itel 1">
            <a:extLst>
              <a:ext uri="{FF2B5EF4-FFF2-40B4-BE49-F238E27FC236}">
                <a16:creationId xmlns:a16="http://schemas.microsoft.com/office/drawing/2014/main" id="{99AC1793-D211-27AE-964C-5AD61FB0CF88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02" name="Inhaltsplatzhalter 2">
            <a:extLst>
              <a:ext uri="{FF2B5EF4-FFF2-40B4-BE49-F238E27FC236}">
                <a16:creationId xmlns:a16="http://schemas.microsoft.com/office/drawing/2014/main" id="{B9D3A953-53BA-3E32-63AC-109B039C4735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或许我们未必能医治别人的疾病，也未必能立刻解决别人的困难。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但我们可以多一点理解，多一点陪伴，多一点关心；透过祷告、关怀和服侍，把人带到耶稣面前。</a:t>
            </a:r>
          </a:p>
        </p:txBody>
      </p:sp>
    </p:spTree>
    <p:extLst>
      <p:ext uri="{BB962C8B-B14F-4D97-AF65-F5344CB8AC3E}">
        <p14:creationId xmlns:p14="http://schemas.microsoft.com/office/powerpoint/2010/main" val="1964244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598A-685D-0823-ECD0-86203C80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8" descr="图片 8">
            <a:extLst>
              <a:ext uri="{FF2B5EF4-FFF2-40B4-BE49-F238E27FC236}">
                <a16:creationId xmlns:a16="http://schemas.microsoft.com/office/drawing/2014/main" id="{14956AC0-1132-D834-B805-4CEFAF420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el 1">
            <a:extLst>
              <a:ext uri="{FF2B5EF4-FFF2-40B4-BE49-F238E27FC236}">
                <a16:creationId xmlns:a16="http://schemas.microsoft.com/office/drawing/2014/main" id="{1B896C3D-EF2A-3D04-A255-64ED82B771AF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08" name="Inhaltsplatzhalter 2">
            <a:extLst>
              <a:ext uri="{FF2B5EF4-FFF2-40B4-BE49-F238E27FC236}">
                <a16:creationId xmlns:a16="http://schemas.microsoft.com/office/drawing/2014/main" id="{9688F8B2-7FA1-8CBF-0516-AF3BB840C7C6}"/>
              </a:ext>
            </a:extLst>
          </p:cNvPr>
          <p:cNvSpPr txBox="1"/>
          <p:nvPr/>
        </p:nvSpPr>
        <p:spPr>
          <a:xfrm>
            <a:off x="379101" y="1415846"/>
            <a:ext cx="8385798" cy="308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让我们一同背诵本月金句：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「我喜爱</a:t>
            </a:r>
            <a:r>
              <a:rPr sz="3094">
                <a:solidFill>
                  <a:srgbClr val="EB512E"/>
                </a:solidFill>
              </a:rPr>
              <a:t>慈爱</a:t>
            </a:r>
            <a:r>
              <a:rPr sz="3094"/>
              <a:t>，不喜爱</a:t>
            </a:r>
            <a:r>
              <a:rPr sz="3094">
                <a:solidFill>
                  <a:srgbClr val="EB512E"/>
                </a:solidFill>
              </a:rPr>
              <a:t>祭物</a:t>
            </a:r>
            <a:r>
              <a:rPr sz="3094"/>
              <a:t>；</a:t>
            </a:r>
          </a:p>
          <a:p>
            <a:pPr lvl="2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 喜爱人</a:t>
            </a:r>
            <a:r>
              <a:rPr sz="3094">
                <a:solidFill>
                  <a:srgbClr val="EB512E"/>
                </a:solidFill>
              </a:rPr>
              <a:t>认识上帝</a:t>
            </a:r>
            <a:r>
              <a:rPr sz="3094"/>
              <a:t>，胜于</a:t>
            </a:r>
            <a:r>
              <a:rPr sz="3094">
                <a:solidFill>
                  <a:srgbClr val="EB512E"/>
                </a:solidFill>
              </a:rPr>
              <a:t>燔祭</a:t>
            </a:r>
            <a:r>
              <a:rPr sz="3094"/>
              <a:t>。」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（何西阿书  </a:t>
            </a:r>
            <a:r>
              <a:rPr sz="3094">
                <a:solidFill>
                  <a:srgbClr val="EB512E"/>
                </a:solidFill>
              </a:rPr>
              <a:t>6</a:t>
            </a:r>
            <a:r>
              <a:rPr sz="3094"/>
              <a:t>:</a:t>
            </a:r>
            <a:r>
              <a:rPr sz="3094">
                <a:solidFill>
                  <a:srgbClr val="EB512E"/>
                </a:solidFill>
              </a:rPr>
              <a:t>6</a:t>
            </a:r>
            <a:r>
              <a:rPr sz="3094"/>
              <a:t>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320093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568B0-5E59-3143-0C74-21917646D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图片 8" descr="图片 8">
            <a:extLst>
              <a:ext uri="{FF2B5EF4-FFF2-40B4-BE49-F238E27FC236}">
                <a16:creationId xmlns:a16="http://schemas.microsoft.com/office/drawing/2014/main" id="{F2F29809-45B4-A137-F03B-391EE3F0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itel 1">
            <a:extLst>
              <a:ext uri="{FF2B5EF4-FFF2-40B4-BE49-F238E27FC236}">
                <a16:creationId xmlns:a16="http://schemas.microsoft.com/office/drawing/2014/main" id="{86E0C0AA-4967-A5FE-6F5E-E2D9D7236861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14" name="Inhaltsplatzhalter 2">
            <a:extLst>
              <a:ext uri="{FF2B5EF4-FFF2-40B4-BE49-F238E27FC236}">
                <a16:creationId xmlns:a16="http://schemas.microsoft.com/office/drawing/2014/main" id="{3AF574FD-D9D4-45D8-2ACC-2BBC3EC1BE21}"/>
              </a:ext>
            </a:extLst>
          </p:cNvPr>
          <p:cNvSpPr txBox="1"/>
          <p:nvPr/>
        </p:nvSpPr>
        <p:spPr>
          <a:xfrm>
            <a:off x="379101" y="1415846"/>
            <a:ext cx="8385798" cy="3564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让我们一同背诵本月金句：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</a:t>
            </a:r>
            <a:r>
              <a:rPr sz="3094">
                <a:solidFill>
                  <a:srgbClr val="EB512E"/>
                </a:solidFill>
              </a:rPr>
              <a:t>我</a:t>
            </a:r>
            <a:r>
              <a:rPr sz="3094"/>
              <a:t>喜爱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，</a:t>
            </a:r>
            <a:r>
              <a:rPr sz="3094">
                <a:solidFill>
                  <a:srgbClr val="EB512E"/>
                </a:solidFill>
              </a:rPr>
              <a:t>不</a:t>
            </a:r>
            <a:r>
              <a:rPr sz="3094"/>
              <a:t>喜爱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；</a:t>
            </a:r>
          </a:p>
          <a:p>
            <a:pPr lvl="2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 喜爱</a:t>
            </a:r>
            <a:r>
              <a:rPr sz="3094">
                <a:solidFill>
                  <a:srgbClr val="EB512E"/>
                </a:solidFill>
              </a:rPr>
              <a:t>人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，胜于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。」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（</a:t>
            </a:r>
            <a:r>
              <a:rPr sz="3094">
                <a:solidFill>
                  <a:srgbClr val="EB512E"/>
                </a:solidFill>
              </a:rPr>
              <a:t>何西阿书</a:t>
            </a:r>
            <a:r>
              <a:rPr sz="3094"/>
              <a:t>  </a:t>
            </a:r>
            <a:r>
              <a:rPr sz="3094" u="sng"/>
              <a:t>  </a:t>
            </a:r>
            <a:r>
              <a:rPr sz="3094"/>
              <a:t>:</a:t>
            </a:r>
            <a:r>
              <a:rPr sz="3094" u="sng"/>
              <a:t>  </a:t>
            </a:r>
            <a:r>
              <a:rPr sz="3094"/>
              <a:t>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860604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CBC04-80A5-DC08-C5C1-8E3E94D3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图片 8" descr="图片 8">
            <a:extLst>
              <a:ext uri="{FF2B5EF4-FFF2-40B4-BE49-F238E27FC236}">
                <a16:creationId xmlns:a16="http://schemas.microsoft.com/office/drawing/2014/main" id="{13D29E9A-3FF6-54CF-3E57-E40753D9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itel 1">
            <a:extLst>
              <a:ext uri="{FF2B5EF4-FFF2-40B4-BE49-F238E27FC236}">
                <a16:creationId xmlns:a16="http://schemas.microsoft.com/office/drawing/2014/main" id="{EF30EA1B-0FA7-194E-347B-B8675A4C9AAB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20" name="Inhaltsplatzhalter 2">
            <a:extLst>
              <a:ext uri="{FF2B5EF4-FFF2-40B4-BE49-F238E27FC236}">
                <a16:creationId xmlns:a16="http://schemas.microsoft.com/office/drawing/2014/main" id="{59AB267F-8069-7EC8-FC72-64058DC4FE31}"/>
              </a:ext>
            </a:extLst>
          </p:cNvPr>
          <p:cNvSpPr txBox="1"/>
          <p:nvPr/>
        </p:nvSpPr>
        <p:spPr>
          <a:xfrm>
            <a:off x="379101" y="1415846"/>
            <a:ext cx="8385798" cy="3564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让我们一同背诵本月金句：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</a:t>
            </a:r>
            <a:r>
              <a:rPr sz="3094" u="sng"/>
              <a:t>   </a:t>
            </a:r>
            <a:r>
              <a:rPr sz="3094"/>
              <a:t>喜爱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，</a:t>
            </a:r>
            <a:r>
              <a:rPr sz="3094" u="sng"/>
              <a:t>   </a:t>
            </a:r>
            <a:r>
              <a:rPr sz="3094"/>
              <a:t>喜爱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；</a:t>
            </a:r>
          </a:p>
          <a:p>
            <a:pPr lvl="2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 喜爱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，胜于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。」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（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</a:t>
            </a:r>
            <a:r>
              <a:rPr sz="3094" u="sng"/>
              <a:t>   </a:t>
            </a:r>
            <a:r>
              <a:rPr sz="3094"/>
              <a:t>  </a:t>
            </a:r>
            <a:r>
              <a:rPr sz="3094" u="sng"/>
              <a:t>  </a:t>
            </a:r>
            <a:r>
              <a:rPr sz="3094"/>
              <a:t>:</a:t>
            </a:r>
            <a:r>
              <a:rPr sz="3094" u="sng"/>
              <a:t>  </a:t>
            </a:r>
            <a:r>
              <a:rPr sz="3094"/>
              <a:t>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12200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CA4A-FB6B-8B7B-8337-260365382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>
            <a:extLst>
              <a:ext uri="{FF2B5EF4-FFF2-40B4-BE49-F238E27FC236}">
                <a16:creationId xmlns:a16="http://schemas.microsoft.com/office/drawing/2014/main" id="{8D56076E-5A4F-821F-CF8A-6A548F66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>
            <a:extLst>
              <a:ext uri="{FF2B5EF4-FFF2-40B4-BE49-F238E27FC236}">
                <a16:creationId xmlns:a16="http://schemas.microsoft.com/office/drawing/2014/main" id="{C4881BF4-AF11-72B0-8810-01FA81E4F11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1" name="Inhaltsplatzhalter 2">
            <a:extLst>
              <a:ext uri="{FF2B5EF4-FFF2-40B4-BE49-F238E27FC236}">
                <a16:creationId xmlns:a16="http://schemas.microsoft.com/office/drawing/2014/main" id="{5732CBBC-CA62-5A68-4FA4-4CB457F19121}"/>
              </a:ext>
            </a:extLst>
          </p:cNvPr>
          <p:cNvSpPr txBox="1"/>
          <p:nvPr/>
        </p:nvSpPr>
        <p:spPr>
          <a:xfrm>
            <a:off x="379101" y="1415846"/>
            <a:ext cx="8385798" cy="395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亲马太福音9章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耶稣呼召税吏马太跟从祂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耶稣医治管会堂的女儿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耶稣医治一个患了十二年血漏的妇人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defTabSz="321457">
              <a:spcBef>
                <a:spcPts val="844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131134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BAEE2-791F-825B-DD0C-0483525A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图片 8" descr="图片 8">
            <a:extLst>
              <a:ext uri="{FF2B5EF4-FFF2-40B4-BE49-F238E27FC236}">
                <a16:creationId xmlns:a16="http://schemas.microsoft.com/office/drawing/2014/main" id="{E567D535-68C6-EEFC-117B-D67A24CA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Titel 1">
            <a:extLst>
              <a:ext uri="{FF2B5EF4-FFF2-40B4-BE49-F238E27FC236}">
                <a16:creationId xmlns:a16="http://schemas.microsoft.com/office/drawing/2014/main" id="{263347CB-FAFE-BA42-9E26-A96E4D640849}"/>
              </a:ext>
            </a:extLst>
          </p:cNvPr>
          <p:cNvSpPr txBox="1"/>
          <p:nvPr/>
        </p:nvSpPr>
        <p:spPr>
          <a:xfrm>
            <a:off x="1092468" y="224902"/>
            <a:ext cx="7589741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26" name="Inhaltsplatzhalter 2">
            <a:extLst>
              <a:ext uri="{FF2B5EF4-FFF2-40B4-BE49-F238E27FC236}">
                <a16:creationId xmlns:a16="http://schemas.microsoft.com/office/drawing/2014/main" id="{3A8DE223-E891-85D5-8DFD-4EDBBCF8B0FC}"/>
              </a:ext>
            </a:extLst>
          </p:cNvPr>
          <p:cNvSpPr txBox="1"/>
          <p:nvPr/>
        </p:nvSpPr>
        <p:spPr>
          <a:xfrm>
            <a:off x="379101" y="1415846"/>
            <a:ext cx="8385798" cy="308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让我们一同背诵本月金句：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「我喜爱慈爱，不喜爱祭物；</a:t>
            </a:r>
          </a:p>
          <a:p>
            <a:pPr lvl="2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 喜爱人认识上帝，胜于燔祭。」</a:t>
            </a:r>
          </a:p>
          <a:p>
            <a:pPr lvl="1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（何西阿书  6:6）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</p:txBody>
      </p:sp>
    </p:spTree>
    <p:extLst>
      <p:ext uri="{BB962C8B-B14F-4D97-AF65-F5344CB8AC3E}">
        <p14:creationId xmlns:p14="http://schemas.microsoft.com/office/powerpoint/2010/main" val="180342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EF30-0E97-8C7C-248B-A5DDC90D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8" descr="图片 8">
            <a:extLst>
              <a:ext uri="{FF2B5EF4-FFF2-40B4-BE49-F238E27FC236}">
                <a16:creationId xmlns:a16="http://schemas.microsoft.com/office/drawing/2014/main" id="{D5A55605-069D-2455-F10E-D306E0BD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 1">
            <a:extLst>
              <a:ext uri="{FF2B5EF4-FFF2-40B4-BE49-F238E27FC236}">
                <a16:creationId xmlns:a16="http://schemas.microsoft.com/office/drawing/2014/main" id="{1A20456A-72EC-193A-2518-8C5D1C62A96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sp>
        <p:nvSpPr>
          <p:cNvPr id="167" name="Inhaltsplatzhalter 2">
            <a:extLst>
              <a:ext uri="{FF2B5EF4-FFF2-40B4-BE49-F238E27FC236}">
                <a16:creationId xmlns:a16="http://schemas.microsoft.com/office/drawing/2014/main" id="{602C663D-95E6-8C2E-75D0-20332F90FDE1}"/>
              </a:ext>
            </a:extLst>
          </p:cNvPr>
          <p:cNvSpPr txBox="1"/>
          <p:nvPr/>
        </p:nvSpPr>
        <p:spPr>
          <a:xfrm>
            <a:off x="379102" y="1415845"/>
            <a:ext cx="4172177" cy="342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《人类大命运》第一章，作者说：//人类已经战胜了饥荒、瘟疫和战争⋯⋯二十一世纪的目标为「得到不死、快乐和神性」。// </a:t>
            </a:r>
          </a:p>
        </p:txBody>
      </p:sp>
      <p:pic>
        <p:nvPicPr>
          <p:cNvPr id="168" name="影像" descr="影像">
            <a:extLst>
              <a:ext uri="{FF2B5EF4-FFF2-40B4-BE49-F238E27FC236}">
                <a16:creationId xmlns:a16="http://schemas.microsoft.com/office/drawing/2014/main" id="{CBDB6294-4761-F2D4-4146-28D6D9585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08" y="1557881"/>
            <a:ext cx="3015058" cy="42353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342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B3D3-6C93-C8EC-631E-E46D55E1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图片 8" descr="图片 8">
            <a:extLst>
              <a:ext uri="{FF2B5EF4-FFF2-40B4-BE49-F238E27FC236}">
                <a16:creationId xmlns:a16="http://schemas.microsoft.com/office/drawing/2014/main" id="{9D6D6102-4878-859D-69E9-95556CA4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el 1">
            <a:extLst>
              <a:ext uri="{FF2B5EF4-FFF2-40B4-BE49-F238E27FC236}">
                <a16:creationId xmlns:a16="http://schemas.microsoft.com/office/drawing/2014/main" id="{0DC4865E-EE03-6F56-C5BA-5F28B5364F3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sp>
        <p:nvSpPr>
          <p:cNvPr id="174" name="Inhaltsplatzhalter 2">
            <a:extLst>
              <a:ext uri="{FF2B5EF4-FFF2-40B4-BE49-F238E27FC236}">
                <a16:creationId xmlns:a16="http://schemas.microsoft.com/office/drawing/2014/main" id="{9FC1F78C-3B64-29A1-8562-251B4863A151}"/>
              </a:ext>
            </a:extLst>
          </p:cNvPr>
          <p:cNvSpPr txBox="1"/>
          <p:nvPr/>
        </p:nvSpPr>
        <p:spPr>
          <a:xfrm>
            <a:off x="379101" y="1415845"/>
            <a:ext cx="5430524" cy="390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鲁益司的《神迹》第一章也说，//神奇的不是药品，而在病人的身体。医生所能做的，不过是激发身体「自然」的功能或消除一些阻碍而已⋯如果神存在的话，这种能力，直接或间接的，必然是属于祂的。//</a:t>
            </a:r>
          </a:p>
        </p:txBody>
      </p:sp>
      <p:pic>
        <p:nvPicPr>
          <p:cNvPr id="175" name="IMG_0478.heic" descr="IMG_0478.heic">
            <a:extLst>
              <a:ext uri="{FF2B5EF4-FFF2-40B4-BE49-F238E27FC236}">
                <a16:creationId xmlns:a16="http://schemas.microsoft.com/office/drawing/2014/main" id="{4E691C8C-40CD-1D05-CED4-D3F4C449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20" t="6935" r="32633" b="7988"/>
          <a:stretch>
            <a:fillRect/>
          </a:stretch>
        </p:blipFill>
        <p:spPr>
          <a:xfrm>
            <a:off x="5919607" y="1588666"/>
            <a:ext cx="2915229" cy="4321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585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B1ABE-774D-ED26-4D87-340F8625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>
            <a:extLst>
              <a:ext uri="{FF2B5EF4-FFF2-40B4-BE49-F238E27FC236}">
                <a16:creationId xmlns:a16="http://schemas.microsoft.com/office/drawing/2014/main" id="{E8404384-C958-BD0B-583F-0EB5E767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>
            <a:extLst>
              <a:ext uri="{FF2B5EF4-FFF2-40B4-BE49-F238E27FC236}">
                <a16:creationId xmlns:a16="http://schemas.microsoft.com/office/drawing/2014/main" id="{C4ED4C37-664D-8F7C-5440-B8DE59B9572A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sp>
        <p:nvSpPr>
          <p:cNvPr id="181" name="Inhaltsplatzhalter 2">
            <a:extLst>
              <a:ext uri="{FF2B5EF4-FFF2-40B4-BE49-F238E27FC236}">
                <a16:creationId xmlns:a16="http://schemas.microsoft.com/office/drawing/2014/main" id="{CACAE9E2-3F33-45B0-0365-438ADCA196DF}"/>
              </a:ext>
            </a:extLst>
          </p:cNvPr>
          <p:cNvSpPr txBox="1"/>
          <p:nvPr/>
        </p:nvSpPr>
        <p:spPr>
          <a:xfrm>
            <a:off x="379101" y="1415845"/>
            <a:ext cx="8385798" cy="364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当思想到这里时，我发现人有时很容易夸大自己的成就，而忽略了神在背后的工作。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自从科学方法开始，人将世界分为自然和超自然，彷佛属乎自然的事情便与神无关。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/>
          </a:p>
          <a:p>
            <a:pPr defTabSz="321457">
              <a:spcBef>
                <a:spcPts val="844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33699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E4AE-8CF9-D254-8A33-62CFD7F4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>
            <a:extLst>
              <a:ext uri="{FF2B5EF4-FFF2-40B4-BE49-F238E27FC236}">
                <a16:creationId xmlns:a16="http://schemas.microsoft.com/office/drawing/2014/main" id="{82678247-9338-A056-697C-FC929F9D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>
            <a:extLst>
              <a:ext uri="{FF2B5EF4-FFF2-40B4-BE49-F238E27FC236}">
                <a16:creationId xmlns:a16="http://schemas.microsoft.com/office/drawing/2014/main" id="{188EF9B4-3E9E-2C47-2FB2-D305403A931F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pic>
        <p:nvPicPr>
          <p:cNvPr id="187" name="貼上的影片.heic" descr="貼上的影片.heic">
            <a:extLst>
              <a:ext uri="{FF2B5EF4-FFF2-40B4-BE49-F238E27FC236}">
                <a16:creationId xmlns:a16="http://schemas.microsoft.com/office/drawing/2014/main" id="{72A75AFF-A119-3BFA-71C3-929C1268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7" y="1096686"/>
            <a:ext cx="7066087" cy="397916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威登堡，墨兰顿的故居，他是整理路德神学的重要人物，他也在花园研究各种草药作为医治的药物。">
            <a:extLst>
              <a:ext uri="{FF2B5EF4-FFF2-40B4-BE49-F238E27FC236}">
                <a16:creationId xmlns:a16="http://schemas.microsoft.com/office/drawing/2014/main" id="{02AB64CC-9C8B-3A5C-2328-93BF1928AB98}"/>
              </a:ext>
            </a:extLst>
          </p:cNvPr>
          <p:cNvSpPr txBox="1"/>
          <p:nvPr/>
        </p:nvSpPr>
        <p:spPr>
          <a:xfrm>
            <a:off x="484082" y="5260557"/>
            <a:ext cx="8175836" cy="1098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355600">
              <a:lnSpc>
                <a:spcPct val="125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812"/>
              <a:t>威登堡，墨兰顿的故居，他是整理路德神学的重要人物，他也在花园研究各种草药作为医治的药物。</a:t>
            </a:r>
          </a:p>
        </p:txBody>
      </p:sp>
    </p:spTree>
    <p:extLst>
      <p:ext uri="{BB962C8B-B14F-4D97-AF65-F5344CB8AC3E}">
        <p14:creationId xmlns:p14="http://schemas.microsoft.com/office/powerpoint/2010/main" val="310122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38DFD-3733-B303-1C7F-20CC63ACA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>
            <a:extLst>
              <a:ext uri="{FF2B5EF4-FFF2-40B4-BE49-F238E27FC236}">
                <a16:creationId xmlns:a16="http://schemas.microsoft.com/office/drawing/2014/main" id="{C093DA9A-80C3-451C-2595-FF9A83CD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>
            <a:extLst>
              <a:ext uri="{FF2B5EF4-FFF2-40B4-BE49-F238E27FC236}">
                <a16:creationId xmlns:a16="http://schemas.microsoft.com/office/drawing/2014/main" id="{682EFE43-3F47-99C6-A73C-46FA8226D63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sp>
        <p:nvSpPr>
          <p:cNvPr id="194" name="Inhaltsplatzhalter 2">
            <a:extLst>
              <a:ext uri="{FF2B5EF4-FFF2-40B4-BE49-F238E27FC236}">
                <a16:creationId xmlns:a16="http://schemas.microsoft.com/office/drawing/2014/main" id="{ADB04CA4-A258-4660-5632-AD72F87B34FD}"/>
              </a:ext>
            </a:extLst>
          </p:cNvPr>
          <p:cNvSpPr txBox="1"/>
          <p:nvPr/>
        </p:nvSpPr>
        <p:spPr>
          <a:xfrm>
            <a:off x="379101" y="1415845"/>
            <a:ext cx="8385798" cy="420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在现代医学以前，生病寻求祭司医治，是很寻常的，因为他们掌握的知识比一般百姓多，在祷告以外，有一些方法为人治病。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洁净的条例、隔离的办法去处理传染的病患，又或应用一些草药。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但严重的疾病，身体的残缺，便无能为力，唯有等到人自身的疗愈能力，祈祷神的医治临到。</a:t>
            </a:r>
          </a:p>
        </p:txBody>
      </p:sp>
    </p:spTree>
    <p:extLst>
      <p:ext uri="{BB962C8B-B14F-4D97-AF65-F5344CB8AC3E}">
        <p14:creationId xmlns:p14="http://schemas.microsoft.com/office/powerpoint/2010/main" val="248230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02EEB-1043-2560-2A66-3693DA56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>
            <a:extLst>
              <a:ext uri="{FF2B5EF4-FFF2-40B4-BE49-F238E27FC236}">
                <a16:creationId xmlns:a16="http://schemas.microsoft.com/office/drawing/2014/main" id="{AD85D335-318F-1869-C9AC-7D753569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>
            <a:extLst>
              <a:ext uri="{FF2B5EF4-FFF2-40B4-BE49-F238E27FC236}">
                <a16:creationId xmlns:a16="http://schemas.microsoft.com/office/drawing/2014/main" id="{A69FCAFC-917E-FF86-B104-4108C7250C8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生病、医治与祷告</a:t>
            </a:r>
          </a:p>
        </p:txBody>
      </p:sp>
      <p:sp>
        <p:nvSpPr>
          <p:cNvPr id="200" name="Inhaltsplatzhalter 2">
            <a:extLst>
              <a:ext uri="{FF2B5EF4-FFF2-40B4-BE49-F238E27FC236}">
                <a16:creationId xmlns:a16="http://schemas.microsoft.com/office/drawing/2014/main" id="{91126B7E-7F73-9CD4-47E6-5400A77103FC}"/>
              </a:ext>
            </a:extLst>
          </p:cNvPr>
          <p:cNvSpPr txBox="1"/>
          <p:nvPr/>
        </p:nvSpPr>
        <p:spPr>
          <a:xfrm>
            <a:off x="379101" y="1415846"/>
            <a:ext cx="8385798" cy="222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今天也是如此，许多药物都是治标不治本，仍然有绝症，任凭医学科技再昌明，也有治不好的病，我们也只能在祈祷中，寻求神的怜悯和医治。</a:t>
            </a:r>
          </a:p>
          <a:p>
            <a:pPr defTabSz="321457">
              <a:spcBef>
                <a:spcPts val="844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300046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800</Words>
  <Application>Microsoft Office PowerPoint</Application>
  <PresentationFormat>Bildschirmpräsentation (4:3)</PresentationFormat>
  <Paragraphs>161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1385</cp:revision>
  <dcterms:created xsi:type="dcterms:W3CDTF">2023-03-17T14:22:59Z</dcterms:created>
  <dcterms:modified xsi:type="dcterms:W3CDTF">2026-06-08T01:20:49Z</dcterms:modified>
</cp:coreProperties>
</file>