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</p:sldMasterIdLst>
  <p:notesMasterIdLst>
    <p:notesMasterId r:id="rId46"/>
  </p:notesMasterIdLst>
  <p:handoutMasterIdLst>
    <p:handoutMasterId r:id="rId47"/>
  </p:handoutMasterIdLst>
  <p:sldIdLst>
    <p:sldId id="756" r:id="rId2"/>
    <p:sldId id="844" r:id="rId3"/>
    <p:sldId id="841" r:id="rId4"/>
    <p:sldId id="914" r:id="rId5"/>
    <p:sldId id="915" r:id="rId6"/>
    <p:sldId id="916" r:id="rId7"/>
    <p:sldId id="917" r:id="rId8"/>
    <p:sldId id="918" r:id="rId9"/>
    <p:sldId id="920" r:id="rId10"/>
    <p:sldId id="921" r:id="rId11"/>
    <p:sldId id="922" r:id="rId12"/>
    <p:sldId id="923" r:id="rId13"/>
    <p:sldId id="924" r:id="rId14"/>
    <p:sldId id="927" r:id="rId15"/>
    <p:sldId id="928" r:id="rId16"/>
    <p:sldId id="929" r:id="rId17"/>
    <p:sldId id="956" r:id="rId18"/>
    <p:sldId id="957" r:id="rId19"/>
    <p:sldId id="958" r:id="rId20"/>
    <p:sldId id="930" r:id="rId21"/>
    <p:sldId id="931" r:id="rId22"/>
    <p:sldId id="932" r:id="rId23"/>
    <p:sldId id="933" r:id="rId24"/>
    <p:sldId id="934" r:id="rId25"/>
    <p:sldId id="935" r:id="rId26"/>
    <p:sldId id="937" r:id="rId27"/>
    <p:sldId id="938" r:id="rId28"/>
    <p:sldId id="959" r:id="rId29"/>
    <p:sldId id="939" r:id="rId30"/>
    <p:sldId id="940" r:id="rId31"/>
    <p:sldId id="941" r:id="rId32"/>
    <p:sldId id="942" r:id="rId33"/>
    <p:sldId id="943" r:id="rId34"/>
    <p:sldId id="944" r:id="rId35"/>
    <p:sldId id="945" r:id="rId36"/>
    <p:sldId id="946" r:id="rId37"/>
    <p:sldId id="947" r:id="rId38"/>
    <p:sldId id="950" r:id="rId39"/>
    <p:sldId id="949" r:id="rId40"/>
    <p:sldId id="954" r:id="rId41"/>
    <p:sldId id="951" r:id="rId42"/>
    <p:sldId id="953" r:id="rId43"/>
    <p:sldId id="952" r:id="rId44"/>
    <p:sldId id="955" r:id="rId45"/>
  </p:sldIdLst>
  <p:sldSz cx="12192000" cy="6858000"/>
  <p:notesSz cx="6858000" cy="9144000"/>
  <p:embeddedFontLst>
    <p:embeddedFont>
      <p:font typeface="Microsoft JhengHei" panose="020B0604030504040204" pitchFamily="34" charset="-120"/>
      <p:regular r:id="rId48"/>
      <p:bold r:id="rId49"/>
    </p:embeddedFont>
    <p:embeddedFont>
      <p:font typeface="Teko" panose="02020500000000000000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证道" id="{DD1F7F7C-573C-4BBB-8FA7-4EAC105E6AD5}">
          <p14:sldIdLst>
            <p14:sldId id="756"/>
            <p14:sldId id="844"/>
            <p14:sldId id="841"/>
            <p14:sldId id="914"/>
            <p14:sldId id="915"/>
            <p14:sldId id="916"/>
            <p14:sldId id="917"/>
            <p14:sldId id="918"/>
            <p14:sldId id="920"/>
            <p14:sldId id="921"/>
            <p14:sldId id="922"/>
            <p14:sldId id="923"/>
            <p14:sldId id="924"/>
            <p14:sldId id="927"/>
            <p14:sldId id="928"/>
            <p14:sldId id="929"/>
            <p14:sldId id="956"/>
            <p14:sldId id="957"/>
            <p14:sldId id="958"/>
            <p14:sldId id="930"/>
            <p14:sldId id="931"/>
            <p14:sldId id="932"/>
            <p14:sldId id="933"/>
            <p14:sldId id="934"/>
            <p14:sldId id="935"/>
            <p14:sldId id="937"/>
            <p14:sldId id="938"/>
            <p14:sldId id="959"/>
            <p14:sldId id="939"/>
            <p14:sldId id="940"/>
            <p14:sldId id="941"/>
            <p14:sldId id="942"/>
            <p14:sldId id="943"/>
            <p14:sldId id="944"/>
            <p14:sldId id="945"/>
            <p14:sldId id="946"/>
            <p14:sldId id="947"/>
            <p14:sldId id="950"/>
            <p14:sldId id="949"/>
            <p14:sldId id="954"/>
            <p14:sldId id="951"/>
            <p14:sldId id="953"/>
            <p14:sldId id="952"/>
            <p14:sldId id="955"/>
          </p14:sldIdLst>
        </p14:section>
        <p14:section name="Others" id="{F64480E5-665E-4520-B3FD-471D8B99BC9D}">
          <p14:sldIdLst/>
        </p14:section>
      </p14:sectionLst>
    </p:ex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7"/>
    <a:srgbClr val="EDD7C3"/>
    <a:srgbClr val="FFFFFF"/>
    <a:srgbClr val="BE783C"/>
    <a:srgbClr val="262626"/>
    <a:srgbClr val="915A32"/>
    <a:srgbClr val="E8E8E8"/>
    <a:srgbClr val="C07A3A"/>
    <a:srgbClr val="F0E3D6"/>
    <a:srgbClr val="4B3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4" autoAdjust="0"/>
  </p:normalViewPr>
  <p:slideViewPr>
    <p:cSldViewPr snapToGrid="0" snapToObjects="1">
      <p:cViewPr varScale="1">
        <p:scale>
          <a:sx n="106" d="100"/>
          <a:sy n="106" d="100"/>
        </p:scale>
        <p:origin x="78" y="102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948"/>
    </p:cViewPr>
  </p:sorterViewPr>
  <p:notesViewPr>
    <p:cSldViewPr snapToGrid="0" snapToObjects="1" showGuides="1">
      <p:cViewPr varScale="1">
        <p:scale>
          <a:sx n="63" d="100"/>
          <a:sy n="63" d="100"/>
        </p:scale>
        <p:origin x="3206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B9D84E-21B0-478C-B12A-DC9070717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E9304-DC5A-40B1-965F-AC622F7437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068C1-9CAC-4035-8BBD-90E1C3B24871}" type="datetimeFigureOut">
              <a:rPr lang="en-GB" smtClean="0"/>
              <a:t>09/05/2026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102D9-69F6-44DD-80F1-78F4455652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247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alt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-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E45D0-B501-4235-B5D8-912C55184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27;p3">
            <a:extLst>
              <a:ext uri="{FF2B5EF4-FFF2-40B4-BE49-F238E27FC236}">
                <a16:creationId xmlns:a16="http://schemas.microsoft.com/office/drawing/2014/main" id="{26F359E9-774A-48A1-A629-071C048DA6F4}"/>
              </a:ext>
            </a:extLst>
          </p:cNvPr>
          <p:cNvSpPr txBox="1">
            <a:spLocks/>
          </p:cNvSpPr>
          <p:nvPr userDrawn="1"/>
        </p:nvSpPr>
        <p:spPr>
          <a:xfrm>
            <a:off x="1057547" y="154305"/>
            <a:ext cx="5042262" cy="57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rgbClr val="4B376B"/>
              </a:buClr>
              <a:buSzPts val="4000"/>
              <a:buFont typeface="Teko"/>
              <a:buNone/>
              <a:defRPr sz="4000" b="0" i="0" u="none" strike="noStrike" cap="none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b="1" dirty="0"/>
              <a:t>证道</a:t>
            </a:r>
            <a:endParaRPr lang="en-GB" b="1" dirty="0"/>
          </a:p>
        </p:txBody>
      </p:sp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0C8BF5F0-AB86-46D1-9D74-3A28278983A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099809" y="1095121"/>
            <a:ext cx="5036504" cy="162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6000" b="1"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输入主题</a:t>
            </a:r>
            <a:endParaRPr dirty="0"/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E5E121F7-10BA-410B-AF1B-3C802DF1C902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6099808" y="3175639"/>
            <a:ext cx="5036505" cy="52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3600" b="1"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 dirty="0"/>
              <a:t>输入经文章节</a:t>
            </a:r>
            <a:endParaRPr dirty="0"/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F2F1AAD8-4F1D-421E-9245-4A9DE35AA397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6099809" y="4209702"/>
            <a:ext cx="5036506" cy="143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000" b="0"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输入讲员</a:t>
            </a:r>
            <a:endParaRPr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EBC73A0-7A98-4428-9191-EF0E64D45A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5688" y="1095122"/>
            <a:ext cx="4629150" cy="45538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CB0F25-4BA2-4C8B-931F-FC1132426A5B}"/>
              </a:ext>
            </a:extLst>
          </p:cNvPr>
          <p:cNvGrpSpPr/>
          <p:nvPr userDrawn="1"/>
        </p:nvGrpSpPr>
        <p:grpSpPr>
          <a:xfrm>
            <a:off x="12412863" y="-1195754"/>
            <a:ext cx="5598536" cy="8053754"/>
            <a:chOff x="12412863" y="-1195754"/>
            <a:chExt cx="5598536" cy="80537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7BB7A5-F378-41DD-B444-9A547FD2C982}"/>
                </a:ext>
              </a:extLst>
            </p:cNvPr>
            <p:cNvSpPr/>
            <p:nvPr userDrawn="1"/>
          </p:nvSpPr>
          <p:spPr>
            <a:xfrm>
              <a:off x="15318056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3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1649B83-CC37-40F3-9A92-D2685D4D34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5318056" y="-22862"/>
              <a:ext cx="2693343" cy="31397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5005E8-1A21-4D94-9F34-40FF76412F03}"/>
                </a:ext>
              </a:extLst>
            </p:cNvPr>
            <p:cNvSpPr txBox="1"/>
            <p:nvPr userDrawn="1"/>
          </p:nvSpPr>
          <p:spPr>
            <a:xfrm>
              <a:off x="15318056" y="3429000"/>
              <a:ext cx="2693343" cy="3429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zh-TW" altLang="en-US" sz="2000" u="sng" dirty="0"/>
                <a:t>主题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60</a:t>
              </a:r>
            </a:p>
            <a:p>
              <a:endParaRPr lang="en-US" altLang="zh-TW" sz="2000" b="0" u="none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zh-CN" altLang="en-US" sz="2000" u="sng" dirty="0"/>
                <a:t>经文章节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36</a:t>
              </a:r>
            </a:p>
            <a:p>
              <a:endParaRPr lang="en-US" altLang="zh-TW" sz="2000" b="0" u="none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zh-TW" altLang="en-US" sz="2000" u="sng" dirty="0"/>
                <a:t>讲员</a:t>
              </a:r>
              <a:endParaRPr lang="en-US" altLang="zh-TW" sz="2000" u="sng" dirty="0"/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zh-TW" altLang="en-US" sz="2000" dirty="0"/>
            </a:p>
            <a:p>
              <a:endParaRPr lang="en-GB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5" name="Picture 1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649E966-B3C2-4958-B484-8A272FB33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4534EB-D8A9-43F9-9B03-4DBB0A3887D7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F05E55-2B17-417E-98F5-7F588AA846D6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989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图片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6A88F-DD91-4D97-BAE0-9097C52466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D04625D4-8DA0-4148-90C1-BECCEE817F64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74B708-0DA3-4C22-A822-C1A31B685AFB}"/>
              </a:ext>
            </a:extLst>
          </p:cNvPr>
          <p:cNvGrpSpPr/>
          <p:nvPr userDrawn="1"/>
        </p:nvGrpSpPr>
        <p:grpSpPr>
          <a:xfrm>
            <a:off x="12410912" y="-1195754"/>
            <a:ext cx="2697714" cy="6091845"/>
            <a:chOff x="12412863" y="-1195754"/>
            <a:chExt cx="2697714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A068385-CA90-4658-9B61-1B75810CA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B952E2-1253-473E-AF4E-D9C15C621C07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14CD14-135E-4879-9DC8-B9D15555C88E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17D7CE24-C0A1-4A48-BE8D-9C6BA3F956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3737" y="1089024"/>
            <a:ext cx="4862877" cy="4968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980F8A0D-1009-47ED-A23D-544EF7353A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5387" y="1089024"/>
            <a:ext cx="4860925" cy="4968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963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381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纯图片(Full Spre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8D64C1-71A8-4D29-BB8C-E1DA8F4F42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4D07A-7854-465B-A82C-E308BCE72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B9063623-E537-4393-B6B4-21511C69A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3809" y="0"/>
            <a:ext cx="1219581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023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D4B5A-5E49-41A5-B1E3-B28B66666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Google Shape;65;p8">
            <a:extLst>
              <a:ext uri="{FF2B5EF4-FFF2-40B4-BE49-F238E27FC236}">
                <a16:creationId xmlns:a16="http://schemas.microsoft.com/office/drawing/2014/main" id="{4A2A470A-A314-4DEE-A411-CA6553055895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518A77-4651-4735-A2B8-90A58BF68F16}"/>
              </a:ext>
            </a:extLst>
          </p:cNvPr>
          <p:cNvGrpSpPr/>
          <p:nvPr userDrawn="1"/>
        </p:nvGrpSpPr>
        <p:grpSpPr>
          <a:xfrm>
            <a:off x="12410912" y="-1195754"/>
            <a:ext cx="2697714" cy="6091845"/>
            <a:chOff x="12412863" y="-1195754"/>
            <a:chExt cx="2697714" cy="6091845"/>
          </a:xfrm>
        </p:grpSpPr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AB52253-7D8D-421C-8283-1AABBCF339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4A4E9A-9048-4B20-829F-DD17609A1E0D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496749-8479-4423-B3BF-CEEA74A2E203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ABD0AE5D-2B2C-48A9-9785-5F6BFF2B44DF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1055688" y="1089025"/>
            <a:ext cx="10104437" cy="4572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请放置影片</a:t>
            </a:r>
            <a:r>
              <a:rPr lang="en-US" altLang="zh-TW" dirty="0"/>
              <a:t>,</a:t>
            </a:r>
          </a:p>
          <a:p>
            <a:r>
              <a:rPr lang="zh-CN" altLang="en-US" dirty="0"/>
              <a:t>并选择播放时使用全萤幕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848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纯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E57C4-2713-4239-9E0E-C4858CFFE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53670995-B77F-4B3D-823A-A4D637DF799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sp>
        <p:nvSpPr>
          <p:cNvPr id="12" name="Google Shape;31;p3">
            <a:extLst>
              <a:ext uri="{FF2B5EF4-FFF2-40B4-BE49-F238E27FC236}">
                <a16:creationId xmlns:a16="http://schemas.microsoft.com/office/drawing/2014/main" id="{B89A462B-5C3D-4B5B-9250-C3B3822E9B83}"/>
              </a:ext>
            </a:extLst>
          </p:cNvPr>
          <p:cNvSpPr txBox="1">
            <a:spLocks noGrp="1"/>
          </p:cNvSpPr>
          <p:nvPr userDrawn="1">
            <p:ph type="body" idx="1" hasCustomPrompt="1"/>
          </p:nvPr>
        </p:nvSpPr>
        <p:spPr>
          <a:xfrm>
            <a:off x="1057547" y="1089025"/>
            <a:ext cx="10080716" cy="48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Teko"/>
                <a:ea typeface="Teko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E12282-8FCC-4C8B-87FC-1E7B3EB24AD1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E9596A6-02BD-4A9D-83FD-FE43891F8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9B7F72-603F-4F3B-8408-54473EAD80EA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AEDC94-4639-4AEB-9B19-C060F51C6051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441680-1C6C-42C4-9578-D2B0E7A74DA1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D7331D4-A884-4693-A24E-E05F6A4EC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E0B4C2-6A50-40C8-B0FE-C656E93A6382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7AE13-BC98-41AA-8090-CFB470EBC002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5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Point Form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C97D5-78B3-4F91-8CB6-C901399B4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40B64935-D93F-4EC9-9B65-79E417A9B6F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sp>
        <p:nvSpPr>
          <p:cNvPr id="5" name="Google Shape;31;p3">
            <a:extLst>
              <a:ext uri="{FF2B5EF4-FFF2-40B4-BE49-F238E27FC236}">
                <a16:creationId xmlns:a16="http://schemas.microsoft.com/office/drawing/2014/main" id="{8F1C78C1-EF8D-469B-8040-07752EDF821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57547" y="1089025"/>
            <a:ext cx="10080716" cy="48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0000" lvl="0" indent="-432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AutoNum type="arabicPeriod"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Teko"/>
                <a:ea typeface="Teko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</a:t>
            </a:r>
            <a:r>
              <a:rPr lang="en-GB" altLang="zh-TW" dirty="0"/>
              <a:t>Point Form</a:t>
            </a:r>
            <a:r>
              <a:rPr lang="zh-TW" altLang="en-US" dirty="0"/>
              <a:t>文字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D61061-F0CB-4D2D-9682-F7C429F59355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2776D52-D848-498D-B398-7B112415A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426EE7-A19E-44F3-B812-227918061C6F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D65397-D6A0-4D97-B1A9-07A842462600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F8C22A-3E05-4A54-A0D3-76185EFB218F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C3D3A00-F483-447E-9925-632F392B7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EBF864-B7FF-4B29-8A42-442D6347CB8E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5530A5-5231-4116-B3B1-E92213BEAEED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99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Bullet Point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909F9-5804-48BB-AC94-BD7D62D0A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395923E2-FFDB-4113-A528-BF52D798DD74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sp>
        <p:nvSpPr>
          <p:cNvPr id="5" name="Google Shape;31;p3">
            <a:extLst>
              <a:ext uri="{FF2B5EF4-FFF2-40B4-BE49-F238E27FC236}">
                <a16:creationId xmlns:a16="http://schemas.microsoft.com/office/drawing/2014/main" id="{544244CA-C350-456D-97EB-94396CEE30D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57547" y="1089025"/>
            <a:ext cx="10080716" cy="48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40000" lvl="0" indent="-432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ingdings" panose="05000000000000000000" pitchFamily="2" charset="2"/>
              <a:buChar char="§"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11430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  <a:defRPr sz="3000"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</a:t>
            </a:r>
            <a:r>
              <a:rPr lang="en-GB" altLang="zh-TW" dirty="0"/>
              <a:t>Bullet Point</a:t>
            </a:r>
            <a:r>
              <a:rPr lang="zh-TW" altLang="en-US" dirty="0"/>
              <a:t>文字</a:t>
            </a:r>
            <a:endParaRPr lang="en-US" altLang="zh-TW" dirty="0"/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输入</a:t>
            </a:r>
            <a:r>
              <a:rPr lang="en-GB" altLang="zh-TW" dirty="0"/>
              <a:t>Bullet Point</a:t>
            </a:r>
            <a:r>
              <a:rPr lang="zh-TW" altLang="en-US" dirty="0"/>
              <a:t>文字</a:t>
            </a:r>
            <a:endParaRPr lang="en-US" altLang="zh-TW" dirty="0"/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输入</a:t>
            </a:r>
            <a:r>
              <a:rPr lang="en-GB" altLang="zh-TW" dirty="0"/>
              <a:t>Bullet Point</a:t>
            </a:r>
            <a:r>
              <a:rPr lang="zh-TW" altLang="en-US" dirty="0"/>
              <a:t>文字</a:t>
            </a:r>
            <a:endParaRPr lang="en-US" altLang="zh-TW" dirty="0"/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输入</a:t>
            </a:r>
            <a:r>
              <a:rPr lang="en-GB" altLang="zh-TW" dirty="0"/>
              <a:t>Bullet Point</a:t>
            </a:r>
            <a:r>
              <a:rPr lang="zh-TW" altLang="en-US" dirty="0"/>
              <a:t>文字</a:t>
            </a:r>
            <a:endParaRPr lang="en-US" altLang="zh-TW" dirty="0"/>
          </a:p>
          <a:p>
            <a:pPr marL="11430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endParaRPr lang="en-US" altLang="zh-TW" dirty="0"/>
          </a:p>
          <a:p>
            <a:pPr marL="540000" marR="0" lvl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endParaRPr lang="en-US" altLang="zh-TW" dirty="0"/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8E92BF-7630-42AB-9F32-6F1708EF3DC2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656B432-B484-496A-A985-74ADB3324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D82C43-AF8B-4BA9-A4AA-C6BDD9B204F1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D4A47B-9225-4410-8C2E-1ED8C747124D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76F865-7346-4995-87DE-B25C7F46CEF7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5E417C5-C0B6-4C4D-9644-0FAC28B165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1A4B62-C64C-4183-A606-B658F33C5A48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491036-B08E-4A33-9902-F0ECA5BAA8C2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49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图片+文字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2AE4C-595E-4229-A12E-27A81E5BE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713A59E9-927E-4D85-81EE-A6AE67A562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74CD9D-50EB-4249-B2B5-942C4051DDF1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22C5D6E-A7FF-4181-A6DD-470660A37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76309-B38B-4985-B8EC-0AEEEDE3FB87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D4FCE9-17DD-473A-8CD5-8CABEF791EE4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67A6C1-344A-4C30-9EC8-99FEBE8B5390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EE3B9AC-0F8D-4074-B62A-A8E69ABC6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8F2BC8-8AFE-42E5-B5BA-AA196ED8DB77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DEE395-FABC-44AB-A7E6-4B051EA7F5D7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4" name="Google Shape;31;p3">
            <a:extLst>
              <a:ext uri="{FF2B5EF4-FFF2-40B4-BE49-F238E27FC236}">
                <a16:creationId xmlns:a16="http://schemas.microsoft.com/office/drawing/2014/main" id="{1F323E3E-330D-4144-93BF-46998CB84D7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57547" y="1089025"/>
            <a:ext cx="4859066" cy="457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Teko"/>
                <a:ea typeface="Teko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FEF08EF-F5AC-45AA-8286-267611E81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5388" y="1089026"/>
            <a:ext cx="4859066" cy="457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216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3566">
          <p15:clr>
            <a:srgbClr val="FBAE40"/>
          </p15:clr>
        </p15:guide>
        <p15:guide id="4" pos="3953">
          <p15:clr>
            <a:srgbClr val="FBAE40"/>
          </p15:clr>
        </p15:guide>
        <p15:guide id="5" pos="372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图片+文字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5B201-1E18-44CA-B3AC-3E40309F45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8404B7A9-86BA-4C4D-928B-AC4E8A614D8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D35AA0-6FBD-46D0-A5D9-28446CD1A643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24AA6A7-CF18-4E81-A7B8-632B89EED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BC534-D688-4C0A-BF45-C6C63ED7061E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2C93F0-5959-4CEB-A669-5EE01A8D0FD6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99093E-20EA-4538-8799-8DC286A2F6BD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9652184-0671-4BBE-92B7-CBB53A8187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09A4B7-81BA-4CE8-856E-5A42538A77BF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BFF9-529E-496F-9023-BE444200D4C3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3" name="Google Shape;31;p3">
            <a:extLst>
              <a:ext uri="{FF2B5EF4-FFF2-40B4-BE49-F238E27FC236}">
                <a16:creationId xmlns:a16="http://schemas.microsoft.com/office/drawing/2014/main" id="{CD2525D5-0CB2-4089-9F55-F81B44F6E34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8436738" y="1089025"/>
            <a:ext cx="2697714" cy="457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Teko"/>
                <a:ea typeface="Teko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1D178FE3-683B-46A3-B313-A8985E16CA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7549" y="1089026"/>
            <a:ext cx="7018064" cy="457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06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14">
          <p15:clr>
            <a:srgbClr val="FBAE40"/>
          </p15:clr>
        </p15:guide>
        <p15:guide id="2" pos="5087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356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图片+文字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65A0D-60DA-4125-8E8C-E3E5F95132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BE374E05-64BB-410C-B879-6A002F890976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0F838-E45C-4BAE-9FE0-A94EB5E4C3E8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F00B058-38A6-472C-ACDA-383EA1B85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EA6686-CBDD-4DFC-AFA8-924B928543DB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371581-6C5F-4488-B569-98B2CB3DDF26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1D8984-B35B-43CE-8350-9CA4B9F97E10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594166D-1416-47EC-9A28-D2E8C3ADD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0E990A-33B2-4105-89D6-EFB4DE01E3AD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8D449-2CAC-420E-B994-CB1CBBCEC846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3" name="Google Shape;31;p3">
            <a:extLst>
              <a:ext uri="{FF2B5EF4-FFF2-40B4-BE49-F238E27FC236}">
                <a16:creationId xmlns:a16="http://schemas.microsoft.com/office/drawing/2014/main" id="{7699E2EA-510E-43A7-85A2-1E584FB6851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57546" y="5049838"/>
            <a:ext cx="10076908" cy="93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Teko"/>
                <a:ea typeface="Teko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F22AF2ED-5993-47E0-BA9B-AEF3E54EFB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3737" y="1089026"/>
            <a:ext cx="10080717" cy="36004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60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3770">
          <p15:clr>
            <a:srgbClr val="FBAE40"/>
          </p15:clr>
        </p15:guide>
        <p15:guide id="4" orient="horz" pos="3181" userDrawn="1">
          <p15:clr>
            <a:srgbClr val="FBAE40"/>
          </p15:clr>
        </p15:guide>
        <p15:guide id="5" orient="horz" pos="295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图片+文字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47862-ED36-4CDC-8F81-4C1C86FEC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BF98DBCB-7B18-4B5A-8534-0227C1D1C4D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57BB61-08EA-4963-8A84-07824F887695}"/>
              </a:ext>
            </a:extLst>
          </p:cNvPr>
          <p:cNvGrpSpPr/>
          <p:nvPr userDrawn="1"/>
        </p:nvGrpSpPr>
        <p:grpSpPr>
          <a:xfrm>
            <a:off x="12410912" y="-1195754"/>
            <a:ext cx="8475357" cy="6091845"/>
            <a:chOff x="12412863" y="-1195754"/>
            <a:chExt cx="8475357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86B68EA-D5CE-4B32-9EDE-6F7574E82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5DECE9-2649-47EA-A830-A1F09B5B615A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47C9E7-A834-48D9-BEAD-0F0B022B803E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75FDB-E38C-4DE4-BA40-44D91F83C1A8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1E535BD-6CDA-4759-ABD3-60863B7C74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508E86-CBEF-47DD-9FB0-6CF85F2F3D8E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24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195828-1878-422C-B402-B48E50F8719F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20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20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24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3" name="Google Shape;31;p3">
            <a:extLst>
              <a:ext uri="{FF2B5EF4-FFF2-40B4-BE49-F238E27FC236}">
                <a16:creationId xmlns:a16="http://schemas.microsoft.com/office/drawing/2014/main" id="{8A78224F-5F1F-4FC9-8AAC-B3A32E3A7AF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57548" y="1089025"/>
            <a:ext cx="4859065" cy="489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300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Teko"/>
                <a:ea typeface="Teko"/>
                <a:cs typeface="Teko"/>
                <a:sym typeface="Tek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327C8886-5DD7-45BF-B290-779AD4F785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939" y="-1"/>
            <a:ext cx="5859994" cy="605332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831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orient="horz" pos="3816">
          <p15:clr>
            <a:srgbClr val="FBAE40"/>
          </p15:clr>
        </p15:guide>
        <p15:guide id="4" pos="3953">
          <p15:clr>
            <a:srgbClr val="FBAE40"/>
          </p15:clr>
        </p15:guide>
        <p15:guide id="5" pos="3727">
          <p15:clr>
            <a:srgbClr val="FBAE40"/>
          </p15:clr>
        </p15:guide>
        <p15:guide id="6" orient="horz" pos="377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证道：小标题+图片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55A62-831F-43BD-9C25-8E2B01C043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1CE6CCEE-DF24-4924-9D00-E11C0858FEC5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1053737" y="154305"/>
            <a:ext cx="4689792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2FD04C-C9F4-4BBC-ABB8-0239864CF021}"/>
              </a:ext>
            </a:extLst>
          </p:cNvPr>
          <p:cNvGrpSpPr/>
          <p:nvPr userDrawn="1"/>
        </p:nvGrpSpPr>
        <p:grpSpPr>
          <a:xfrm>
            <a:off x="12410912" y="-1195754"/>
            <a:ext cx="2697714" cy="6091845"/>
            <a:chOff x="12412863" y="-1195754"/>
            <a:chExt cx="2697714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2B808A8-2B40-4C77-AAA4-A56B12C864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8E0428-0A58-44CA-A5BB-64FDE5FC76C3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D0E332-1E02-4586-855E-05CBE9786007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20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20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20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24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A95B6E5D-4BEA-4145-AB70-C6345142DB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3737" y="1089024"/>
            <a:ext cx="10080717" cy="4968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请放置图片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776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C805536-0268-4976-8B19-2254F5A4DA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Google Shape;16;p1">
            <a:extLst>
              <a:ext uri="{FF2B5EF4-FFF2-40B4-BE49-F238E27FC236}">
                <a16:creationId xmlns:a16="http://schemas.microsoft.com/office/drawing/2014/main" id="{F3081033-15D0-457F-A31A-A6AD1C98B9DF}"/>
              </a:ext>
            </a:extLst>
          </p:cNvPr>
          <p:cNvCxnSpPr>
            <a:cxnSpLocks/>
          </p:cNvCxnSpPr>
          <p:nvPr userDrawn="1"/>
        </p:nvCxnSpPr>
        <p:spPr>
          <a:xfrm>
            <a:off x="1056000" y="6064805"/>
            <a:ext cx="10080000" cy="0"/>
          </a:xfrm>
          <a:prstGeom prst="straightConnector1">
            <a:avLst/>
          </a:prstGeom>
          <a:noFill/>
          <a:ln w="31750" cap="flat" cmpd="sng">
            <a:solidFill>
              <a:srgbClr val="C07A3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7D6BA11-FD46-4342-9FF0-99F0D345C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0654" y="6400855"/>
            <a:ext cx="583844" cy="1846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BE783C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defRPr>
            </a:lvl1pPr>
          </a:lstStyle>
          <a:p>
            <a:fld id="{D1A67A80-61B7-4D40-A153-0598801E3D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E7042-AC89-41BA-ABF2-F00FE78809C5}"/>
              </a:ext>
            </a:extLst>
          </p:cNvPr>
          <p:cNvSpPr txBox="1"/>
          <p:nvPr userDrawn="1"/>
        </p:nvSpPr>
        <p:spPr>
          <a:xfrm>
            <a:off x="6403309" y="6400856"/>
            <a:ext cx="4405893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1200" dirty="0">
                <a:solidFill>
                  <a:srgbClr val="BE783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耶稣是道路真理生命</a:t>
            </a:r>
            <a:r>
              <a:rPr lang="en-US" altLang="zh-CN" sz="1200" dirty="0">
                <a:solidFill>
                  <a:srgbClr val="BE783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altLang="zh-CN" sz="1200" dirty="0">
                <a:solidFill>
                  <a:srgbClr val="BE783C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Jesus Christus der Weg, die Wahrheit, das Leben</a:t>
            </a:r>
            <a:endParaRPr lang="en-GB" sz="1200" dirty="0">
              <a:solidFill>
                <a:srgbClr val="BE783C"/>
              </a:solidFill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7CAFD-3B51-4B6E-B552-F5AEA57C4AD9}"/>
              </a:ext>
            </a:extLst>
          </p:cNvPr>
          <p:cNvSpPr txBox="1"/>
          <p:nvPr userDrawn="1"/>
        </p:nvSpPr>
        <p:spPr>
          <a:xfrm>
            <a:off x="1380663" y="6400856"/>
            <a:ext cx="4405893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de-DE" altLang="zh-CN" sz="1200" dirty="0">
                <a:solidFill>
                  <a:srgbClr val="BE783C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Chinesische Christliche Gemeinde Hannover </a:t>
            </a:r>
            <a:r>
              <a:rPr lang="zh-CN" altLang="en-US" sz="1200" dirty="0">
                <a:solidFill>
                  <a:srgbClr val="BE783C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汉诺威华人基督教会</a:t>
            </a:r>
            <a:endParaRPr lang="en-GB" sz="1200" dirty="0">
              <a:solidFill>
                <a:srgbClr val="BE783C"/>
              </a:solidFill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4AB48B5-F5A0-4FC7-922B-9F434421138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62320" y="6186299"/>
            <a:ext cx="467360" cy="5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8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D913A3-2385-4E78-B895-702EAFBBB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9809" y="529839"/>
            <a:ext cx="5036504" cy="2899161"/>
          </a:xfrm>
        </p:spPr>
        <p:txBody>
          <a:bodyPr/>
          <a:lstStyle/>
          <a:p>
            <a:r>
              <a:rPr lang="zh-TW" altLang="en-US" dirty="0"/>
              <a:t>爱的传承</a:t>
            </a:r>
            <a:endParaRPr lang="en-US" altLang="zh-TW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64DCE-3AA1-4695-A94D-A0811B96933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9808" y="2722786"/>
            <a:ext cx="5036505" cy="524992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89DE0-068A-469D-B0AF-E676DAAE32A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99809" y="2985282"/>
            <a:ext cx="5036506" cy="2455443"/>
          </a:xfrm>
        </p:spPr>
        <p:txBody>
          <a:bodyPr/>
          <a:lstStyle/>
          <a:p>
            <a:pPr algn="l"/>
            <a:endParaRPr lang="en-US" altLang="zh-TW" dirty="0"/>
          </a:p>
          <a:p>
            <a:r>
              <a:rPr lang="zh-TW" altLang="en-US" dirty="0"/>
              <a:t>帖前</a:t>
            </a:r>
            <a:r>
              <a:rPr lang="en-US" altLang="zh-TW" dirty="0"/>
              <a:t>2</a:t>
            </a:r>
            <a:r>
              <a:rPr lang="zh-TW" altLang="en-US" dirty="0"/>
              <a:t>：</a:t>
            </a:r>
            <a:r>
              <a:rPr lang="en-US" altLang="zh-TW" dirty="0"/>
              <a:t>7-8</a:t>
            </a:r>
          </a:p>
          <a:p>
            <a:r>
              <a:rPr lang="zh-TW" altLang="en-US" dirty="0"/>
              <a:t>提后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5</a:t>
            </a:r>
            <a:endParaRPr lang="en-US" altLang="zh-HK" dirty="0"/>
          </a:p>
          <a:p>
            <a:r>
              <a:rPr lang="en-US" altLang="zh-HK" dirty="0"/>
              <a:t>2026_5_10</a:t>
            </a:r>
          </a:p>
          <a:p>
            <a:r>
              <a:rPr lang="zh-TW" altLang="en-US" sz="2400" dirty="0"/>
              <a:t>宋师母</a:t>
            </a:r>
            <a:endParaRPr lang="en-US" altLang="zh-TW" sz="2400" dirty="0"/>
          </a:p>
          <a:p>
            <a:endParaRPr lang="en-GB" altLang="zh-HK" dirty="0"/>
          </a:p>
          <a:p>
            <a:endParaRPr lang="en-GB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16D7A2-5C2D-9864-F6B7-C9C3A0D8D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766" y="1209863"/>
            <a:ext cx="3511600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0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A93A6-6926-DAC9-B9AA-81E340140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22ABEC5-96E2-83FE-9C00-5B2CD033E76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6724759" cy="574481"/>
          </a:xfrm>
        </p:spPr>
        <p:txBody>
          <a:bodyPr/>
          <a:lstStyle/>
          <a:p>
            <a:r>
              <a:rPr lang="zh-TW" altLang="en-US" dirty="0"/>
              <a:t>（一）传承纯正的福音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668BA9-3E61-F618-F80D-B0FE81F9F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9 </a:t>
            </a:r>
            <a:r>
              <a:rPr lang="zh-TW" altLang="en-US" dirty="0"/>
              <a:t>因为马其顿人和亚该亚人也在述说我们的事，说我们怎样进到你们那里，说你们怎样离弃偶像归向神，服侍这位又真又活的神， </a:t>
            </a:r>
            <a:endParaRPr lang="en-US" altLang="zh-TW" dirty="0"/>
          </a:p>
          <a:p>
            <a:r>
              <a:rPr lang="en-US" altLang="zh-TW" dirty="0"/>
              <a:t>10 </a:t>
            </a:r>
            <a:r>
              <a:rPr lang="zh-TW" altLang="en-US" dirty="0"/>
              <a:t>等候他那从天上降临的儿子，就是神使他从死人中复活的耶稣</a:t>
            </a:r>
            <a:r>
              <a:rPr lang="en-US" altLang="zh-TW" dirty="0"/>
              <a:t>——</a:t>
            </a:r>
            <a:r>
              <a:rPr lang="zh-TW" altLang="en-US" dirty="0"/>
              <a:t>他拯救我们脱离将要来临的愤怒。（新汉语）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991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3AD52-557C-83AC-8DD8-E9D9ABAFC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F5320EE-E4A3-61E6-D4FB-5CDB3B1BBA5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6724759" cy="574481"/>
          </a:xfrm>
        </p:spPr>
        <p:txBody>
          <a:bodyPr/>
          <a:lstStyle/>
          <a:p>
            <a:r>
              <a:rPr lang="zh-TW" altLang="en-US" dirty="0"/>
              <a:t>（一）传承纯正的福音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507A2C-12B9-A589-C7A5-4033CB30E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1, </a:t>
            </a:r>
            <a:r>
              <a:rPr lang="zh-TW" altLang="en-US" dirty="0"/>
              <a:t>悔改，离开偶像，离开罪恶</a:t>
            </a:r>
          </a:p>
          <a:p>
            <a:r>
              <a:rPr lang="zh-TW" altLang="en-US" dirty="0"/>
              <a:t>因为帖城的外邦人，一直是膜拜偶像神明，也在异教中过败坏的生活，</a:t>
            </a: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1-8)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因此，第一，是悔改，离开偶像，离开罪恶。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5418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FE541-79EA-E384-8589-E6628886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36A99FF-33D8-BA11-04C7-631E0369731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6724759" cy="574481"/>
          </a:xfrm>
        </p:spPr>
        <p:txBody>
          <a:bodyPr/>
          <a:lstStyle/>
          <a:p>
            <a:r>
              <a:rPr lang="zh-TW" altLang="en-US" dirty="0"/>
              <a:t>（一）传承纯正的福音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E423747-618A-3639-6C9A-1ED3DEC12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2, </a:t>
            </a:r>
            <a:r>
              <a:rPr lang="zh-TW" altLang="en-US" dirty="0"/>
              <a:t>归向真神，服事那又真又活的神</a:t>
            </a:r>
          </a:p>
          <a:p>
            <a:r>
              <a:rPr lang="en-US" altLang="zh-TW" dirty="0"/>
              <a:t>3, </a:t>
            </a:r>
            <a:r>
              <a:rPr lang="zh-TW" altLang="en-US" dirty="0"/>
              <a:t>清楚知道耶稣是牺牲，死在十字架上的那一位，是那位死而复活的耶稣，祂是救赎主，只有接受基督的人，才可以救我们脱离将来上帝忿怒的审判。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4898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5BA46-A52A-0836-E398-76460FED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3E6818B-40EE-1C6E-0786-E65C8918196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6724759" cy="574481"/>
          </a:xfrm>
        </p:spPr>
        <p:txBody>
          <a:bodyPr/>
          <a:lstStyle/>
          <a:p>
            <a:r>
              <a:rPr lang="zh-TW" altLang="en-US" dirty="0"/>
              <a:t>（一）传承纯正的福音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EBC1D1-7945-E9C1-75C8-CEF1E3BC6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在福音的传承，我们传福音的时候，绝不可以稀释我们的信仰。 </a:t>
            </a:r>
            <a:endParaRPr lang="en-US" altLang="zh-TW" dirty="0"/>
          </a:p>
          <a:p>
            <a:r>
              <a:rPr lang="zh-TW" altLang="en-US" dirty="0"/>
              <a:t>因为没有悔改，没有离开罪恶，</a:t>
            </a:r>
            <a:endParaRPr lang="en-US" altLang="zh-TW" dirty="0"/>
          </a:p>
          <a:p>
            <a:r>
              <a:rPr lang="zh-TW" altLang="en-US" dirty="0"/>
              <a:t>没有承认主耶稣基督十存架的救恩，</a:t>
            </a:r>
            <a:endParaRPr lang="en-US" altLang="zh-TW" dirty="0"/>
          </a:p>
          <a:p>
            <a:r>
              <a:rPr lang="zh-TW" altLang="en-US" dirty="0"/>
              <a:t>没有相信复活的救主耶稣基督，</a:t>
            </a:r>
            <a:endParaRPr lang="en-US" altLang="zh-TW" dirty="0"/>
          </a:p>
          <a:p>
            <a:r>
              <a:rPr lang="zh-TW" altLang="en-US" dirty="0"/>
              <a:t>没有跟随主耶稣基督命令而行，</a:t>
            </a:r>
            <a:endParaRPr lang="en-US" altLang="zh-TW" dirty="0"/>
          </a:p>
          <a:p>
            <a:r>
              <a:rPr lang="zh-TW" altLang="en-US" dirty="0"/>
              <a:t>这样的福音就不是真正的福音了。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10298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E425C52-DC7A-BB89-FA73-D79DDDD5562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6748C9-9A21-21D0-65CB-B379543AA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r>
              <a:rPr lang="zh-TW" altLang="en-US" dirty="0"/>
              <a:t>因为我们对你们的劝勉不是出于错谬，不是出于污秽，也没有欺诈成分。 </a:t>
            </a:r>
          </a:p>
          <a:p>
            <a:r>
              <a:rPr lang="en-US" altLang="zh-TW" dirty="0"/>
              <a:t>4 </a:t>
            </a:r>
            <a:r>
              <a:rPr lang="zh-TW" altLang="en-US" dirty="0"/>
              <a:t>相反，神已经考验过我们，把福音的工作交托给我们，我们就如实传讲，不是要讨人喜欢，而是要讨那位察验我们心思的神喜欢。 </a:t>
            </a:r>
          </a:p>
          <a:p>
            <a:r>
              <a:rPr lang="en-US" altLang="zh-TW" dirty="0"/>
              <a:t>5 </a:t>
            </a:r>
            <a:r>
              <a:rPr lang="zh-TW" altLang="en-US" dirty="0"/>
              <a:t>因为我们从来不说奉承的话，正如你们所知道的；也从来不暗藏贪念，这是神可以作证的。</a:t>
            </a:r>
          </a:p>
          <a:p>
            <a:r>
              <a:rPr lang="en-US" altLang="zh-TW" dirty="0"/>
              <a:t>6 </a:t>
            </a:r>
            <a:r>
              <a:rPr lang="zh-TW" altLang="en-US" dirty="0"/>
              <a:t>我们也没有向世人求荣耀，既没有向你们求，也没有向其他人求，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8241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D0E4D-E232-3E70-3B1E-CFED83DEC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637D3D4-9BCD-474E-5927-1815A328585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32A58B2-196E-E50D-B5DA-D827D98B1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我们可能会问？为什么保罗这样的自辩自己传福音的动机。不少圣经学者指出原来当时有人批评及毁谤保罗的宣教团队，指他只不过是一个以推销宗教或学说的一个江湖术士，</a:t>
            </a:r>
            <a:endParaRPr lang="en-US" altLang="zh-TW" dirty="0"/>
          </a:p>
          <a:p>
            <a:r>
              <a:rPr lang="zh-TW" altLang="en-US" dirty="0"/>
              <a:t>另外，在帖城骚动后，迟迟的还没有回帖城，是不关心信徒。不单是在帖撒罗尼迦教会，有人批评及毁谤保罗，</a:t>
            </a:r>
            <a:endParaRPr lang="en-US" altLang="zh-TW" dirty="0"/>
          </a:p>
          <a:p>
            <a:r>
              <a:rPr lang="zh-TW" altLang="en-US" dirty="0"/>
              <a:t>哥林多教会也有人批评攻击他。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07111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682E-6AA9-AFA1-7AB6-85794862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B459EAA-3CB5-CC10-D6DD-0359C5E7F66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87184A-5F39-93E3-E208-7A6659B6D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一个这样的故事。</a:t>
            </a:r>
          </a:p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BAE565-8EBF-1DFF-CEF3-F0A064343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04" b="9038"/>
          <a:stretch>
            <a:fillRect/>
          </a:stretch>
        </p:blipFill>
        <p:spPr>
          <a:xfrm>
            <a:off x="2603563" y="1612491"/>
            <a:ext cx="7591172" cy="422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16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06E0246-E08E-233C-CFBA-71BD4D5FAC8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7C9BEC8-E061-2294-B75A-396AFC4AF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3CB8ED-AEA6-2A1C-C63B-E82D1A4F7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480"/>
          <a:stretch>
            <a:fillRect/>
          </a:stretch>
        </p:blipFill>
        <p:spPr>
          <a:xfrm>
            <a:off x="2355747" y="1290637"/>
            <a:ext cx="7102885" cy="427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65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2B8AE38-2320-00AF-7B93-38CEC51F081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EB4C2C-68C3-5883-362B-E9BC05AE2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09BDA9-EE2A-0568-E463-122D79A8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1276350"/>
            <a:ext cx="7734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7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72D6A11-630C-AEA6-6A04-67C1048A88F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1A9FFF1-91FD-AD4F-6802-ADCD039FC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5B1892-B0AC-9291-9C15-ABEED85A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91" r="2000" b="6904"/>
          <a:stretch>
            <a:fillRect/>
          </a:stretch>
        </p:blipFill>
        <p:spPr>
          <a:xfrm>
            <a:off x="2291174" y="1641988"/>
            <a:ext cx="8157285" cy="433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858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24893-3D55-A014-7F0B-8C3C1EEB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F804A6F-0EF3-A072-D4D0-5614BF6EF8D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FD3FBE-98AF-2250-50AC-0FCFEB1F7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algn="r"/>
            <a:r>
              <a:rPr lang="zh-TW" altLang="en-US" sz="4400" dirty="0"/>
              <a:t>爱的传承</a:t>
            </a:r>
          </a:p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E97E99-CF29-7A89-8286-4C0AA0B6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7" y="999530"/>
            <a:ext cx="4947908" cy="329260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B83762D-43EE-A6FC-BD29-95CBBF05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29" y="728786"/>
            <a:ext cx="4369824" cy="419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744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3BFDA-EBBE-3D13-2C4D-380AF637A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E301796-4365-B6CC-70CC-6BA8B46C468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31CDA5-4EAF-802A-7302-0928B8731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原来恶意或自以为是的批评，可以很可怕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C4127BB-82AB-3F83-8210-B7A358C9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68" y="1927123"/>
            <a:ext cx="3597995" cy="359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E57B9C-0EF8-AB41-AFB9-ABC9953B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953" y="1963429"/>
            <a:ext cx="47625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837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49664-69E5-A5B9-C2C5-65B310260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424CFF6-8359-FFBD-FD99-75327DE6D8B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D0F1D2-1999-B185-D246-72151EC90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保罗未能立刻回到帖城，就被有心人大做文章，说他没有理会信徒的死活，只关心自己的利益，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6638-648B-DF42-1733-78183144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99"/>
          <a:stretch>
            <a:fillRect/>
          </a:stretch>
        </p:blipFill>
        <p:spPr>
          <a:xfrm>
            <a:off x="3324532" y="1014569"/>
            <a:ext cx="5739581" cy="383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68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0A030-D6CF-489F-2624-D935EF23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39AB199-A1FF-8C41-1E88-791EB67C63D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17BA050-803A-C12E-0969-8752E8EC4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因此这里，保罗绝对不背黑锅，</a:t>
            </a:r>
            <a:endParaRPr lang="en-US" altLang="zh-TW" dirty="0"/>
          </a:p>
          <a:p>
            <a:r>
              <a:rPr lang="zh-TW" altLang="en-US" dirty="0"/>
              <a:t>保罗清楚的自辩，表达，他传福音动机是纯正，他动机的纯正同时是教会的榜样。</a:t>
            </a:r>
            <a:endParaRPr lang="en-US" altLang="zh-TW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04814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1397A-1532-FD85-EF9F-902534299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0FEF54B-666E-346C-CDD6-9C53B153A4B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A9F938-7D78-F932-1763-BCD30A835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第一，	他传讲福音，没有欺诈成分； </a:t>
            </a:r>
          </a:p>
          <a:p>
            <a:r>
              <a:rPr lang="zh-TW" altLang="en-US" dirty="0"/>
              <a:t>第二，	神把福音的工作交托给我们，不是要讨人喜欢，而是要讨神的喜欢；</a:t>
            </a:r>
          </a:p>
          <a:p>
            <a:r>
              <a:rPr lang="zh-TW" altLang="en-US" dirty="0"/>
              <a:t>第三，	不说奉承的话，不暗藏贪念；</a:t>
            </a:r>
          </a:p>
          <a:p>
            <a:r>
              <a:rPr lang="zh-TW" altLang="en-US" dirty="0"/>
              <a:t>第四，	不以别人的称赞为传福音的动机。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1917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EA44D-698A-E4EF-327F-4399119BF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B2C56B3-C063-4D23-9190-9901A88842E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9A87F8-87F6-53E7-61BC-9EE787A96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因此，保罗自辩说明自己传福音的动机，也是他们的榜样，当福音的传承，教会每一位跟随基督的信徒，都是需要动机纯正。只求神的喜悦，不是为了得人的荣耀，</a:t>
            </a:r>
            <a:endParaRPr lang="en-US" altLang="zh-TW" dirty="0"/>
          </a:p>
          <a:p>
            <a:r>
              <a:rPr lang="zh-TW" altLang="en-US" dirty="0"/>
              <a:t>不是为了贪图虚浮的荣耀。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7230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340AE-52D8-0E57-3307-37AD88749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E51F3A5-4C16-68B4-B762-A4EF22203A9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73015" cy="574481"/>
          </a:xfrm>
        </p:spPr>
        <p:txBody>
          <a:bodyPr/>
          <a:lstStyle/>
          <a:p>
            <a:r>
              <a:rPr lang="zh-TW" altLang="en-US" dirty="0"/>
              <a:t>（二）福音的传承～动机要纯正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A0677E1-DFDD-3EF5-6E95-42FBA03DC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他是一个实体的人，当他传福音给帖城人的时候，他们是在一起生活的，套用一句，他不是在网上虚拟世界中的出现，因为网上虚拟世界的人和事，与人是没有关系的。</a:t>
            </a:r>
          </a:p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EA494A-AEB1-8058-0C28-2A8A8BB0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17" y="2923189"/>
            <a:ext cx="6180165" cy="305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10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3C0FF16-AAF0-E697-7852-9472715E15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166D4B6-B1C5-32AD-76D5-B2E5BC657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我们看７</a:t>
            </a:r>
            <a:r>
              <a:rPr lang="en-US" altLang="zh-TW" dirty="0"/>
              <a:t>—</a:t>
            </a:r>
            <a:r>
              <a:rPr lang="zh-TW" altLang="en-US" dirty="0"/>
              <a:t>９节（新汉语）</a:t>
            </a:r>
          </a:p>
          <a:p>
            <a:r>
              <a:rPr lang="en-US" altLang="zh-TW" dirty="0"/>
              <a:t>7 </a:t>
            </a:r>
            <a:r>
              <a:rPr lang="zh-TW" altLang="en-US" dirty="0"/>
              <a:t>虽然身为基督的使徒，我们是值得受人尊重。相反，我们在你们当中却是温柔的，就像母亲哺育自己的孩子那样。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8 </a:t>
            </a:r>
            <a:r>
              <a:rPr lang="zh-TW" altLang="en-US" dirty="0"/>
              <a:t>我们这样疼爱你们，不但乐意与你们分享神的福音，连自己的生命也乐意与你们分享，因为你们是我们所爱的人。</a:t>
            </a:r>
            <a:endParaRPr lang="en-US" altLang="zh-TW" dirty="0"/>
          </a:p>
          <a:p>
            <a:r>
              <a:rPr lang="en-US" altLang="zh-TW" dirty="0"/>
              <a:t>9 </a:t>
            </a:r>
            <a:r>
              <a:rPr lang="zh-TW" altLang="en-US" dirty="0"/>
              <a:t>弟兄们，你们应该记得我们的辛苦劳碌：我们向你们宣讲神福音的时候，昼夜工作，不让自己成为你们任何人的负担。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7643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E685A-6C24-0D1F-7A1B-440CAF0D6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485264F-F14C-3624-06C9-10AD2BEA04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319C51-C023-0442-ECA7-3946C59B1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保罗说得很清楚，他没有抬高自己的身份，不会以使徒的权柄去压制人，眨低人，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8370918-CF13-0FB9-45F3-52AF235B7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42" y="1693120"/>
            <a:ext cx="4287963" cy="428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CA9FF-75CC-5401-1CC3-082DF4EE1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BAF3C99-2916-9161-9899-933B5A75755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F138A4-DF21-F82D-502D-89733B71C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相反，他是出于爱，在他们当中却是温柔的，是谦和的，保罗更用了母亲哺育自己的孩子的图画去形容。 </a:t>
            </a:r>
            <a:endParaRPr lang="en-US" altLang="zh-TW" dirty="0"/>
          </a:p>
          <a:p>
            <a:r>
              <a:rPr lang="zh-TW" altLang="en-US" dirty="0"/>
              <a:t>因为教会弟兄姊妹是他们所爱的人，保罗更形容不但乐意与他们分享神的福音，连自己的生命也乐意与你他们分享，</a:t>
            </a:r>
            <a:endParaRPr lang="en-US" altLang="zh-TW" dirty="0"/>
          </a:p>
          <a:p>
            <a:r>
              <a:rPr lang="zh-TW" altLang="en-US" dirty="0"/>
              <a:t>他就是一个透明的传道人，不是神秘的。</a:t>
            </a:r>
            <a:endParaRPr lang="en-US" altLang="zh-TW" dirty="0"/>
          </a:p>
          <a:p>
            <a:r>
              <a:rPr lang="zh-TW" altLang="en-US" dirty="0"/>
              <a:t>在日常生活中保罗更分享自己的精力、时间等等，培育信徒与他们一起。他们是辛苦劳碌，昼夜工作，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12084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6141E-475A-1BB4-D1B3-BA2B5B0E1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35F4F80-842E-C8ED-069D-76DA37CF8A4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E00BF1-F347-E52A-CC0C-EDA34D38D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11— 12</a:t>
            </a:r>
            <a:r>
              <a:rPr lang="zh-TW" altLang="en-US" dirty="0"/>
              <a:t>， 保罗说：正如你们所知道的，我们待你们每一个人，就好像父亲待自己的孩子一样： </a:t>
            </a:r>
            <a:r>
              <a:rPr lang="en-US" altLang="zh-TW" dirty="0"/>
              <a:t>12 </a:t>
            </a:r>
            <a:r>
              <a:rPr lang="zh-TW" altLang="en-US" dirty="0"/>
              <a:t>劝勉你们，鼓励你们，嘱咐你们，为要你们行事为人对得起神，就是呼召你们进入他自己的国和荣耀的那一位。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189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3D5A913-D020-751E-0EA7-265B6378AFC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2FA000-BBAB-9D70-2766-711DE6A30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传承是指将前人的学问、技艺、教义、文化、风俗或财产，传授并接续下去的过程。就是上一代传承到下一代。</a:t>
            </a:r>
          </a:p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A61BBC-071A-45E0-AB5E-67FAC0A70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03" y="2794694"/>
            <a:ext cx="3982987" cy="31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4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35C6-B111-55AE-93D9-D2567055F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41FB5BD-4833-1628-A02C-00412E9B850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CC3F824-432C-FC05-3CE1-2307D4DD2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保罗传福音是如母亲的温柔的牧养，又如父亲坚定的鼓励，嘱咐，教导，保罗他自己的传福音的榜样，以爱出发，</a:t>
            </a:r>
            <a:endParaRPr lang="en-US" altLang="zh-TW" dirty="0"/>
          </a:p>
          <a:p>
            <a:r>
              <a:rPr lang="zh-TW" altLang="en-US" dirty="0"/>
              <a:t>传承给帖撒罗尼迦教会，</a:t>
            </a:r>
            <a:endParaRPr lang="en-US" altLang="zh-TW" dirty="0"/>
          </a:p>
          <a:p>
            <a:r>
              <a:rPr lang="zh-TW" altLang="en-US" dirty="0"/>
              <a:t>他心愿教会传福音， 也是这样的。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2478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92109-ED86-090D-72A3-85F9424E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4B0B953-ADDF-2A35-BD24-BABE06BEEA3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1AC1D7-7235-9F74-510D-78E16F6A1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如昔日宣教的戴德生，他以爱出发传福音给中国人，</a:t>
            </a:r>
            <a:r>
              <a:rPr lang="en-US" altLang="zh-TW" dirty="0"/>
              <a:t>1849</a:t>
            </a:r>
            <a:r>
              <a:rPr lang="zh-TW" altLang="en-US" dirty="0"/>
              <a:t>年他献身为传教士去中国传教。</a:t>
            </a:r>
            <a:r>
              <a:rPr lang="en-US" altLang="zh-TW" dirty="0"/>
              <a:t>1854</a:t>
            </a:r>
            <a:r>
              <a:rPr lang="zh-TW" altLang="en-US" dirty="0"/>
              <a:t>年戴德生带着基督的爱来到中国，</a:t>
            </a:r>
            <a:r>
              <a:rPr lang="en-US" altLang="zh-TW" dirty="0"/>
              <a:t>21</a:t>
            </a:r>
            <a:r>
              <a:rPr lang="zh-TW" altLang="en-US" dirty="0"/>
              <a:t>岁的年轻戴德生在上海登岸，</a:t>
            </a:r>
            <a:r>
              <a:rPr lang="en-US" altLang="zh-TW" dirty="0"/>
              <a:t>51</a:t>
            </a:r>
            <a:r>
              <a:rPr lang="zh-TW" altLang="en-US" dirty="0"/>
              <a:t>年里，把福音带进中国每一个省份，把基督的爱带进千万华人的心中， </a:t>
            </a:r>
            <a:r>
              <a:rPr lang="en-US" altLang="zh-TW" dirty="0"/>
              <a:t>72</a:t>
            </a:r>
            <a:r>
              <a:rPr lang="zh-TW" altLang="en-US" dirty="0"/>
              <a:t>岁高龄的他在湖南长沙离世。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490E09-55C4-C6B2-EAFE-0A158AA35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562" y="3535054"/>
            <a:ext cx="4097594" cy="23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4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5DBF-D907-4925-AC7F-E06AA158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2CBA7E1-5A48-0104-FA35-04F4A28BA6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1CE331-7900-3641-AF0C-FE59168AF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「假设我有千磅英金，中国可以全数支取；假使我有千条性命，决不留下一条不给中国。不，不是中国，是基督。</a:t>
            </a:r>
            <a:endParaRPr lang="en-US" altLang="zh-TW" dirty="0"/>
          </a:p>
          <a:p>
            <a:r>
              <a:rPr lang="zh-TW" altLang="en-US" dirty="0"/>
              <a:t>我们岂能为祂做太多？我们能为这宝贵救主做再多吗？」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80760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A4EF-61CA-CCF4-0D1F-D588232A2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F9C56E-C61E-4475-2AC7-4C29727CB1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4BE2F9D-111C-51FD-70F6-872AD340E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曾孙戴绍曾</a:t>
            </a:r>
            <a:endParaRPr lang="en-US" altLang="zh-TW" dirty="0"/>
          </a:p>
          <a:p>
            <a:r>
              <a:rPr lang="zh-TW" altLang="en-US" dirty="0"/>
              <a:t>                                                      （玄孙）戴继宗，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延续对华人宣教，传福音。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60A6C7B-2B6A-CD77-1135-02BEA929B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30" y="1843547"/>
            <a:ext cx="28575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4BC98A-D1BB-64F0-C828-FBC23384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069" y="2455606"/>
            <a:ext cx="2367433" cy="3178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181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E3DEA-D9A4-A14D-6E08-2550894B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A6E98C-2CA9-EDCA-CC93-FE198475B2A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DD3778-8E4A-8DBD-0679-46D9E8A23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信仰的传承是多么的重要，主耶稣给我们每一位基督徒的大使命：我们都熟，太２８：１８</a:t>
            </a:r>
            <a:r>
              <a:rPr lang="en-US" altLang="zh-TW" dirty="0"/>
              <a:t>—</a:t>
            </a:r>
            <a:r>
              <a:rPr lang="zh-TW" altLang="en-US" dirty="0"/>
              <a:t>２０</a:t>
            </a:r>
          </a:p>
          <a:p>
            <a:r>
              <a:rPr lang="en-US" altLang="zh-TW" dirty="0"/>
              <a:t>18</a:t>
            </a:r>
            <a:r>
              <a:rPr lang="zh-TW" altLang="en-US" dirty="0"/>
              <a:t>耶稣进前来，对他们说：「天上地下所有的权柄都赐给我了。</a:t>
            </a:r>
            <a:r>
              <a:rPr lang="en-US" altLang="zh-TW" dirty="0"/>
              <a:t>19</a:t>
            </a:r>
            <a:r>
              <a:rPr lang="zh-TW" altLang="en-US" dirty="0"/>
              <a:t>所以你们要去，使万民做我的门徒，奉父、子、圣灵的名给他们施洗，</a:t>
            </a:r>
            <a:r>
              <a:rPr lang="en-US" altLang="zh-TW" dirty="0"/>
              <a:t>20</a:t>
            </a:r>
            <a:r>
              <a:rPr lang="zh-TW" altLang="en-US" dirty="0"/>
              <a:t>凡我所吩咐你们的，都教训他们遵守。我就常与你们同在，直到世界的末了。」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32034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755C9-6798-51BF-2940-43777BA1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BC19F0-C2FE-1D7C-0350-36A8CB291C6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EFD450-4F30-2881-B694-90AFC0294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我们需要传承这份珍贵的福音，我们要以爱出发，我们愿意付出，保罗分享神的福音，因帖教会是他们所疼爱的。</a:t>
            </a:r>
            <a:endParaRPr lang="en-US" altLang="zh-TW" dirty="0"/>
          </a:p>
          <a:p>
            <a:r>
              <a:rPr lang="zh-TW" altLang="en-US" dirty="0"/>
              <a:t>我们也爱我们福音对象：</a:t>
            </a:r>
            <a:r>
              <a:rPr lang="en-US" altLang="zh-TW" dirty="0"/>
              <a:t>(</a:t>
            </a:r>
            <a:r>
              <a:rPr lang="zh-TW" altLang="en-US" dirty="0"/>
              <a:t>可能是我们的家人，我们的亲友，我们的朋友</a:t>
            </a:r>
            <a:r>
              <a:rPr lang="en-US" altLang="zh-TW" dirty="0"/>
              <a:t>)</a:t>
            </a:r>
            <a:r>
              <a:rPr lang="zh-TW" altLang="en-US" dirty="0"/>
              <a:t>，</a:t>
            </a:r>
            <a:endParaRPr lang="en-US" altLang="zh-TW" dirty="0"/>
          </a:p>
          <a:p>
            <a:r>
              <a:rPr lang="zh-TW" altLang="en-US" dirty="0"/>
              <a:t>我们都因着爱他们，我们向他们传扬福音，过程绝不容易，他们可能非常的抗拒，</a:t>
            </a:r>
            <a:endParaRPr lang="en-US" altLang="zh-TW" dirty="0"/>
          </a:p>
          <a:p>
            <a:r>
              <a:rPr lang="zh-TW" altLang="en-US" dirty="0"/>
              <a:t>我们需要学习保罗那一份爱，为福音对象祷告，要鼓起勇气传福音。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49154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E80B-4684-E516-7418-52790F94B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E3D7742-9002-048E-8A2E-5FC1D302175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3B470D7-008C-F108-C28E-B1750A23C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教会的弟兄姊妹，好想爸爸妈妈信主，或是好想子女信主，他们不灰心的为他们祷告，</a:t>
            </a:r>
            <a:endParaRPr lang="en-US" altLang="zh-TW" dirty="0"/>
          </a:p>
          <a:p>
            <a:r>
              <a:rPr lang="zh-TW" altLang="en-US" dirty="0"/>
              <a:t>他们也争取机会，鼓起勇气向他们传讲福音。</a:t>
            </a:r>
            <a:endParaRPr lang="en-US" altLang="zh-TW" dirty="0"/>
          </a:p>
          <a:p>
            <a:r>
              <a:rPr lang="zh-TW" altLang="en-US" dirty="0"/>
              <a:t>我们不知道什么时候，主的救恩临到他们，</a:t>
            </a:r>
            <a:endParaRPr lang="en-US" altLang="zh-TW" dirty="0"/>
          </a:p>
          <a:p>
            <a:r>
              <a:rPr lang="zh-TW" altLang="en-US" dirty="0"/>
              <a:t>福音改变他们，他们生命被翻转，</a:t>
            </a:r>
            <a:endParaRPr lang="en-US" altLang="zh-TW" dirty="0"/>
          </a:p>
          <a:p>
            <a:r>
              <a:rPr lang="zh-TW" altLang="en-US" dirty="0"/>
              <a:t>他们成为祝福别人的一个人。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79055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F4239-0FCE-52A3-3A53-5541FDFDC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D654400-AA7E-A78C-E8F5-AF960B2E18B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CB59E7-2930-37F1-66A0-21E00CA04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木头车做小买卖的女人，却成为喜乐，常常传福音的人。霞姐是一个每天四时就要起床推着一辆木头车，到学校门口卖粉面的小贩，每天劳劳碌碌，十分辛苦。从小到大都拜假神，但假神并没有给她任何的帮助，反而令她脾气不好。信主后心情和情绪都变好，不再经常埋怨，活得轻松和喜乐。她常言</a:t>
            </a:r>
            <a:r>
              <a:rPr lang="en-US" altLang="zh-TW" dirty="0"/>
              <a:t>︰</a:t>
            </a:r>
          </a:p>
          <a:p>
            <a:r>
              <a:rPr lang="zh-TW" altLang="en-US" dirty="0"/>
              <a:t>认识神</a:t>
            </a:r>
            <a:r>
              <a:rPr lang="en-US" altLang="zh-TW" dirty="0"/>
              <a:t>+</a:t>
            </a:r>
            <a:r>
              <a:rPr lang="zh-TW" altLang="en-US" dirty="0"/>
              <a:t>常感恩</a:t>
            </a:r>
            <a:r>
              <a:rPr lang="en-US" altLang="zh-TW" dirty="0"/>
              <a:t>=</a:t>
            </a:r>
            <a:r>
              <a:rPr lang="zh-TW" altLang="en-US" dirty="0"/>
              <a:t>欢乐</a:t>
            </a:r>
          </a:p>
          <a:p>
            <a:r>
              <a:rPr lang="zh-TW" altLang="en-US" dirty="0"/>
              <a:t>不认识神</a:t>
            </a:r>
            <a:r>
              <a:rPr lang="en-US" altLang="zh-TW" dirty="0"/>
              <a:t>=</a:t>
            </a:r>
            <a:r>
              <a:rPr lang="zh-TW" altLang="en-US" dirty="0"/>
              <a:t>不晓感恩</a:t>
            </a:r>
            <a:r>
              <a:rPr lang="en-US" altLang="zh-TW" dirty="0"/>
              <a:t>=</a:t>
            </a:r>
            <a:r>
              <a:rPr lang="zh-TW" altLang="en-US" dirty="0"/>
              <a:t>没有欢乐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8D1A25-CB5D-ACFC-773A-3FF015EE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03"/>
          <a:stretch>
            <a:fillRect/>
          </a:stretch>
        </p:blipFill>
        <p:spPr>
          <a:xfrm>
            <a:off x="7600336" y="3791089"/>
            <a:ext cx="3170324" cy="234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866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B3D1D-BA7B-5967-8873-123E01A25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9A9D4B9-CEAD-8984-AB6D-C635CDB7F59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D60819B-DF34-DB65-E658-42126779B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一个马来西亚的年青传道，因小时候遭受校园欺凌，遂加入黑社会以牙还牙。一次求鬼上身，有能力打五个人。但一次逃避追杀的经历，他求告耶稣，</a:t>
            </a:r>
            <a:endParaRPr lang="en-US" altLang="zh-TW" dirty="0"/>
          </a:p>
          <a:p>
            <a:r>
              <a:rPr lang="zh-TW" altLang="en-US" dirty="0"/>
              <a:t>（因阿哥哥向他传福音，）</a:t>
            </a:r>
            <a:endParaRPr lang="en-US" altLang="zh-TW" dirty="0"/>
          </a:p>
          <a:p>
            <a:r>
              <a:rPr lang="zh-TW" altLang="en-US" dirty="0"/>
              <a:t>最后，他是一位年青的牧者，</a:t>
            </a:r>
            <a:endParaRPr lang="en-US" altLang="zh-TW" dirty="0"/>
          </a:p>
          <a:p>
            <a:r>
              <a:rPr lang="zh-TW" altLang="en-US" dirty="0"/>
              <a:t>祝福更多的青年人。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9CC72B-6A1F-EE51-BAAF-B49F80EE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93" t="12849" r="2581" b="15538"/>
          <a:stretch>
            <a:fillRect/>
          </a:stretch>
        </p:blipFill>
        <p:spPr>
          <a:xfrm>
            <a:off x="6410631" y="2170368"/>
            <a:ext cx="4345859" cy="369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141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1D943-D8B1-B360-ADAE-0C601F3D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DB8044A-D49F-B3FD-69A1-B8230065E8B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8760823" cy="574481"/>
          </a:xfrm>
        </p:spPr>
        <p:txBody>
          <a:bodyPr/>
          <a:lstStyle/>
          <a:p>
            <a:r>
              <a:rPr lang="zh-TW" altLang="en-US" dirty="0"/>
              <a:t>（三）福音的传承～以爱出发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21E24B-46E4-5130-D568-E4F149FBF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传福音不是要计算给上帝看业绩，</a:t>
            </a:r>
            <a:endParaRPr lang="en-US" altLang="zh-TW" dirty="0"/>
          </a:p>
          <a:p>
            <a:r>
              <a:rPr lang="zh-TW" altLang="en-US" dirty="0"/>
              <a:t>我们传福音是以爱出发，我们找紧机会，向他们传福音，</a:t>
            </a:r>
            <a:endParaRPr lang="en-US" altLang="zh-TW" dirty="0"/>
          </a:p>
          <a:p>
            <a:r>
              <a:rPr lang="zh-TW" altLang="en-US" dirty="0"/>
              <a:t>同时，我们是以见证让人看见福音。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9784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9FE4B-392E-1370-379C-4477D838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02B1822-0815-3914-3613-98EB52DF03C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8CEEE74-0780-B1A1-5DC0-9E73AA6D0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传承就是连接过去、现在与未来的桥梁，没有传承，独特的个体性或团体性将被时间淹没。简单而言，传承是非常重要，因为没有传承，一些技艺、教义、文化、风俗，就会消失。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61801E-33F2-D96E-842D-9681FCB9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75" y="3429000"/>
            <a:ext cx="3079485" cy="219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69C2D14-01CB-D0FE-A5A3-0F73259E02C0}"/>
              </a:ext>
            </a:extLst>
          </p:cNvPr>
          <p:cNvSpPr txBox="1"/>
          <p:nvPr/>
        </p:nvSpPr>
        <p:spPr>
          <a:xfrm>
            <a:off x="5556861" y="4041058"/>
            <a:ext cx="442487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HK" sz="4000" dirty="0"/>
              <a:t>Ich bin Sabina.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14967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F647-C4AB-F1F2-D834-D3F53182C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41574B1-A841-2BCF-8551-AA334992EDD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E8D69CE-04C0-AB97-6325-24987DF43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盼望我们教会每位弟兄姊妹在福音的传承上学习保罗一样：</a:t>
            </a:r>
          </a:p>
          <a:p>
            <a:r>
              <a:rPr lang="zh-TW" altLang="en-US" dirty="0"/>
              <a:t>我们需要：</a:t>
            </a:r>
          </a:p>
          <a:p>
            <a:r>
              <a:rPr lang="zh-TW" altLang="en-US" dirty="0"/>
              <a:t>１，	传承纯正的福音</a:t>
            </a:r>
          </a:p>
          <a:p>
            <a:r>
              <a:rPr lang="zh-TW" altLang="en-US" dirty="0"/>
              <a:t>２，	福音的传承～动机要纯正</a:t>
            </a:r>
          </a:p>
          <a:p>
            <a:r>
              <a:rPr lang="zh-TW" altLang="en-US" dirty="0"/>
              <a:t>３，	福音的传承～以爱出发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61152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2213823-E68D-FADD-5A8F-0DEF4F3FAFE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5925C6-1A3A-2023-8588-8F2BFEDFE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今天是母亲节，最后我以一个好妈妈的例子作结束：就是提摩太母亲及外祖母，她们给提摩太最好的，是一份爱的传承的礼物。</a:t>
            </a:r>
            <a:endParaRPr lang="en-US" altLang="zh-TW" dirty="0"/>
          </a:p>
          <a:p>
            <a:r>
              <a:rPr lang="zh-TW" altLang="en-US" dirty="0"/>
              <a:t>「</a:t>
            </a:r>
            <a:r>
              <a:rPr lang="en-US" altLang="zh-TW" dirty="0"/>
              <a:t>5 </a:t>
            </a:r>
            <a:r>
              <a:rPr lang="zh-TW" altLang="en-US" dirty="0"/>
              <a:t>想到你心里无伪之信，这信是先在你外祖母罗以和你母亲友妮基心里的，我深信也在你的心里。」（提后１：５）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19312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7C94E-3E97-3364-AD53-D789A17D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AA9A3B-13DE-3065-CA8B-1CAAA29B309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657A827-548B-9EBB-BA63-8621208F7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外祖母罗以和母亲友妮基教导孩子提摩太圣经真理，</a:t>
            </a:r>
            <a:endParaRPr lang="en-US" altLang="zh-TW" dirty="0"/>
          </a:p>
          <a:p>
            <a:r>
              <a:rPr lang="zh-TW" altLang="en-US" dirty="0"/>
              <a:t>他心里有无伪的信心。</a:t>
            </a:r>
            <a:endParaRPr lang="en-US" altLang="zh-TW" dirty="0"/>
          </a:p>
          <a:p>
            <a:r>
              <a:rPr lang="zh-TW" altLang="en-US" dirty="0"/>
              <a:t>提摩太是从小明白圣经，这圣经能使他有智慧，</a:t>
            </a:r>
            <a:endParaRPr lang="en-US" altLang="zh-TW" dirty="0"/>
          </a:p>
          <a:p>
            <a:r>
              <a:rPr lang="zh-TW" altLang="en-US" dirty="0"/>
              <a:t>藉着相信基督耶稣而得救。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02468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4FCF5-FA9F-E9C2-A7AF-A3D4E3277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258B675-EEE7-E6A8-37B4-A92388F4339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CDE2EF6-1040-8F79-EB5E-4EE3A5121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而神的话语是叫人：</a:t>
            </a:r>
            <a:r>
              <a:rPr lang="en-US" altLang="zh-TW" dirty="0"/>
              <a:t>16</a:t>
            </a:r>
            <a:r>
              <a:rPr lang="zh-TW" altLang="en-US" dirty="0"/>
              <a:t>圣经都是神所默示的，于教训、督责、使人归正、教导人学义都是有益的， </a:t>
            </a:r>
            <a:endParaRPr lang="en-US" altLang="zh-TW" dirty="0"/>
          </a:p>
          <a:p>
            <a:r>
              <a:rPr lang="en-US" altLang="zh-TW" dirty="0"/>
              <a:t>17</a:t>
            </a:r>
            <a:r>
              <a:rPr lang="zh-TW" altLang="en-US" dirty="0"/>
              <a:t>叫属神的人得以完全，预备行各样的善事。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92727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130F4BA-76F2-C17E-8471-386D0D9E941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C3527D-3FD9-E858-EA21-21D20B178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爱的传承，教会要把最好的主耶稣基督的救恩，一代一代的传承下去。</a:t>
            </a:r>
            <a:endParaRPr lang="en-US" altLang="zh-TW" dirty="0"/>
          </a:p>
          <a:p>
            <a:r>
              <a:rPr lang="zh-TW" altLang="en-US" dirty="0"/>
              <a:t>同时，我们在传承的过程中，我们都要努力学习圣经，神的话语，活出主的教导，</a:t>
            </a:r>
            <a:endParaRPr lang="en-US" altLang="zh-TW" dirty="0"/>
          </a:p>
          <a:p>
            <a:r>
              <a:rPr lang="zh-TW" altLang="en-US" dirty="0"/>
              <a:t>这样，福音信仰才可以传承，不要在我们这一代失传。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  <a:p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2031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E8F9-71F5-A755-2594-386D13455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6967153-03CA-8A22-8606-28BF9C59E44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D84920-DB3A-7AB2-5894-D4B83CFBC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优良的东西，能够传承下去是非常的重要，</a:t>
            </a:r>
            <a:endParaRPr lang="en-US" altLang="zh-TW" dirty="0"/>
          </a:p>
          <a:p>
            <a:r>
              <a:rPr lang="zh-TW" altLang="en-US" dirty="0"/>
              <a:t>当然，信仰的传承就更重要。保罗的召命，他蒙召作使徒，奉派去传神的福音。因此，福音的传承，是非常的重要。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9062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E1FD-D253-29F2-7C70-10047E823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36028DE-7DED-CED9-6259-D75BDF7CEA8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B93F24-89F5-9526-7185-E57050133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使徒行传１７章，当他在帖撒罗尼迦传道，建立了教会（可能人数不是很多），当时因为有不信的犹太心生妒忌，他们控告保罗，鼓动群众强迫保罗离开帖撒罗尼迦城，后来保罗要逃亡，去到南方的雅典，他差派提摩太从雅典到帖撒罗尼迦去坚固信徒，要了解福音真理是否正确地传承下去？</a:t>
            </a:r>
            <a:endParaRPr lang="en-US" altLang="zh-TW" dirty="0"/>
          </a:p>
          <a:p>
            <a:r>
              <a:rPr lang="zh-TW" altLang="en-US" dirty="0"/>
              <a:t>因此，当提摩太与他在哥林多会合，保罗就写了这封信给教会。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052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B2721-580D-009D-1ADF-BFB7145E9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EC408C1-DBA8-8073-CC86-5108CE51425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19DC11-B54F-7846-512B-F5E4D5D2C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保罗的担心，保罗的关注</a:t>
            </a:r>
          </a:p>
          <a:p>
            <a:r>
              <a:rPr lang="en-US" altLang="zh-TW" dirty="0"/>
              <a:t>2</a:t>
            </a:r>
            <a:r>
              <a:rPr lang="zh-TW" altLang="en-US" dirty="0"/>
              <a:t>打发我们的兄弟在基督福音上作神执事的提摩太前去，坚固你们，并在你们所信的道上劝慰你们， </a:t>
            </a:r>
            <a:endParaRPr lang="en-US" altLang="zh-TW" dirty="0"/>
          </a:p>
          <a:p>
            <a:r>
              <a:rPr lang="en-US" altLang="zh-TW" dirty="0"/>
              <a:t>3</a:t>
            </a:r>
            <a:r>
              <a:rPr lang="zh-TW" altLang="en-US" dirty="0"/>
              <a:t>免得有人被诸般患难摇动。</a:t>
            </a:r>
            <a:endParaRPr lang="en-US" altLang="zh-TW" dirty="0"/>
          </a:p>
          <a:p>
            <a:r>
              <a:rPr lang="en-US" altLang="zh-TW" dirty="0"/>
              <a:t>(3</a:t>
            </a:r>
            <a:r>
              <a:rPr lang="zh-TW" altLang="en-US" dirty="0"/>
              <a:t>：</a:t>
            </a:r>
            <a:r>
              <a:rPr lang="en-US" altLang="zh-TW" dirty="0"/>
              <a:t>5) ……</a:t>
            </a:r>
            <a:r>
              <a:rPr lang="zh-TW" altLang="en-US" dirty="0"/>
              <a:t>恐怕那诱惑人的到底诱惑了你们</a:t>
            </a:r>
            <a:r>
              <a:rPr lang="en-US" altLang="zh-TW" dirty="0"/>
              <a:t>……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3141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54735-9146-3190-54D9-EA332795F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66019AF-7C24-0181-660F-DABE495A8F9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引言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BC60BF-2616-0A07-AC2C-1A8DCED4D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保罗派提摩太到教会去坚固他们的信仰，当中有人可能因为诸般患难的发生，信心动摇；加上当中有诱惑人的人，</a:t>
            </a:r>
            <a:r>
              <a:rPr lang="en-US" altLang="zh-TW" dirty="0"/>
              <a:t>(</a:t>
            </a:r>
            <a:r>
              <a:rPr lang="zh-TW" altLang="en-US" dirty="0"/>
              <a:t>帖后</a:t>
            </a:r>
            <a:r>
              <a:rPr lang="en-US" altLang="zh-TW" dirty="0"/>
              <a:t>2:9 )</a:t>
            </a:r>
            <a:r>
              <a:rPr lang="zh-TW" altLang="en-US" dirty="0"/>
              <a:t>这不法的人来，是照撒但的运动，行各样的异能、神迹，和一切虚假的奇事，</a:t>
            </a:r>
            <a:r>
              <a:rPr lang="en-US" altLang="zh-TW" dirty="0"/>
              <a:t>)</a:t>
            </a:r>
            <a:r>
              <a:rPr lang="zh-TW" altLang="en-US" dirty="0"/>
              <a:t>他们有没有被诱惑了呢？</a:t>
            </a:r>
            <a:endParaRPr lang="en-US" altLang="zh-TW" dirty="0"/>
          </a:p>
          <a:p>
            <a:r>
              <a:rPr lang="zh-TW" altLang="en-US" dirty="0"/>
              <a:t>帖城信徒的福音有没有走了样呢？</a:t>
            </a:r>
            <a:endParaRPr lang="en-US" altLang="zh-TW" dirty="0"/>
          </a:p>
          <a:p>
            <a:r>
              <a:rPr lang="zh-TW" altLang="en-US" dirty="0"/>
              <a:t>记得加拉太教会吗？保罗说他们去从别的福音，是有些人搅扰他们，把基督的福音更改了。</a:t>
            </a:r>
          </a:p>
          <a:p>
            <a:r>
              <a:rPr lang="zh-TW" altLang="en-US" dirty="0"/>
              <a:t>因此，保罗非常关注福音信仰的传承。 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971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39D20A0-EAF2-4926-3CDA-378FCC60190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3736" y="154305"/>
            <a:ext cx="6724759" cy="574481"/>
          </a:xfrm>
        </p:spPr>
        <p:txBody>
          <a:bodyPr/>
          <a:lstStyle/>
          <a:p>
            <a:r>
              <a:rPr lang="zh-TW" altLang="en-US" dirty="0"/>
              <a:t>（一）传承纯正的福音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2D5735A-6842-E1BF-B738-72BD32B93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信里，他再次重提他们是如何领受福音，而且他们现在也是传福音中，因此，福音的真理是不能模糊。</a:t>
            </a:r>
            <a:endParaRPr lang="en-US" altLang="zh-TW" dirty="0"/>
          </a:p>
          <a:p>
            <a:r>
              <a:rPr lang="zh-TW" altLang="en-US" dirty="0"/>
              <a:t>帖教教会是如何领受真道，他们归向耶稣基督的过程：</a:t>
            </a:r>
            <a:endParaRPr lang="en-US" altLang="zh-TW" dirty="0"/>
          </a:p>
          <a:p>
            <a:r>
              <a:rPr lang="zh-TW" altLang="en-US" dirty="0"/>
              <a:t>１：９</a:t>
            </a:r>
            <a:r>
              <a:rPr lang="en-US" altLang="zh-TW" dirty="0"/>
              <a:t>—</a:t>
            </a:r>
            <a:r>
              <a:rPr lang="zh-TW" altLang="en-US" dirty="0"/>
              <a:t>１０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47936776"/>
      </p:ext>
    </p:extLst>
  </p:cSld>
  <p:clrMapOvr>
    <a:masterClrMapping/>
  </p:clrMapOvr>
</p:sld>
</file>

<file path=ppt/theme/theme1.xml><?xml version="1.0" encoding="utf-8"?>
<a:theme xmlns:a="http://schemas.openxmlformats.org/drawingml/2006/main" name="证道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</TotalTime>
  <Words>3473</Words>
  <Application>Microsoft Office PowerPoint</Application>
  <PresentationFormat>寬螢幕</PresentationFormat>
  <Paragraphs>174</Paragraphs>
  <Slides>44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1" baseType="lpstr">
      <vt:lpstr>Calibri Light</vt:lpstr>
      <vt:lpstr>Microsoft JhengHei</vt:lpstr>
      <vt:lpstr>Wingdings</vt:lpstr>
      <vt:lpstr>Teko</vt:lpstr>
      <vt:lpstr>Calibri</vt:lpstr>
      <vt:lpstr>Arial</vt:lpstr>
      <vt:lpstr>证道-Template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</dc:creator>
  <cp:lastModifiedBy>Sammy Sung</cp:lastModifiedBy>
  <cp:revision>240</cp:revision>
  <dcterms:modified xsi:type="dcterms:W3CDTF">2026-05-09T21:49:54Z</dcterms:modified>
</cp:coreProperties>
</file>