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240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4" autoAdjust="0"/>
    <p:restoredTop sz="77415" autoAdjust="0"/>
  </p:normalViewPr>
  <p:slideViewPr>
    <p:cSldViewPr snapToGrid="0">
      <p:cViewPr varScale="1">
        <p:scale>
          <a:sx n="125" d="100"/>
          <a:sy n="125" d="100"/>
        </p:scale>
        <p:origin x="27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2026/2/3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2026/2/3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2026/2/3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2026/2/3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78810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3169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9330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2026/2/3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2026/2/3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2026/2/3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2026/2/3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2026/2/3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2026/2/3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2026/2/3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2026/2/3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2026/2/3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103F6-DA41-B798-C3A7-4112B6CC5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讲题：神的智慧">
            <a:extLst>
              <a:ext uri="{FF2B5EF4-FFF2-40B4-BE49-F238E27FC236}">
                <a16:creationId xmlns:a16="http://schemas.microsoft.com/office/drawing/2014/main" id="{FDA66E69-550F-AF67-C347-43C8230F739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92969" y="1339022"/>
            <a:ext cx="7358063" cy="10504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02536">
              <a:defRPr sz="7840">
                <a:latin typeface="PingFang TC Medium"/>
                <a:ea typeface="PingFang TC Medium"/>
                <a:cs typeface="PingFang TC Medium"/>
                <a:sym typeface="PingFang TC Medium"/>
              </a:defRPr>
            </a:pPr>
            <a:r>
              <a:rPr dirty="0" err="1"/>
              <a:t>讲题</a:t>
            </a:r>
            <a:r>
              <a:rPr dirty="0" err="1">
                <a:latin typeface="+mn-lt"/>
                <a:ea typeface="+mn-ea"/>
                <a:cs typeface="+mn-cs"/>
                <a:sym typeface="Helvetica Neue Medium"/>
              </a:rPr>
              <a:t>：</a:t>
            </a:r>
            <a:r>
              <a:rPr dirty="0" err="1"/>
              <a:t>神的智慧</a:t>
            </a:r>
            <a:endParaRPr dirty="0"/>
          </a:p>
        </p:txBody>
      </p:sp>
      <p:sp>
        <p:nvSpPr>
          <p:cNvPr id="138" name="陈梁兆琪师母">
            <a:extLst>
              <a:ext uri="{FF2B5EF4-FFF2-40B4-BE49-F238E27FC236}">
                <a16:creationId xmlns:a16="http://schemas.microsoft.com/office/drawing/2014/main" id="{F8F8A325-9D7D-32B7-7907-443D74BB66A5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892969" y="2395554"/>
            <a:ext cx="7358063" cy="794743"/>
          </a:xfrm>
          <a:prstGeom prst="rect">
            <a:avLst/>
          </a:prstGeom>
        </p:spPr>
        <p:txBody>
          <a:bodyPr/>
          <a:lstStyle/>
          <a:p>
            <a:r>
              <a:t>陈梁兆琪师母</a:t>
            </a:r>
          </a:p>
        </p:txBody>
      </p:sp>
      <p:pic>
        <p:nvPicPr>
          <p:cNvPr id="139" name="Image" descr="Image">
            <a:extLst>
              <a:ext uri="{FF2B5EF4-FFF2-40B4-BE49-F238E27FC236}">
                <a16:creationId xmlns:a16="http://schemas.microsoft.com/office/drawing/2014/main" id="{A113A394-ED1A-DDDD-F3AD-53A9F6C83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653" y="3097938"/>
            <a:ext cx="3712694" cy="27809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908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20E81-5AC7-D9F8-BC01-B6E981D7D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神的智慧 与 世人的智慧">
            <a:extLst>
              <a:ext uri="{FF2B5EF4-FFF2-40B4-BE49-F238E27FC236}">
                <a16:creationId xmlns:a16="http://schemas.microsoft.com/office/drawing/2014/main" id="{D0056F51-317E-EF04-9222-CD6E21F0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510" y="-63004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神的智慧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dirty="0"/>
              <a:t>与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世人</a:t>
            </a:r>
            <a:r>
              <a:rPr dirty="0" err="1"/>
              <a:t>的智慧</a:t>
            </a:r>
            <a:endParaRPr dirty="0"/>
          </a:p>
        </p:txBody>
      </p:sp>
      <p:sp>
        <p:nvSpPr>
          <p:cNvPr id="205" name="两者完全相反。…">
            <a:extLst>
              <a:ext uri="{FF2B5EF4-FFF2-40B4-BE49-F238E27FC236}">
                <a16:creationId xmlns:a16="http://schemas.microsoft.com/office/drawing/2014/main" id="{9B9E87E5-F9B8-7E2D-CD60-690E4172CE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18308" indent="-209378">
              <a:spcBef>
                <a:spcPts val="0"/>
              </a:spcBef>
              <a:buClr>
                <a:srgbClr val="000000"/>
              </a:buClr>
              <a:buFont typeface="Helvetica Neue"/>
              <a:defRPr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两者完全相反。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18308" indent="-209378">
              <a:spcBef>
                <a:spcPts val="0"/>
              </a:spcBef>
              <a:buClr>
                <a:srgbClr val="000000"/>
              </a:buClr>
              <a:buFont typeface="Helvetica Neue"/>
              <a:defRPr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神的智慧</a:t>
            </a:r>
            <a:r>
              <a:t>：让人和世界得到拯救和祝福。</a:t>
            </a:r>
          </a:p>
          <a:p>
            <a:pPr marL="218308" indent="-209378">
              <a:spcBef>
                <a:spcPts val="0"/>
              </a:spcBef>
              <a:buClr>
                <a:srgbClr val="000000"/>
              </a:buClr>
              <a:buFont typeface="Helvetica Neue"/>
              <a:defRPr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世人的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智慧</a:t>
            </a:r>
            <a:r>
              <a:t>：成就自己，就算伤害别人或世界也不重要。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6" name="Image" descr="Image">
            <a:extLst>
              <a:ext uri="{FF2B5EF4-FFF2-40B4-BE49-F238E27FC236}">
                <a16:creationId xmlns:a16="http://schemas.microsoft.com/office/drawing/2014/main" id="{6373BBE4-DD64-2FAC-56A3-CBDC9EF5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28" y="4277320"/>
            <a:ext cx="2419946" cy="1660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54086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C6365-A91F-FC1E-863D-0BC11E8F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八福的实践：虛心">
            <a:extLst>
              <a:ext uri="{FF2B5EF4-FFF2-40B4-BE49-F238E27FC236}">
                <a16:creationId xmlns:a16="http://schemas.microsoft.com/office/drawing/2014/main" id="{0539D636-80E6-0D36-308D-612830EF1B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8210" y="-61594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八福的实践：虛心</a:t>
            </a:r>
            <a:endParaRPr dirty="0"/>
          </a:p>
        </p:txBody>
      </p:sp>
      <p:sp>
        <p:nvSpPr>
          <p:cNvPr id="209" name="我知道大家很忙！…">
            <a:extLst>
              <a:ext uri="{FF2B5EF4-FFF2-40B4-BE49-F238E27FC236}">
                <a16:creationId xmlns:a16="http://schemas.microsoft.com/office/drawing/2014/main" id="{E51148C8-3A5A-9A41-EB23-0A792DEAC3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9726" y="1552277"/>
            <a:ext cx="7804548" cy="44201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我知道大家很忙！</a:t>
            </a:r>
          </a:p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不花很多時間，但花更多心思意念来亲近神和省察内心。</a:t>
            </a:r>
          </a:p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利用零碎的时间来祷告默想。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 在我内心……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18564" indent="-418564" algn="just" defTabSz="321457">
              <a:spcBef>
                <a:spcPts val="0"/>
              </a:spcBef>
              <a:buSzPct val="100000"/>
              <a:buAutoNum type="arabicPeriod"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有什么感恩的事情？</a:t>
            </a:r>
          </a:p>
          <a:p>
            <a:pPr marL="418564" indent="-418564" algn="just" defTabSz="321457">
              <a:spcBef>
                <a:spcPts val="0"/>
              </a:spcBef>
              <a:buSzPct val="100000"/>
              <a:buAutoNum type="arabicPeriod"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有什么过错是我不愿意承认和悔改？</a:t>
            </a:r>
          </a:p>
          <a:p>
            <a:pPr marL="418564" indent="-418564" algn="just" defTabSz="321457">
              <a:spcBef>
                <a:spcPts val="0"/>
              </a:spcBef>
              <a:buSzPct val="100000"/>
              <a:buAutoNum type="arabicPeriod"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有什么忧虑或软弱是我没有能力去解决？</a:t>
            </a:r>
          </a:p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耶稣常常去祷告亲近神，使祂得力实践神旨意。</a:t>
            </a:r>
          </a:p>
        </p:txBody>
      </p:sp>
      <p:pic>
        <p:nvPicPr>
          <p:cNvPr id="210" name="Image" descr="Image">
            <a:extLst>
              <a:ext uri="{FF2B5EF4-FFF2-40B4-BE49-F238E27FC236}">
                <a16:creationId xmlns:a16="http://schemas.microsoft.com/office/drawing/2014/main" id="{9D55136B-F16A-C086-0930-D0423F81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802" y="5368660"/>
            <a:ext cx="1849008" cy="10389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14824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0A699-CC58-F8FD-9D2F-489BAE71C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八福的实践：饥渴慕义">
            <a:extLst>
              <a:ext uri="{FF2B5EF4-FFF2-40B4-BE49-F238E27FC236}">
                <a16:creationId xmlns:a16="http://schemas.microsoft.com/office/drawing/2014/main" id="{8C519C4C-3004-6FCB-2C60-B641D91869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8210" y="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八福的实践：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饥渴慕义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看圣经要努力找出神怎样爱人。被爱感动就想感谢和报答神，成为行道的力量。…">
            <a:extLst>
              <a:ext uri="{FF2B5EF4-FFF2-40B4-BE49-F238E27FC236}">
                <a16:creationId xmlns:a16="http://schemas.microsoft.com/office/drawing/2014/main" id="{42617A8E-C6AE-5745-9893-F12D61F78B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9726" y="1702594"/>
            <a:ext cx="7804548" cy="4420196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看圣经要努力找出神怎样爱人。被爱感动就想感谢和报答神，成为行道的力量。</a:t>
            </a:r>
          </a:p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比例1:3 </a:t>
            </a:r>
            <a:r>
              <a:t>（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t>个教导：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t>个神爱人的作为）</a:t>
            </a:r>
          </a:p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实践神的心意的路上也会遇到困难，但神许应必要赏赐。</a:t>
            </a:r>
          </a:p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例：八福里到神的爱</a:t>
            </a:r>
          </a:p>
          <a:p>
            <a:pPr marL="418564" indent="-418564" algn="just" defTabSz="321457">
              <a:spcBef>
                <a:spcPts val="0"/>
              </a:spcBef>
              <a:buSzPct val="100000"/>
              <a:buAutoNum type="arabicPeriod"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天国（充满平安喜乐的境界）；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18564" indent="-418564" algn="just" defTabSz="321457">
              <a:spcBef>
                <a:spcPts val="0"/>
              </a:spcBef>
              <a:buSzPct val="100000"/>
              <a:buAutoNum type="arabicPeriod"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得见神的面（与神同在的看顾）；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18564" indent="-418564" algn="just" defTabSz="321457">
              <a:spcBef>
                <a:spcPts val="0"/>
              </a:spcBef>
              <a:buSzPct val="100000"/>
              <a:buAutoNum type="arabicPeriod"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称为神的儿子（作神儿子有的一切好东西）；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18564" indent="-418564" algn="just" defTabSz="321457">
              <a:spcBef>
                <a:spcPts val="0"/>
              </a:spcBef>
              <a:buSzPct val="100000"/>
              <a:buAutoNum type="arabicPeriod"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安慰、怜悯、地土（自我肯定）和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饱足（满足）。</a:t>
            </a:r>
          </a:p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/>
          </a:p>
        </p:txBody>
      </p:sp>
      <p:pic>
        <p:nvPicPr>
          <p:cNvPr id="214" name="Image" descr="Image">
            <a:extLst>
              <a:ext uri="{FF2B5EF4-FFF2-40B4-BE49-F238E27FC236}">
                <a16:creationId xmlns:a16="http://schemas.microsoft.com/office/drawing/2014/main" id="{02151B82-E4DA-BF8D-B12B-C7EDD0EF5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117" y="3202674"/>
            <a:ext cx="1860784" cy="16070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57468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B8EB6-641D-A067-4502-875875BB1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总结">
            <a:extLst>
              <a:ext uri="{FF2B5EF4-FFF2-40B4-BE49-F238E27FC236}">
                <a16:creationId xmlns:a16="http://schemas.microsoft.com/office/drawing/2014/main" id="{A5A6BFEE-498A-EC2C-FA85-07514F0618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0130" y="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总结</a:t>
            </a:r>
            <a:endParaRPr dirty="0"/>
          </a:p>
        </p:txBody>
      </p:sp>
      <p:sp>
        <p:nvSpPr>
          <p:cNvPr id="217" name="八福是生命更新，进入天国，活在天国之路。也是让世人和世界得到拯救和祝福。…">
            <a:extLst>
              <a:ext uri="{FF2B5EF4-FFF2-40B4-BE49-F238E27FC236}">
                <a16:creationId xmlns:a16="http://schemas.microsoft.com/office/drawing/2014/main" id="{9E5CACC6-DF20-C7F4-379B-D6C20FACAA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9727" y="1540371"/>
            <a:ext cx="7804548" cy="44201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400" dirty="0" err="1"/>
              <a:t>八福是生命更新，进入天国，活在天国之路。也是让世人和世界得到拯救和祝福</a:t>
            </a:r>
            <a:r>
              <a:rPr sz="2400" dirty="0"/>
              <a:t>。</a:t>
            </a:r>
          </a:p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400" dirty="0" err="1"/>
              <a:t>教会今年的主题：</a:t>
            </a:r>
            <a:r>
              <a:rPr sz="2400" dirty="0" err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主里成长，爱里福传</a:t>
            </a:r>
            <a:r>
              <a:rPr sz="2400" dirty="0"/>
              <a:t>。（</a:t>
            </a:r>
            <a:r>
              <a:rPr sz="2400" dirty="0" err="1"/>
              <a:t>更新生命让身处的环境和人都体会到神的音福的大能</a:t>
            </a:r>
            <a:r>
              <a:rPr sz="2400" dirty="0"/>
              <a:t>）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92994" indent="-292994" algn="just" defTabSz="321457">
              <a:spcBef>
                <a:spcPts val="0"/>
              </a:spcBef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400" dirty="0" err="1"/>
              <a:t>实践</a:t>
            </a:r>
            <a:r>
              <a:rPr sz="2400" dirty="0"/>
              <a:t>：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18564" indent="-418564" algn="just" defTabSz="321457">
              <a:spcBef>
                <a:spcPts val="0"/>
              </a:spcBef>
              <a:buSzPct val="100000"/>
              <a:buAutoNum type="arabicPeriod"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400" dirty="0" err="1"/>
              <a:t>利用零碎的时间祷告默想：感恩、悔改和软弱</a:t>
            </a:r>
            <a:r>
              <a:rPr sz="2400" dirty="0"/>
              <a:t>。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18564" indent="-418564" algn="just" defTabSz="321457">
              <a:spcBef>
                <a:spcPts val="0"/>
              </a:spcBef>
              <a:buSzPct val="100000"/>
              <a:buAutoNum type="arabicPeriod"/>
              <a:defRPr sz="3000"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400" dirty="0" err="1"/>
              <a:t>看圣经要找出神怎样爱自己，心被感动成为行道的力量</a:t>
            </a:r>
            <a:r>
              <a:rPr sz="2400" dirty="0"/>
              <a:t>。</a:t>
            </a:r>
          </a:p>
          <a:p>
            <a:pPr marL="292994" indent="-292994" algn="just" defTabSz="321457">
              <a:spcBef>
                <a:spcPts val="0"/>
              </a:spcBef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uFill>
                  <a:solidFill>
                    <a:srgbClr val="0000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400" dirty="0" err="1"/>
              <a:t>生命更新，进入天国，活在天国</a:t>
            </a:r>
            <a:r>
              <a:rPr sz="2400" dirty="0"/>
              <a:t>！</a:t>
            </a:r>
          </a:p>
        </p:txBody>
      </p:sp>
      <p:pic>
        <p:nvPicPr>
          <p:cNvPr id="218" name="Image" descr="Image">
            <a:extLst>
              <a:ext uri="{FF2B5EF4-FFF2-40B4-BE49-F238E27FC236}">
                <a16:creationId xmlns:a16="http://schemas.microsoft.com/office/drawing/2014/main" id="{00292B9C-453C-CA3F-EC0C-C87D3B9E1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179" y="4946906"/>
            <a:ext cx="2839641" cy="14198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780248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C1199-6C2E-D236-F72D-EDA430AA6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引言">
            <a:extLst>
              <a:ext uri="{FF2B5EF4-FFF2-40B4-BE49-F238E27FC236}">
                <a16:creationId xmlns:a16="http://schemas.microsoft.com/office/drawing/2014/main" id="{7515EF94-232D-AEF7-DBF3-D60C32DE7B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890" y="-76834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引言</a:t>
            </a:r>
            <a:endParaRPr dirty="0"/>
          </a:p>
        </p:txBody>
      </p:sp>
      <p:sp>
        <p:nvSpPr>
          <p:cNvPr id="142" name="圣经中的“福”是活在天国。与的神同行(弥6:8）实践神的旨意，使自己、别人和世界得到祝福。…">
            <a:extLst>
              <a:ext uri="{FF2B5EF4-FFF2-40B4-BE49-F238E27FC236}">
                <a16:creationId xmlns:a16="http://schemas.microsoft.com/office/drawing/2014/main" id="{E37FB670-D855-6628-1278-5C6909A817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205206" indent="-195830" algn="just" defTabSz="321457">
              <a:spcBef>
                <a:spcPts val="0"/>
              </a:spcBef>
              <a:buClr>
                <a:srgbClr val="000000"/>
              </a:buClr>
              <a:buFont typeface="Helvetica Neue"/>
              <a:defRPr sz="30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400" dirty="0" err="1"/>
              <a:t>圣经中的“福”是活在天国。</a:t>
            </a:r>
            <a:r>
              <a:rPr sz="2400" dirty="0" err="1">
                <a:solidFill>
                  <a:srgbClr val="0433FF"/>
                </a:solidFill>
              </a:rPr>
              <a:t>与的神同行</a:t>
            </a:r>
            <a:r>
              <a:rPr sz="2400" dirty="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z="2400" dirty="0">
                <a:solidFill>
                  <a:srgbClr val="0433FF"/>
                </a:solidFill>
              </a:rPr>
              <a:t>弥</a:t>
            </a:r>
            <a:r>
              <a:rPr sz="2400" dirty="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6:8</a:t>
            </a:r>
            <a:r>
              <a:rPr sz="2400" dirty="0">
                <a:solidFill>
                  <a:srgbClr val="0433FF"/>
                </a:solidFill>
              </a:rPr>
              <a:t>）</a:t>
            </a:r>
            <a:r>
              <a:rPr sz="2400" dirty="0"/>
              <a:t>实践神的旨意，使自己、别人和世界得到祝福。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5206" indent="-195830" algn="just" defTabSz="321457">
              <a:spcBef>
                <a:spcPts val="0"/>
              </a:spcBef>
              <a:buClr>
                <a:srgbClr val="000000"/>
              </a:buClr>
              <a:buFont typeface="Helvetica Neue"/>
              <a:defRPr sz="30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400" dirty="0" err="1"/>
              <a:t>八福是耶稣教导我们进入天国的道路，是神的智慧</a:t>
            </a:r>
            <a:r>
              <a:rPr sz="2400" dirty="0"/>
              <a:t>。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5206" indent="-195830" algn="just" defTabSz="321457">
              <a:spcBef>
                <a:spcPts val="0"/>
              </a:spcBef>
              <a:buClr>
                <a:srgbClr val="000000"/>
              </a:buClr>
              <a:buFont typeface="Helvetica Neue"/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400" dirty="0" err="1"/>
              <a:t>教会主题：主里成长，爱里福传</a:t>
            </a:r>
            <a:r>
              <a:rPr sz="2400" dirty="0"/>
              <a:t>。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5206" indent="-195830" algn="just" defTabSz="321457">
              <a:spcBef>
                <a:spcPts val="0"/>
              </a:spcBef>
              <a:buClr>
                <a:srgbClr val="000000"/>
              </a:buClr>
              <a:buFont typeface="Helvetica Neue"/>
              <a:defRPr sz="30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400" dirty="0" err="1"/>
              <a:t>实践八福带来生命更新的成长，引领我们进入天国，活出在天国。也让身处的环境和人都体会到神的音福带来的拯救和祝福</a:t>
            </a:r>
            <a:r>
              <a:rPr sz="2400" dirty="0"/>
              <a:t>。</a:t>
            </a:r>
          </a:p>
        </p:txBody>
      </p:sp>
      <p:pic>
        <p:nvPicPr>
          <p:cNvPr id="143" name="Image" descr="Image">
            <a:extLst>
              <a:ext uri="{FF2B5EF4-FFF2-40B4-BE49-F238E27FC236}">
                <a16:creationId xmlns:a16="http://schemas.microsoft.com/office/drawing/2014/main" id="{7D4B845E-2B3D-B937-CDC3-448AF43D8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136" y="4676746"/>
            <a:ext cx="2955727" cy="1357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566436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334DF-4294-EDF3-4AC3-53E1F3A7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神的智慧：八福">
            <a:extLst>
              <a:ext uri="{FF2B5EF4-FFF2-40B4-BE49-F238E27FC236}">
                <a16:creationId xmlns:a16="http://schemas.microsoft.com/office/drawing/2014/main" id="{AFF73187-4208-347B-BC01-FD6996031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930" y="-8086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神的智慧：八福</a:t>
            </a:r>
            <a:endParaRPr dirty="0"/>
          </a:p>
        </p:txBody>
      </p:sp>
      <p:sp>
        <p:nvSpPr>
          <p:cNvPr id="146" name="学习八福有很多方法：…">
            <a:extLst>
              <a:ext uri="{FF2B5EF4-FFF2-40B4-BE49-F238E27FC236}">
                <a16:creationId xmlns:a16="http://schemas.microsoft.com/office/drawing/2014/main" id="{EFFC0DA7-2FAA-0287-F7A1-CB12F95219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just" defTabSz="321457">
              <a:spcBef>
                <a:spcPts val="0"/>
              </a:spcBef>
              <a:buSzTx/>
              <a:buNone/>
              <a:defRPr sz="30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学习八福有很多方法</a:t>
            </a:r>
            <a:r>
              <a:rPr sz="2800" dirty="0"/>
              <a:t>：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0729" indent="-151799" algn="just" defTabSz="321457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  <a:buAutoNum type="arabicPeriod"/>
              <a:defRPr sz="30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/>
              <a:t>可以看是</a:t>
            </a:r>
            <a:r>
              <a:rPr sz="2800" dirty="0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rPr sz="2800" dirty="0"/>
              <a:t>个，对福的教导；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0729" indent="-151799" algn="just" defTabSz="321457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  <a:buAutoNum type="arabicPeriod"/>
              <a:defRPr sz="3000">
                <a:solidFill>
                  <a:srgbClr val="0433FF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可以将八福看成为一个彼此连结的关系去学习</a:t>
            </a:r>
            <a:r>
              <a:rPr sz="2800" dirty="0"/>
              <a:t>。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0729" indent="-151799" algn="just" defTabSz="321457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  <a:buAutoNum type="arabicPeriod"/>
              <a:defRPr sz="30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sz="2800" dirty="0" err="1"/>
              <a:t>跟十诫作对照来进一步明白十诫的意义</a:t>
            </a:r>
            <a:r>
              <a:rPr sz="2800" dirty="0"/>
              <a:t>；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0729" indent="-151799" algn="just" defTabSz="321457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  <a:buAutoNum type="arabicPeriod"/>
              <a:defRPr sz="3000"/>
            </a:pPr>
            <a:r>
              <a:rPr sz="2800" dirty="0" err="1">
                <a:latin typeface="PingFang TC Regular"/>
                <a:ea typeface="PingFang TC Regular"/>
                <a:cs typeface="PingFang TC Regular"/>
                <a:sym typeface="PingFang TC Regular"/>
              </a:rPr>
              <a:t>其他</a:t>
            </a:r>
            <a:r>
              <a:rPr sz="2800" dirty="0">
                <a:latin typeface="PingFang TC Regular"/>
                <a:ea typeface="PingFang TC Regular"/>
                <a:cs typeface="PingFang TC Regular"/>
                <a:sym typeface="PingFang TC Regular"/>
              </a:rPr>
              <a:t>。</a:t>
            </a:r>
          </a:p>
        </p:txBody>
      </p:sp>
      <p:pic>
        <p:nvPicPr>
          <p:cNvPr id="147" name="Image" descr="Image">
            <a:extLst>
              <a:ext uri="{FF2B5EF4-FFF2-40B4-BE49-F238E27FC236}">
                <a16:creationId xmlns:a16="http://schemas.microsoft.com/office/drawing/2014/main" id="{A3401E6C-694D-5E5F-5F03-8B96505D7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81" y="4313038"/>
            <a:ext cx="2080618" cy="19288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20073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2DA4D-546B-6EED-775B-F1122F116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生命更新">
            <a:extLst>
              <a:ext uri="{FF2B5EF4-FFF2-40B4-BE49-F238E27FC236}">
                <a16:creationId xmlns:a16="http://schemas.microsoft.com/office/drawing/2014/main" id="{013D35E9-490C-F5B2-9835-A118AF2748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510" y="-4067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生命更新</a:t>
            </a:r>
            <a:endParaRPr dirty="0"/>
          </a:p>
        </p:txBody>
      </p:sp>
      <p:sp>
        <p:nvSpPr>
          <p:cNvPr id="150" name="八福强调生命更新，然后转向外在的行为表现出来。…">
            <a:extLst>
              <a:ext uri="{FF2B5EF4-FFF2-40B4-BE49-F238E27FC236}">
                <a16:creationId xmlns:a16="http://schemas.microsoft.com/office/drawing/2014/main" id="{FBF5AF53-E2C1-9B4C-274B-88A5FC61C4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05206" indent="-195830" algn="just" defTabSz="321457">
              <a:spcBef>
                <a:spcPts val="0"/>
              </a:spcBef>
              <a:buClr>
                <a:srgbClr val="000000"/>
              </a:buClr>
              <a:buFont typeface="Helvetica Neue"/>
              <a:defRPr sz="30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八福强调生命更新，然后转向外在的行为表现出来。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5206" indent="-195830" algn="just" defTabSz="321457">
              <a:spcBef>
                <a:spcPts val="0"/>
              </a:spcBef>
              <a:buClr>
                <a:srgbClr val="000000"/>
              </a:buClr>
              <a:buFont typeface="Helvetica Neue"/>
              <a:defRPr sz="30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内心的改变才能转化生活言行，持之以恒，面对挑战也不放弃。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5206" indent="-195830" algn="just" defTabSz="321457">
              <a:spcBef>
                <a:spcPts val="0"/>
              </a:spcBef>
              <a:buClr>
                <a:srgbClr val="000000"/>
              </a:buClr>
              <a:buFont typeface="Helvetica Neue"/>
              <a:defRPr sz="30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没有放弃老我，实践圣经教导时，力不从心，难以坚持下去。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5206" indent="-195830" algn="just" defTabSz="321457">
              <a:spcBef>
                <a:spcPts val="0"/>
              </a:spcBef>
              <a:buClr>
                <a:srgbClr val="000000"/>
              </a:buClr>
              <a:buFont typeface="Helvetica Neue"/>
              <a:defRPr sz="30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实践八福帮助我们变得像耶稣。</a:t>
            </a:r>
          </a:p>
        </p:txBody>
      </p:sp>
      <p:pic>
        <p:nvPicPr>
          <p:cNvPr id="151" name="Image" descr="Image">
            <a:extLst>
              <a:ext uri="{FF2B5EF4-FFF2-40B4-BE49-F238E27FC236}">
                <a16:creationId xmlns:a16="http://schemas.microsoft.com/office/drawing/2014/main" id="{CCBFAF25-6336-7A11-21AE-C667CDD82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865" y="4232671"/>
            <a:ext cx="1643063" cy="24467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45731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C705B-A289-4A5B-82B2-6FB45A84D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八福是彼此连结的关系">
            <a:extLst>
              <a:ext uri="{FF2B5EF4-FFF2-40B4-BE49-F238E27FC236}">
                <a16:creationId xmlns:a16="http://schemas.microsoft.com/office/drawing/2014/main" id="{BA4F6ACD-CE9C-FFF5-7141-C93B8FCA18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3574" y="-7878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000"/>
            </a:lvl1pPr>
          </a:lstStyle>
          <a:p>
            <a:r>
              <a:rPr sz="5400" dirty="0" err="1"/>
              <a:t>八福是彼此连结的关系</a:t>
            </a:r>
            <a:endParaRPr sz="5400" dirty="0"/>
          </a:p>
        </p:txBody>
      </p:sp>
      <p:sp>
        <p:nvSpPr>
          <p:cNvPr id="154" name="↷">
            <a:extLst>
              <a:ext uri="{FF2B5EF4-FFF2-40B4-BE49-F238E27FC236}">
                <a16:creationId xmlns:a16="http://schemas.microsoft.com/office/drawing/2014/main" id="{637F1A2D-C06B-B0FE-D085-734F21D245C7}"/>
              </a:ext>
            </a:extLst>
          </p:cNvPr>
          <p:cNvSpPr txBox="1"/>
          <p:nvPr/>
        </p:nvSpPr>
        <p:spPr>
          <a:xfrm>
            <a:off x="2937515" y="4227218"/>
            <a:ext cx="655629" cy="93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8000">
                <a:latin typeface="Apple SD 산돌고딕 Neo 얇은체"/>
                <a:ea typeface="Apple SD 산돌고딕 Neo 얇은체"/>
                <a:cs typeface="Apple SD 산돌고딕 Neo 얇은체"/>
                <a:sym typeface="Apple SD 산돌고딕 Neo 얇은체"/>
              </a:defRPr>
            </a:lvl1pPr>
          </a:lstStyle>
          <a:p>
            <a:pPr defTabSz="410751" hangingPunct="0">
              <a:spcBef>
                <a:spcPts val="2953"/>
              </a:spcBef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5625" kern="0">
                <a:solidFill>
                  <a:srgbClr val="000000"/>
                </a:solidFill>
              </a:rPr>
              <a:t>↷</a:t>
            </a:r>
          </a:p>
        </p:txBody>
      </p:sp>
      <p:grpSp>
        <p:nvGrpSpPr>
          <p:cNvPr id="166" name="Group">
            <a:extLst>
              <a:ext uri="{FF2B5EF4-FFF2-40B4-BE49-F238E27FC236}">
                <a16:creationId xmlns:a16="http://schemas.microsoft.com/office/drawing/2014/main" id="{3D0A89C6-E6FA-962D-B3F5-A98ADFDC1195}"/>
              </a:ext>
            </a:extLst>
          </p:cNvPr>
          <p:cNvGrpSpPr/>
          <p:nvPr/>
        </p:nvGrpSpPr>
        <p:grpSpPr>
          <a:xfrm>
            <a:off x="2615203" y="1349391"/>
            <a:ext cx="5792131" cy="4631425"/>
            <a:chOff x="0" y="0"/>
            <a:chExt cx="8237696" cy="6586913"/>
          </a:xfrm>
        </p:grpSpPr>
        <p:grpSp>
          <p:nvGrpSpPr>
            <p:cNvPr id="164" name="Group">
              <a:extLst>
                <a:ext uri="{FF2B5EF4-FFF2-40B4-BE49-F238E27FC236}">
                  <a16:creationId xmlns:a16="http://schemas.microsoft.com/office/drawing/2014/main" id="{724FB0DE-67CF-8395-01AF-BCB28A145942}"/>
                </a:ext>
              </a:extLst>
            </p:cNvPr>
            <p:cNvGrpSpPr/>
            <p:nvPr/>
          </p:nvGrpSpPr>
          <p:grpSpPr>
            <a:xfrm>
              <a:off x="-1" y="416593"/>
              <a:ext cx="8237698" cy="6170321"/>
              <a:chOff x="0" y="0"/>
              <a:chExt cx="8237696" cy="6170320"/>
            </a:xfrm>
          </p:grpSpPr>
          <p:grpSp>
            <p:nvGrpSpPr>
              <p:cNvPr id="157" name="Group">
                <a:extLst>
                  <a:ext uri="{FF2B5EF4-FFF2-40B4-BE49-F238E27FC236}">
                    <a16:creationId xmlns:a16="http://schemas.microsoft.com/office/drawing/2014/main" id="{FB295380-B38B-928C-681B-DD7E63F4F399}"/>
                  </a:ext>
                </a:extLst>
              </p:cNvPr>
              <p:cNvGrpSpPr/>
              <p:nvPr/>
            </p:nvGrpSpPr>
            <p:grpSpPr>
              <a:xfrm>
                <a:off x="-1" y="0"/>
                <a:ext cx="8237698" cy="6170321"/>
                <a:chOff x="0" y="0"/>
                <a:chExt cx="8237696" cy="6170320"/>
              </a:xfrm>
            </p:grpSpPr>
            <p:pic>
              <p:nvPicPr>
                <p:cNvPr id="155" name="Image" descr="Image">
                  <a:extLst>
                    <a:ext uri="{FF2B5EF4-FFF2-40B4-BE49-F238E27FC236}">
                      <a16:creationId xmlns:a16="http://schemas.microsoft.com/office/drawing/2014/main" id="{578C3B1D-567A-CDCB-6FE4-87A32BF357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0" y="0"/>
                  <a:ext cx="8237697" cy="617032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56" name="Rectangle">
                  <a:extLst>
                    <a:ext uri="{FF2B5EF4-FFF2-40B4-BE49-F238E27FC236}">
                      <a16:creationId xmlns:a16="http://schemas.microsoft.com/office/drawing/2014/main" id="{C2813F43-675C-A7C8-5D3E-B6C7E01FD01A}"/>
                    </a:ext>
                  </a:extLst>
                </p:cNvPr>
                <p:cNvSpPr/>
                <p:nvPr/>
              </p:nvSpPr>
              <p:spPr>
                <a:xfrm>
                  <a:off x="249625" y="291880"/>
                  <a:ext cx="3007064" cy="235942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410751" hangingPunct="0"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547" kern="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158" name="↷">
                <a:extLst>
                  <a:ext uri="{FF2B5EF4-FFF2-40B4-BE49-F238E27FC236}">
                    <a16:creationId xmlns:a16="http://schemas.microsoft.com/office/drawing/2014/main" id="{4C8875CC-CF04-91D1-AC18-4D70A05F7C4F}"/>
                  </a:ext>
                </a:extLst>
              </p:cNvPr>
              <p:cNvSpPr txBox="1"/>
              <p:nvPr/>
            </p:nvSpPr>
            <p:spPr>
              <a:xfrm>
                <a:off x="316784" y="3691227"/>
                <a:ext cx="1308089" cy="1762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12000">
                    <a:latin typeface="Apple SD 산돌고딕 Neo 얇은체"/>
                    <a:ea typeface="Apple SD 산돌고딕 Neo 얇은체"/>
                    <a:cs typeface="Apple SD 산돌고딕 Neo 얇은체"/>
                    <a:sym typeface="Apple SD 산돌고딕 Neo 얇은체"/>
                  </a:defRPr>
                </a:lvl1pPr>
              </a:lstStyle>
              <a:p>
                <a:pPr defTabSz="410751" hangingPunct="0">
                  <a:spcBef>
                    <a:spcPts val="2953"/>
                  </a:spcBef>
                  <a:defRPr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sz="8437" kern="0">
                    <a:solidFill>
                      <a:srgbClr val="000000"/>
                    </a:solidFill>
                  </a:rPr>
                  <a:t>↷</a:t>
                </a:r>
              </a:p>
            </p:txBody>
          </p:sp>
          <p:sp>
            <p:nvSpPr>
              <p:cNvPr id="159" name="↷">
                <a:extLst>
                  <a:ext uri="{FF2B5EF4-FFF2-40B4-BE49-F238E27FC236}">
                    <a16:creationId xmlns:a16="http://schemas.microsoft.com/office/drawing/2014/main" id="{4F6FBCED-8B71-078B-9DB3-6F45D0D5F1FC}"/>
                  </a:ext>
                </a:extLst>
              </p:cNvPr>
              <p:cNvSpPr txBox="1"/>
              <p:nvPr/>
            </p:nvSpPr>
            <p:spPr>
              <a:xfrm>
                <a:off x="1111312" y="2992917"/>
                <a:ext cx="1308089" cy="1762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12000">
                    <a:latin typeface="Apple SD 산돌고딕 Neo 얇은체"/>
                    <a:ea typeface="Apple SD 산돌고딕 Neo 얇은체"/>
                    <a:cs typeface="Apple SD 산돌고딕 Neo 얇은체"/>
                    <a:sym typeface="Apple SD 산돌고딕 Neo 얇은체"/>
                  </a:defRPr>
                </a:lvl1pPr>
              </a:lstStyle>
              <a:p>
                <a:pPr defTabSz="410751" hangingPunct="0">
                  <a:spcBef>
                    <a:spcPts val="2953"/>
                  </a:spcBef>
                  <a:defRPr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sz="8437" kern="0">
                    <a:solidFill>
                      <a:srgbClr val="000000"/>
                    </a:solidFill>
                  </a:rPr>
                  <a:t>↷</a:t>
                </a:r>
              </a:p>
            </p:txBody>
          </p:sp>
          <p:sp>
            <p:nvSpPr>
              <p:cNvPr id="160" name="↷">
                <a:extLst>
                  <a:ext uri="{FF2B5EF4-FFF2-40B4-BE49-F238E27FC236}">
                    <a16:creationId xmlns:a16="http://schemas.microsoft.com/office/drawing/2014/main" id="{99EB1CC2-37D0-44AD-D85D-1C6FCE7ACDD6}"/>
                  </a:ext>
                </a:extLst>
              </p:cNvPr>
              <p:cNvSpPr txBox="1"/>
              <p:nvPr/>
            </p:nvSpPr>
            <p:spPr>
              <a:xfrm>
                <a:off x="1922804" y="2328536"/>
                <a:ext cx="1308089" cy="17626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12000">
                    <a:latin typeface="Apple SD 산돌고딕 Neo 얇은체"/>
                    <a:ea typeface="Apple SD 산돌고딕 Neo 얇은체"/>
                    <a:cs typeface="Apple SD 산돌고딕 Neo 얇은체"/>
                    <a:sym typeface="Apple SD 산돌고딕 Neo 얇은체"/>
                  </a:defRPr>
                </a:lvl1pPr>
              </a:lstStyle>
              <a:p>
                <a:pPr defTabSz="410751" hangingPunct="0">
                  <a:spcBef>
                    <a:spcPts val="2953"/>
                  </a:spcBef>
                  <a:defRPr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sz="8437" kern="0">
                    <a:solidFill>
                      <a:srgbClr val="000000"/>
                    </a:solidFill>
                  </a:rPr>
                  <a:t>↷</a:t>
                </a:r>
              </a:p>
            </p:txBody>
          </p:sp>
          <p:sp>
            <p:nvSpPr>
              <p:cNvPr id="161" name="↷">
                <a:extLst>
                  <a:ext uri="{FF2B5EF4-FFF2-40B4-BE49-F238E27FC236}">
                    <a16:creationId xmlns:a16="http://schemas.microsoft.com/office/drawing/2014/main" id="{24C557FE-C9C9-8856-D910-9F82459FC75C}"/>
                  </a:ext>
                </a:extLst>
              </p:cNvPr>
              <p:cNvSpPr txBox="1"/>
              <p:nvPr/>
            </p:nvSpPr>
            <p:spPr>
              <a:xfrm>
                <a:off x="2734295" y="1630226"/>
                <a:ext cx="1308089" cy="1762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12000">
                    <a:latin typeface="Apple SD 산돌고딕 Neo 얇은체"/>
                    <a:ea typeface="Apple SD 산돌고딕 Neo 얇은체"/>
                    <a:cs typeface="Apple SD 산돌고딕 Neo 얇은체"/>
                    <a:sym typeface="Apple SD 산돌고딕 Neo 얇은체"/>
                  </a:defRPr>
                </a:lvl1pPr>
              </a:lstStyle>
              <a:p>
                <a:pPr defTabSz="410751" hangingPunct="0">
                  <a:spcBef>
                    <a:spcPts val="2953"/>
                  </a:spcBef>
                  <a:defRPr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sz="8437" kern="0">
                    <a:solidFill>
                      <a:srgbClr val="000000"/>
                    </a:solidFill>
                  </a:rPr>
                  <a:t>↷</a:t>
                </a:r>
              </a:p>
            </p:txBody>
          </p:sp>
          <p:sp>
            <p:nvSpPr>
              <p:cNvPr id="162" name="↷">
                <a:extLst>
                  <a:ext uri="{FF2B5EF4-FFF2-40B4-BE49-F238E27FC236}">
                    <a16:creationId xmlns:a16="http://schemas.microsoft.com/office/drawing/2014/main" id="{93AB03D6-56F9-70D4-856C-5CCED48AFE6B}"/>
                  </a:ext>
                </a:extLst>
              </p:cNvPr>
              <p:cNvSpPr txBox="1"/>
              <p:nvPr/>
            </p:nvSpPr>
            <p:spPr>
              <a:xfrm>
                <a:off x="3528823" y="931917"/>
                <a:ext cx="1308089" cy="1762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12000">
                    <a:latin typeface="Apple SD 산돌고딕 Neo 얇은체"/>
                    <a:ea typeface="Apple SD 산돌고딕 Neo 얇은체"/>
                    <a:cs typeface="Apple SD 산돌고딕 Neo 얇은체"/>
                    <a:sym typeface="Apple SD 산돌고딕 Neo 얇은체"/>
                  </a:defRPr>
                </a:lvl1pPr>
              </a:lstStyle>
              <a:p>
                <a:pPr defTabSz="410751" hangingPunct="0">
                  <a:spcBef>
                    <a:spcPts val="2953"/>
                  </a:spcBef>
                  <a:defRPr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sz="8437" kern="0">
                    <a:solidFill>
                      <a:srgbClr val="000000"/>
                    </a:solidFill>
                  </a:rPr>
                  <a:t>↷</a:t>
                </a:r>
              </a:p>
            </p:txBody>
          </p:sp>
          <p:sp>
            <p:nvSpPr>
              <p:cNvPr id="163" name="↷">
                <a:extLst>
                  <a:ext uri="{FF2B5EF4-FFF2-40B4-BE49-F238E27FC236}">
                    <a16:creationId xmlns:a16="http://schemas.microsoft.com/office/drawing/2014/main" id="{EC865EA9-3874-DB8B-9F3D-F5AAFBA5C480}"/>
                  </a:ext>
                </a:extLst>
              </p:cNvPr>
              <p:cNvSpPr txBox="1"/>
              <p:nvPr/>
            </p:nvSpPr>
            <p:spPr>
              <a:xfrm>
                <a:off x="4357278" y="267535"/>
                <a:ext cx="1308090" cy="17626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12000">
                    <a:latin typeface="Apple SD 산돌고딕 Neo 얇은체"/>
                    <a:ea typeface="Apple SD 산돌고딕 Neo 얇은체"/>
                    <a:cs typeface="Apple SD 산돌고딕 Neo 얇은체"/>
                    <a:sym typeface="Apple SD 산돌고딕 Neo 얇은체"/>
                  </a:defRPr>
                </a:lvl1pPr>
              </a:lstStyle>
              <a:p>
                <a:pPr defTabSz="410751" hangingPunct="0">
                  <a:spcBef>
                    <a:spcPts val="2953"/>
                  </a:spcBef>
                  <a:defRPr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r>
                  <a:rPr sz="8437" kern="0">
                    <a:solidFill>
                      <a:srgbClr val="000000"/>
                    </a:solidFill>
                  </a:rPr>
                  <a:t>↷</a:t>
                </a:r>
              </a:p>
            </p:txBody>
          </p:sp>
        </p:grpSp>
        <p:sp>
          <p:nvSpPr>
            <p:cNvPr id="165" name="↷">
              <a:extLst>
                <a:ext uri="{FF2B5EF4-FFF2-40B4-BE49-F238E27FC236}">
                  <a16:creationId xmlns:a16="http://schemas.microsoft.com/office/drawing/2014/main" id="{70615CC3-9DF9-8E0F-AAD1-D8499EB41B9C}"/>
                </a:ext>
              </a:extLst>
            </p:cNvPr>
            <p:cNvSpPr txBox="1"/>
            <p:nvPr/>
          </p:nvSpPr>
          <p:spPr>
            <a:xfrm>
              <a:off x="5185735" y="0"/>
              <a:ext cx="1308089" cy="1762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12000">
                  <a:latin typeface="Apple SD 산돌고딕 Neo 얇은체"/>
                  <a:ea typeface="Apple SD 산돌고딕 Neo 얇은체"/>
                  <a:cs typeface="Apple SD 산돌고딕 Neo 얇은체"/>
                  <a:sym typeface="Apple SD 산돌고딕 Neo 얇은체"/>
                </a:defRPr>
              </a:lvl1pPr>
            </a:lstStyle>
            <a:p>
              <a:pPr defTabSz="410751" hangingPunct="0">
                <a:spcBef>
                  <a:spcPts val="2953"/>
                </a:spcBef>
                <a:defRPr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8437" kern="0">
                  <a:solidFill>
                    <a:srgbClr val="000000"/>
                  </a:solidFill>
                </a:rPr>
                <a:t>↷</a:t>
              </a:r>
            </a:p>
          </p:txBody>
        </p:sp>
      </p:grpSp>
      <p:sp>
        <p:nvSpPr>
          <p:cNvPr id="167" name="第一个是虚心。…">
            <a:extLst>
              <a:ext uri="{FF2B5EF4-FFF2-40B4-BE49-F238E27FC236}">
                <a16:creationId xmlns:a16="http://schemas.microsoft.com/office/drawing/2014/main" id="{28A9D301-8859-0CF0-9080-C9AB167020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7553" y="1783337"/>
            <a:ext cx="3643823" cy="137612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205206" indent="-195830" algn="just" defTabSz="321457">
              <a:spcBef>
                <a:spcPts val="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Font typeface="Helvetica Neue"/>
              <a:defRPr sz="30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第一个是虚心</a:t>
            </a:r>
            <a:r>
              <a:rPr dirty="0"/>
              <a:t>。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5206" indent="-195830" algn="just" defTabSz="321457">
              <a:spcBef>
                <a:spcPts val="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Font typeface="Helvetica Neue"/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dirty="0" err="1"/>
              <a:t>虚心是生命更新的基础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735348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741A0-2414-9DC7-D56F-686F9C763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虛心、哀慟、温柔、慕義">
            <a:extLst>
              <a:ext uri="{FF2B5EF4-FFF2-40B4-BE49-F238E27FC236}">
                <a16:creationId xmlns:a16="http://schemas.microsoft.com/office/drawing/2014/main" id="{343DC5AA-F109-FEA3-45FD-FAC02FAADC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24291" y="-61415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000"/>
            </a:lvl1pPr>
          </a:lstStyle>
          <a:p>
            <a:r>
              <a:rPr sz="5400" dirty="0" err="1"/>
              <a:t>虛心、哀慟、温柔、慕義</a:t>
            </a:r>
            <a:endParaRPr sz="5400" dirty="0"/>
          </a:p>
        </p:txBody>
      </p:sp>
      <p:grpSp>
        <p:nvGrpSpPr>
          <p:cNvPr id="181" name="Group">
            <a:extLst>
              <a:ext uri="{FF2B5EF4-FFF2-40B4-BE49-F238E27FC236}">
                <a16:creationId xmlns:a16="http://schemas.microsoft.com/office/drawing/2014/main" id="{F735D452-D177-004B-26DC-34AD6242109F}"/>
              </a:ext>
            </a:extLst>
          </p:cNvPr>
          <p:cNvGrpSpPr/>
          <p:nvPr/>
        </p:nvGrpSpPr>
        <p:grpSpPr>
          <a:xfrm>
            <a:off x="661799" y="1523930"/>
            <a:ext cx="7497533" cy="3379429"/>
            <a:chOff x="0" y="0"/>
            <a:chExt cx="10663157" cy="4806297"/>
          </a:xfrm>
        </p:grpSpPr>
        <p:grpSp>
          <p:nvGrpSpPr>
            <p:cNvPr id="179" name="Group">
              <a:extLst>
                <a:ext uri="{FF2B5EF4-FFF2-40B4-BE49-F238E27FC236}">
                  <a16:creationId xmlns:a16="http://schemas.microsoft.com/office/drawing/2014/main" id="{A2F34E7B-0038-D634-CFAC-E310D983E06C}"/>
                </a:ext>
              </a:extLst>
            </p:cNvPr>
            <p:cNvGrpSpPr/>
            <p:nvPr/>
          </p:nvGrpSpPr>
          <p:grpSpPr>
            <a:xfrm>
              <a:off x="0" y="0"/>
              <a:ext cx="10663157" cy="4806297"/>
              <a:chOff x="0" y="0"/>
              <a:chExt cx="10663156" cy="4806296"/>
            </a:xfrm>
          </p:grpSpPr>
          <p:grpSp>
            <p:nvGrpSpPr>
              <p:cNvPr id="174" name="Group">
                <a:extLst>
                  <a:ext uri="{FF2B5EF4-FFF2-40B4-BE49-F238E27FC236}">
                    <a16:creationId xmlns:a16="http://schemas.microsoft.com/office/drawing/2014/main" id="{3BC2928C-4F3C-F5DC-640E-6CB3980127EF}"/>
                  </a:ext>
                </a:extLst>
              </p:cNvPr>
              <p:cNvGrpSpPr/>
              <p:nvPr/>
            </p:nvGrpSpPr>
            <p:grpSpPr>
              <a:xfrm>
                <a:off x="0" y="0"/>
                <a:ext cx="6890957" cy="4806297"/>
                <a:chOff x="0" y="0"/>
                <a:chExt cx="6890956" cy="4806296"/>
              </a:xfrm>
            </p:grpSpPr>
            <p:pic>
              <p:nvPicPr>
                <p:cNvPr id="170" name="Screenshot 2026-01-29 at 16.16.08.png" descr="Screenshot 2026-01-29 at 16.16.08.png">
                  <a:extLst>
                    <a:ext uri="{FF2B5EF4-FFF2-40B4-BE49-F238E27FC236}">
                      <a16:creationId xmlns:a16="http://schemas.microsoft.com/office/drawing/2014/main" id="{A2DC537B-97CA-BC19-BEA8-0AA964C7E2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0" y="0"/>
                  <a:ext cx="6890957" cy="480629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71" name="1.">
                  <a:extLst>
                    <a:ext uri="{FF2B5EF4-FFF2-40B4-BE49-F238E27FC236}">
                      <a16:creationId xmlns:a16="http://schemas.microsoft.com/office/drawing/2014/main" id="{1348BD63-1123-DF8D-A3D3-C740DCC78A6E}"/>
                    </a:ext>
                  </a:extLst>
                </p:cNvPr>
                <p:cNvSpPr txBox="1"/>
                <p:nvPr/>
              </p:nvSpPr>
              <p:spPr>
                <a:xfrm>
                  <a:off x="66448" y="3711957"/>
                  <a:ext cx="613750" cy="81050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noAutofit/>
                </a:bodyPr>
                <a:lstStyle>
                  <a:lvl1pPr>
                    <a:defRPr sz="5500">
                      <a:solidFill>
                        <a:schemeClr val="accent5">
                          <a:hueOff val="-82419"/>
                          <a:satOff val="-9513"/>
                          <a:lumOff val="-16343"/>
                        </a:schemeClr>
                      </a:solidFill>
                    </a:defRPr>
                  </a:lvl1pPr>
                </a:lstStyle>
                <a:p>
                  <a:pPr defTabSz="410751" hangingPunct="0">
                    <a:spcBef>
                      <a:spcPts val="2953"/>
                    </a:spcBef>
                  </a:pPr>
                  <a:r>
                    <a:rPr sz="3867" kern="0">
                      <a:solidFill>
                        <a:srgbClr val="FF644E">
                          <a:hueOff val="-82419"/>
                          <a:satOff val="-9513"/>
                          <a:lumOff val="-16343"/>
                        </a:srgbClr>
                      </a:solidFill>
                      <a:latin typeface="Helvetica Neue"/>
                      <a:sym typeface="Helvetica Neue"/>
                    </a:rPr>
                    <a:t>1.</a:t>
                  </a:r>
                </a:p>
              </p:txBody>
            </p:sp>
            <p:sp>
              <p:nvSpPr>
                <p:cNvPr id="172" name="2.">
                  <a:extLst>
                    <a:ext uri="{FF2B5EF4-FFF2-40B4-BE49-F238E27FC236}">
                      <a16:creationId xmlns:a16="http://schemas.microsoft.com/office/drawing/2014/main" id="{6A0F51CA-0822-836E-9568-AB63498A56D1}"/>
                    </a:ext>
                  </a:extLst>
                </p:cNvPr>
                <p:cNvSpPr txBox="1"/>
                <p:nvPr/>
              </p:nvSpPr>
              <p:spPr>
                <a:xfrm>
                  <a:off x="685550" y="2711140"/>
                  <a:ext cx="613751" cy="81050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noAutofit/>
                </a:bodyPr>
                <a:lstStyle>
                  <a:lvl1pPr>
                    <a:defRPr sz="5500">
                      <a:solidFill>
                        <a:schemeClr val="accent5">
                          <a:hueOff val="-82419"/>
                          <a:satOff val="-9513"/>
                          <a:lumOff val="-16343"/>
                        </a:schemeClr>
                      </a:solidFill>
                    </a:defRPr>
                  </a:lvl1pPr>
                </a:lstStyle>
                <a:p>
                  <a:pPr defTabSz="410751" hangingPunct="0">
                    <a:spcBef>
                      <a:spcPts val="2953"/>
                    </a:spcBef>
                  </a:pPr>
                  <a:r>
                    <a:rPr sz="3867" kern="0">
                      <a:solidFill>
                        <a:srgbClr val="FF644E">
                          <a:hueOff val="-82419"/>
                          <a:satOff val="-9513"/>
                          <a:lumOff val="-16343"/>
                        </a:srgbClr>
                      </a:solidFill>
                      <a:latin typeface="Helvetica Neue"/>
                      <a:sym typeface="Helvetica Neue"/>
                    </a:rPr>
                    <a:t>2.</a:t>
                  </a:r>
                </a:p>
              </p:txBody>
            </p:sp>
            <p:sp>
              <p:nvSpPr>
                <p:cNvPr id="173" name="3.">
                  <a:extLst>
                    <a:ext uri="{FF2B5EF4-FFF2-40B4-BE49-F238E27FC236}">
                      <a16:creationId xmlns:a16="http://schemas.microsoft.com/office/drawing/2014/main" id="{FF5BE446-0C1B-304B-C98A-BB3D0584EB01}"/>
                    </a:ext>
                  </a:extLst>
                </p:cNvPr>
                <p:cNvSpPr txBox="1"/>
                <p:nvPr/>
              </p:nvSpPr>
              <p:spPr>
                <a:xfrm>
                  <a:off x="1795537" y="1579422"/>
                  <a:ext cx="613751" cy="81050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5719" tIns="35719" rIns="35719" bIns="35719" numCol="1" anchor="ctr">
                  <a:noAutofit/>
                </a:bodyPr>
                <a:lstStyle>
                  <a:lvl1pPr>
                    <a:defRPr sz="5500">
                      <a:solidFill>
                        <a:schemeClr val="accent5">
                          <a:hueOff val="-82419"/>
                          <a:satOff val="-9513"/>
                          <a:lumOff val="-16343"/>
                        </a:schemeClr>
                      </a:solidFill>
                    </a:defRPr>
                  </a:lvl1pPr>
                </a:lstStyle>
                <a:p>
                  <a:pPr defTabSz="410751" hangingPunct="0">
                    <a:spcBef>
                      <a:spcPts val="2953"/>
                    </a:spcBef>
                  </a:pPr>
                  <a:r>
                    <a:rPr sz="3867" kern="0">
                      <a:solidFill>
                        <a:srgbClr val="FF644E">
                          <a:hueOff val="-82419"/>
                          <a:satOff val="-9513"/>
                          <a:lumOff val="-16343"/>
                        </a:srgbClr>
                      </a:solidFill>
                      <a:latin typeface="Helvetica Neue"/>
                      <a:sym typeface="Helvetica Neue"/>
                    </a:rPr>
                    <a:t>3.</a:t>
                  </a:r>
                </a:p>
              </p:txBody>
            </p:sp>
          </p:grpSp>
          <p:sp>
            <p:nvSpPr>
              <p:cNvPr id="175" name="明白自己的无能和罪性，悲哀悔改。">
                <a:extLst>
                  <a:ext uri="{FF2B5EF4-FFF2-40B4-BE49-F238E27FC236}">
                    <a16:creationId xmlns:a16="http://schemas.microsoft.com/office/drawing/2014/main" id="{2A375A9A-DEF9-90A6-04E9-63795043F13B}"/>
                  </a:ext>
                </a:extLst>
              </p:cNvPr>
              <p:cNvSpPr txBox="1"/>
              <p:nvPr/>
            </p:nvSpPr>
            <p:spPr>
              <a:xfrm>
                <a:off x="3229841" y="2983479"/>
                <a:ext cx="7340824" cy="6679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normAutofit/>
              </a:bodyPr>
              <a:lstStyle>
                <a:lvl1pPr marL="310493" indent="-297793" algn="just">
                  <a:spcBef>
                    <a:spcPts val="0"/>
                  </a:spcBef>
                  <a:buClr>
                    <a:srgbClr val="000000"/>
                  </a:buClr>
                  <a:buSzPct val="145000"/>
                  <a:buFont typeface="Helvetica Neue"/>
                  <a:buChar char="•"/>
                  <a:defRPr>
                    <a:solidFill>
                      <a:schemeClr val="accent3">
                        <a:hueOff val="914337"/>
                        <a:satOff val="31515"/>
                        <a:lumOff val="-30790"/>
                      </a:schemeClr>
                    </a:solidFill>
                    <a:latin typeface="PingFang TC Regular"/>
                    <a:ea typeface="PingFang TC Regular"/>
                    <a:cs typeface="PingFang TC Regular"/>
                    <a:sym typeface="PingFang TC Regular"/>
                  </a:defRPr>
                </a:lvl1pPr>
              </a:lstStyle>
              <a:p>
                <a:pPr marL="218308" indent="-209378" defTabSz="410751" hangingPunct="0"/>
                <a:r>
                  <a:rPr sz="2250" kern="0">
                    <a:solidFill>
                      <a:srgbClr val="61D836">
                        <a:hueOff val="914337"/>
                        <a:satOff val="31515"/>
                        <a:lumOff val="-30790"/>
                      </a:srgbClr>
                    </a:solidFill>
                  </a:rPr>
                  <a:t>明白自己的无能和罪性，悲哀悔改。</a:t>
                </a:r>
              </a:p>
            </p:txBody>
          </p:sp>
          <p:sp>
            <p:nvSpPr>
              <p:cNvPr id="176" name="内心柔软，放下自我中心亲近神。">
                <a:extLst>
                  <a:ext uri="{FF2B5EF4-FFF2-40B4-BE49-F238E27FC236}">
                    <a16:creationId xmlns:a16="http://schemas.microsoft.com/office/drawing/2014/main" id="{B7E1B312-EE90-6D79-0C94-B78331B4E0DB}"/>
                  </a:ext>
                </a:extLst>
              </p:cNvPr>
              <p:cNvSpPr txBox="1"/>
              <p:nvPr/>
            </p:nvSpPr>
            <p:spPr>
              <a:xfrm>
                <a:off x="4351755" y="2069179"/>
                <a:ext cx="6288747" cy="6679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normAutofit/>
              </a:bodyPr>
              <a:lstStyle>
                <a:lvl1pPr marL="298073" indent="-285881" algn="just" defTabSz="560831">
                  <a:spcBef>
                    <a:spcPts val="0"/>
                  </a:spcBef>
                  <a:buClr>
                    <a:srgbClr val="000000"/>
                  </a:buClr>
                  <a:buSzPct val="145000"/>
                  <a:buFont typeface="Helvetica Neue"/>
                  <a:buChar char="•"/>
                  <a:defRPr sz="3072">
                    <a:latin typeface="PingFang TC Regular"/>
                    <a:ea typeface="PingFang TC Regular"/>
                    <a:cs typeface="PingFang TC Regular"/>
                    <a:sym typeface="PingFang TC Regular"/>
                  </a:defRPr>
                </a:lvl1pPr>
              </a:lstStyle>
              <a:p>
                <a:pPr marL="209575" indent="-201003" defTabSz="394320" hangingPunct="0"/>
                <a:r>
                  <a:rPr sz="2160" kern="0">
                    <a:solidFill>
                      <a:srgbClr val="000000"/>
                    </a:solidFill>
                  </a:rPr>
                  <a:t>内心柔软，放下自我中心亲近神。</a:t>
                </a:r>
              </a:p>
            </p:txBody>
          </p:sp>
          <p:sp>
            <p:nvSpPr>
              <p:cNvPr id="177" name="渴望神的话语，被神的爱充满。">
                <a:extLst>
                  <a:ext uri="{FF2B5EF4-FFF2-40B4-BE49-F238E27FC236}">
                    <a16:creationId xmlns:a16="http://schemas.microsoft.com/office/drawing/2014/main" id="{FB1954ED-83B4-9852-4DD8-F63CE7B7D02F}"/>
                  </a:ext>
                </a:extLst>
              </p:cNvPr>
              <p:cNvSpPr txBox="1"/>
              <p:nvPr/>
            </p:nvSpPr>
            <p:spPr>
              <a:xfrm>
                <a:off x="6620545" y="871362"/>
                <a:ext cx="4042612" cy="13521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normAutofit/>
              </a:bodyPr>
              <a:lstStyle>
                <a:lvl1pPr marL="310493" indent="-297793" algn="just">
                  <a:spcBef>
                    <a:spcPts val="0"/>
                  </a:spcBef>
                  <a:buClr>
                    <a:srgbClr val="000000"/>
                  </a:buClr>
                  <a:buSzPct val="145000"/>
                  <a:buFont typeface="Helvetica Neue"/>
                  <a:buChar char="•"/>
                  <a:defRPr>
                    <a:solidFill>
                      <a:schemeClr val="accent3">
                        <a:hueOff val="914337"/>
                        <a:satOff val="31515"/>
                        <a:lumOff val="-30790"/>
                      </a:schemeClr>
                    </a:solidFill>
                    <a:latin typeface="PingFang TC Regular"/>
                    <a:ea typeface="PingFang TC Regular"/>
                    <a:cs typeface="PingFang TC Regular"/>
                    <a:sym typeface="PingFang TC Regular"/>
                  </a:defRPr>
                </a:lvl1pPr>
              </a:lstStyle>
              <a:p>
                <a:pPr marL="218308" indent="-209378" defTabSz="410751" hangingPunct="0"/>
                <a:r>
                  <a:rPr sz="2250" kern="0">
                    <a:solidFill>
                      <a:srgbClr val="61D836">
                        <a:hueOff val="914337"/>
                        <a:satOff val="31515"/>
                        <a:lumOff val="-30790"/>
                      </a:srgbClr>
                    </a:solidFill>
                  </a:rPr>
                  <a:t>渴望神的话语，被神的爱充满。</a:t>
                </a:r>
              </a:p>
            </p:txBody>
          </p:sp>
          <p:sp>
            <p:nvSpPr>
              <p:cNvPr id="178" name="心灵贫穷：无法靠自己，谦卑寻求神。">
                <a:extLst>
                  <a:ext uri="{FF2B5EF4-FFF2-40B4-BE49-F238E27FC236}">
                    <a16:creationId xmlns:a16="http://schemas.microsoft.com/office/drawing/2014/main" id="{B66B2194-F350-FE97-B7FB-E636CCDF6496}"/>
                  </a:ext>
                </a:extLst>
              </p:cNvPr>
              <p:cNvSpPr txBox="1"/>
              <p:nvPr/>
            </p:nvSpPr>
            <p:spPr>
              <a:xfrm>
                <a:off x="2184367" y="3897779"/>
                <a:ext cx="7340824" cy="6679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normAutofit/>
              </a:bodyPr>
              <a:lstStyle>
                <a:lvl1pPr marL="310493" indent="-297793" algn="just">
                  <a:spcBef>
                    <a:spcPts val="0"/>
                  </a:spcBef>
                  <a:buClr>
                    <a:srgbClr val="000000"/>
                  </a:buClr>
                  <a:buSzPct val="145000"/>
                  <a:buFont typeface="Helvetica Neue"/>
                  <a:buChar char="•"/>
                  <a:defRPr>
                    <a:latin typeface="PingFang TC Regular"/>
                    <a:ea typeface="PingFang TC Regular"/>
                    <a:cs typeface="PingFang TC Regular"/>
                    <a:sym typeface="PingFang TC Regular"/>
                  </a:defRPr>
                </a:lvl1pPr>
              </a:lstStyle>
              <a:p>
                <a:pPr marL="218308" indent="-209378" defTabSz="410751" hangingPunct="0"/>
                <a:r>
                  <a:rPr sz="2250" kern="0">
                    <a:solidFill>
                      <a:srgbClr val="000000"/>
                    </a:solidFill>
                  </a:rPr>
                  <a:t>心灵贫穷：无法靠自己，谦卑寻求神。</a:t>
                </a:r>
              </a:p>
            </p:txBody>
          </p:sp>
        </p:grpSp>
        <p:sp>
          <p:nvSpPr>
            <p:cNvPr id="180" name="4.">
              <a:extLst>
                <a:ext uri="{FF2B5EF4-FFF2-40B4-BE49-F238E27FC236}">
                  <a16:creationId xmlns:a16="http://schemas.microsoft.com/office/drawing/2014/main" id="{B94C9606-5FA5-8EFD-92EA-D02CCCEE4611}"/>
                </a:ext>
              </a:extLst>
            </p:cNvPr>
            <p:cNvSpPr txBox="1"/>
            <p:nvPr/>
          </p:nvSpPr>
          <p:spPr>
            <a:xfrm>
              <a:off x="2872045" y="537591"/>
              <a:ext cx="690787" cy="9489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55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 defTabSz="410751" hangingPunct="0">
                <a:spcBef>
                  <a:spcPts val="2953"/>
                </a:spcBef>
              </a:pPr>
              <a:r>
                <a:rPr sz="3867" kern="0">
                  <a:solidFill>
                    <a:srgbClr val="FF644E">
                      <a:hueOff val="-82419"/>
                      <a:satOff val="-9513"/>
                      <a:lumOff val="-16343"/>
                    </a:srgbClr>
                  </a:solidFill>
                  <a:latin typeface="Helvetica Neue"/>
                  <a:sym typeface="Helvetica Neue"/>
                </a:rPr>
                <a:t>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18593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49AF0-24FA-78D0-2E07-349E4BB39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怜悯、清心、和睦、逼迫">
            <a:extLst>
              <a:ext uri="{FF2B5EF4-FFF2-40B4-BE49-F238E27FC236}">
                <a16:creationId xmlns:a16="http://schemas.microsoft.com/office/drawing/2014/main" id="{38C015F7-EC04-2AFC-FE5A-7B8A51DC61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2402" y="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572516">
              <a:defRPr sz="784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4400" b="1" dirty="0" err="1">
                <a:latin typeface="Helvetica Neue"/>
                <a:ea typeface="Helvetica Neue"/>
                <a:cs typeface="Helvetica Neue"/>
                <a:sym typeface="Helvetica Neue"/>
              </a:rPr>
              <a:t>怜悯、清心、和睦、逼迫</a:t>
            </a:r>
            <a:endParaRPr sz="4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95" name="Group">
            <a:extLst>
              <a:ext uri="{FF2B5EF4-FFF2-40B4-BE49-F238E27FC236}">
                <a16:creationId xmlns:a16="http://schemas.microsoft.com/office/drawing/2014/main" id="{9D2A056B-76B4-CB8D-6934-EB05AFB2F5EA}"/>
              </a:ext>
            </a:extLst>
          </p:cNvPr>
          <p:cNvGrpSpPr/>
          <p:nvPr/>
        </p:nvGrpSpPr>
        <p:grpSpPr>
          <a:xfrm>
            <a:off x="585919" y="1450867"/>
            <a:ext cx="8233418" cy="3625512"/>
            <a:chOff x="-1" y="0"/>
            <a:chExt cx="11709749" cy="5156283"/>
          </a:xfrm>
        </p:grpSpPr>
        <p:grpSp>
          <p:nvGrpSpPr>
            <p:cNvPr id="193" name="Group">
              <a:extLst>
                <a:ext uri="{FF2B5EF4-FFF2-40B4-BE49-F238E27FC236}">
                  <a16:creationId xmlns:a16="http://schemas.microsoft.com/office/drawing/2014/main" id="{D05CC653-BB96-BB5A-6A3E-7CE2F226C452}"/>
                </a:ext>
              </a:extLst>
            </p:cNvPr>
            <p:cNvGrpSpPr/>
            <p:nvPr/>
          </p:nvGrpSpPr>
          <p:grpSpPr>
            <a:xfrm>
              <a:off x="-1" y="0"/>
              <a:ext cx="11709749" cy="5156283"/>
              <a:chOff x="0" y="0"/>
              <a:chExt cx="11709748" cy="5156282"/>
            </a:xfrm>
          </p:grpSpPr>
          <p:grpSp>
            <p:nvGrpSpPr>
              <p:cNvPr id="189" name="Group">
                <a:extLst>
                  <a:ext uri="{FF2B5EF4-FFF2-40B4-BE49-F238E27FC236}">
                    <a16:creationId xmlns:a16="http://schemas.microsoft.com/office/drawing/2014/main" id="{C29E2F0A-1F2D-6FEA-76D8-6A9FA2D8725D}"/>
                  </a:ext>
                </a:extLst>
              </p:cNvPr>
              <p:cNvGrpSpPr/>
              <p:nvPr/>
            </p:nvGrpSpPr>
            <p:grpSpPr>
              <a:xfrm>
                <a:off x="-1" y="0"/>
                <a:ext cx="7417371" cy="5156283"/>
                <a:chOff x="0" y="0"/>
                <a:chExt cx="7417369" cy="5156282"/>
              </a:xfrm>
            </p:grpSpPr>
            <p:pic>
              <p:nvPicPr>
                <p:cNvPr id="184" name="Screenshot 2026-01-29 at 16.35.03.png" descr="Screenshot 2026-01-29 at 16.35.03.png">
                  <a:extLst>
                    <a:ext uri="{FF2B5EF4-FFF2-40B4-BE49-F238E27FC236}">
                      <a16:creationId xmlns:a16="http://schemas.microsoft.com/office/drawing/2014/main" id="{35F9D39A-3721-3881-C281-9FD325FEE9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8818" y="0"/>
                  <a:ext cx="7158552" cy="515628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85" name="5.">
                  <a:extLst>
                    <a:ext uri="{FF2B5EF4-FFF2-40B4-BE49-F238E27FC236}">
                      <a16:creationId xmlns:a16="http://schemas.microsoft.com/office/drawing/2014/main" id="{67E8983F-5FD3-3B89-7267-0332B87BB90C}"/>
                    </a:ext>
                  </a:extLst>
                </p:cNvPr>
                <p:cNvSpPr/>
                <p:nvPr/>
              </p:nvSpPr>
              <p:spPr>
                <a:xfrm>
                  <a:off x="0" y="3741685"/>
                  <a:ext cx="1270000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35719" tIns="35719" rIns="35719" bIns="35719" numCol="1" anchor="ctr">
                  <a:spAutoFit/>
                </a:bodyPr>
                <a:lstStyle>
                  <a:lvl1pPr>
                    <a:defRPr sz="5500">
                      <a:solidFill>
                        <a:schemeClr val="accent5">
                          <a:hueOff val="-82419"/>
                          <a:satOff val="-9513"/>
                          <a:lumOff val="-16343"/>
                        </a:schemeClr>
                      </a:solidFill>
                    </a:defRPr>
                  </a:lvl1pPr>
                </a:lstStyle>
                <a:p>
                  <a:pPr defTabSz="410751" hangingPunct="0">
                    <a:spcBef>
                      <a:spcPts val="2953"/>
                    </a:spcBef>
                  </a:pPr>
                  <a:r>
                    <a:rPr sz="3867" kern="0">
                      <a:solidFill>
                        <a:srgbClr val="FF644E">
                          <a:hueOff val="-82419"/>
                          <a:satOff val="-9513"/>
                          <a:lumOff val="-16343"/>
                        </a:srgbClr>
                      </a:solidFill>
                      <a:latin typeface="Helvetica Neue"/>
                      <a:sym typeface="Helvetica Neue"/>
                    </a:rPr>
                    <a:t>5.</a:t>
                  </a:r>
                </a:p>
              </p:txBody>
            </p:sp>
            <p:sp>
              <p:nvSpPr>
                <p:cNvPr id="186" name="6.">
                  <a:extLst>
                    <a:ext uri="{FF2B5EF4-FFF2-40B4-BE49-F238E27FC236}">
                      <a16:creationId xmlns:a16="http://schemas.microsoft.com/office/drawing/2014/main" id="{E0E9B5FE-F554-91C0-A4FF-6525CFF3351F}"/>
                    </a:ext>
                  </a:extLst>
                </p:cNvPr>
                <p:cNvSpPr/>
                <p:nvPr/>
              </p:nvSpPr>
              <p:spPr>
                <a:xfrm>
                  <a:off x="1074492" y="2740562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35719" tIns="35719" rIns="35719" bIns="35719" numCol="1" anchor="ctr">
                  <a:spAutoFit/>
                </a:bodyPr>
                <a:lstStyle>
                  <a:lvl1pPr>
                    <a:defRPr sz="5500">
                      <a:solidFill>
                        <a:schemeClr val="accent5">
                          <a:hueOff val="-82419"/>
                          <a:satOff val="-9513"/>
                          <a:lumOff val="-16343"/>
                        </a:schemeClr>
                      </a:solidFill>
                    </a:defRPr>
                  </a:lvl1pPr>
                </a:lstStyle>
                <a:p>
                  <a:pPr defTabSz="410751" hangingPunct="0">
                    <a:spcBef>
                      <a:spcPts val="2953"/>
                    </a:spcBef>
                  </a:pPr>
                  <a:r>
                    <a:rPr sz="3867" kern="0">
                      <a:solidFill>
                        <a:srgbClr val="FF644E">
                          <a:hueOff val="-82419"/>
                          <a:satOff val="-9513"/>
                          <a:lumOff val="-16343"/>
                        </a:srgbClr>
                      </a:solidFill>
                      <a:latin typeface="Helvetica Neue"/>
                      <a:sym typeface="Helvetica Neue"/>
                    </a:rPr>
                    <a:t>6.</a:t>
                  </a:r>
                </a:p>
              </p:txBody>
            </p:sp>
            <p:sp>
              <p:nvSpPr>
                <p:cNvPr id="187" name="7.">
                  <a:extLst>
                    <a:ext uri="{FF2B5EF4-FFF2-40B4-BE49-F238E27FC236}">
                      <a16:creationId xmlns:a16="http://schemas.microsoft.com/office/drawing/2014/main" id="{6783CA37-65D4-EDA1-A762-9B012CC2AE79}"/>
                    </a:ext>
                  </a:extLst>
                </p:cNvPr>
                <p:cNvSpPr/>
                <p:nvPr/>
              </p:nvSpPr>
              <p:spPr>
                <a:xfrm>
                  <a:off x="2077720" y="1854755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35719" tIns="35719" rIns="35719" bIns="35719" numCol="1" anchor="ctr">
                  <a:spAutoFit/>
                </a:bodyPr>
                <a:lstStyle>
                  <a:lvl1pPr>
                    <a:defRPr sz="5500">
                      <a:solidFill>
                        <a:schemeClr val="accent5">
                          <a:hueOff val="-82419"/>
                          <a:satOff val="-9513"/>
                          <a:lumOff val="-16343"/>
                        </a:schemeClr>
                      </a:solidFill>
                    </a:defRPr>
                  </a:lvl1pPr>
                </a:lstStyle>
                <a:p>
                  <a:pPr defTabSz="410751" hangingPunct="0">
                    <a:spcBef>
                      <a:spcPts val="2953"/>
                    </a:spcBef>
                  </a:pPr>
                  <a:r>
                    <a:rPr sz="3867" kern="0">
                      <a:solidFill>
                        <a:srgbClr val="FF644E">
                          <a:hueOff val="-82419"/>
                          <a:satOff val="-9513"/>
                          <a:lumOff val="-16343"/>
                        </a:srgbClr>
                      </a:solidFill>
                      <a:latin typeface="Helvetica Neue"/>
                      <a:sym typeface="Helvetica Neue"/>
                    </a:rPr>
                    <a:t>7.</a:t>
                  </a:r>
                </a:p>
              </p:txBody>
            </p:sp>
            <p:sp>
              <p:nvSpPr>
                <p:cNvPr id="188" name="8.">
                  <a:extLst>
                    <a:ext uri="{FF2B5EF4-FFF2-40B4-BE49-F238E27FC236}">
                      <a16:creationId xmlns:a16="http://schemas.microsoft.com/office/drawing/2014/main" id="{46BF10CA-1EA9-A580-B1E3-EA5689791686}"/>
                    </a:ext>
                  </a:extLst>
                </p:cNvPr>
                <p:cNvSpPr/>
                <p:nvPr/>
              </p:nvSpPr>
              <p:spPr>
                <a:xfrm>
                  <a:off x="3136682" y="1007628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35719" tIns="35719" rIns="35719" bIns="35719" numCol="1" anchor="ctr">
                  <a:spAutoFit/>
                </a:bodyPr>
                <a:lstStyle>
                  <a:lvl1pPr>
                    <a:defRPr sz="5500">
                      <a:solidFill>
                        <a:schemeClr val="accent5">
                          <a:hueOff val="-82419"/>
                          <a:satOff val="-9513"/>
                          <a:lumOff val="-16343"/>
                        </a:schemeClr>
                      </a:solidFill>
                    </a:defRPr>
                  </a:lvl1pPr>
                </a:lstStyle>
                <a:p>
                  <a:pPr defTabSz="410751" hangingPunct="0">
                    <a:spcBef>
                      <a:spcPts val="2953"/>
                    </a:spcBef>
                  </a:pPr>
                  <a:r>
                    <a:rPr sz="3867" kern="0">
                      <a:solidFill>
                        <a:srgbClr val="FF644E">
                          <a:hueOff val="-82419"/>
                          <a:satOff val="-9513"/>
                          <a:lumOff val="-16343"/>
                        </a:srgbClr>
                      </a:solidFill>
                      <a:latin typeface="Helvetica Neue"/>
                      <a:sym typeface="Helvetica Neue"/>
                    </a:rPr>
                    <a:t>8.</a:t>
                  </a:r>
                </a:p>
              </p:txBody>
            </p:sp>
          </p:grpSp>
          <p:sp>
            <p:nvSpPr>
              <p:cNvPr id="190" name="神的爱最美善，放下欲望和不洁，专一愛神。">
                <a:extLst>
                  <a:ext uri="{FF2B5EF4-FFF2-40B4-BE49-F238E27FC236}">
                    <a16:creationId xmlns:a16="http://schemas.microsoft.com/office/drawing/2014/main" id="{1BDE3D49-ABB0-5232-A800-86D0A308CE71}"/>
                  </a:ext>
                </a:extLst>
              </p:cNvPr>
              <p:cNvSpPr txBox="1"/>
              <p:nvPr/>
            </p:nvSpPr>
            <p:spPr>
              <a:xfrm>
                <a:off x="3471695" y="2543633"/>
                <a:ext cx="8238054" cy="12262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normAutofit/>
              </a:bodyPr>
              <a:lstStyle>
                <a:lvl1pPr algn="just">
                  <a:buSzPct val="145000"/>
                  <a:buChar char="•"/>
                  <a:defRPr sz="3000">
                    <a:solidFill>
                      <a:schemeClr val="accent3">
                        <a:hueOff val="914337"/>
                        <a:satOff val="31515"/>
                        <a:lumOff val="-30790"/>
                      </a:schemeClr>
                    </a:solidFill>
                  </a:defRPr>
                </a:lvl1pPr>
              </a:lstStyle>
              <a:p>
                <a:pPr defTabSz="410751" hangingPunct="0">
                  <a:spcBef>
                    <a:spcPts val="2953"/>
                  </a:spcBef>
                </a:pPr>
                <a:r>
                  <a:rPr sz="2109" kern="0">
                    <a:solidFill>
                      <a:srgbClr val="61D836">
                        <a:hueOff val="914337"/>
                        <a:satOff val="31515"/>
                        <a:lumOff val="-30790"/>
                      </a:srgbClr>
                    </a:solidFill>
                    <a:latin typeface="Helvetica Neue"/>
                    <a:sym typeface="Helvetica Neue"/>
                  </a:rPr>
                  <a:t>神的爱最美善，放下欲望和不洁，专一愛神。</a:t>
                </a:r>
              </a:p>
            </p:txBody>
          </p:sp>
          <p:sp>
            <p:nvSpPr>
              <p:cNvPr id="191" name="切慕与神与人關係和平。">
                <a:extLst>
                  <a:ext uri="{FF2B5EF4-FFF2-40B4-BE49-F238E27FC236}">
                    <a16:creationId xmlns:a16="http://schemas.microsoft.com/office/drawing/2014/main" id="{7B371807-9C9D-51E3-FCCD-A769AE1295DB}"/>
                  </a:ext>
                </a:extLst>
              </p:cNvPr>
              <p:cNvSpPr txBox="1"/>
              <p:nvPr/>
            </p:nvSpPr>
            <p:spPr>
              <a:xfrm>
                <a:off x="5625769" y="1905145"/>
                <a:ext cx="5684731" cy="714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normAutofit/>
              </a:bodyPr>
              <a:lstStyle>
                <a:lvl1pPr>
                  <a:buSzPct val="145000"/>
                  <a:buChar char="•"/>
                </a:lvl1pPr>
              </a:lstStyle>
              <a:p>
                <a:pPr defTabSz="410751" hangingPunct="0">
                  <a:spcBef>
                    <a:spcPts val="2953"/>
                  </a:spcBef>
                </a:pPr>
                <a:r>
                  <a:rPr sz="2250" kern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切慕与神与人關係和平。</a:t>
                </a:r>
              </a:p>
            </p:txBody>
          </p:sp>
          <p:sp>
            <p:nvSpPr>
              <p:cNvPr id="192" name="历过神恩，信心坚固，得力面对挑战。">
                <a:extLst>
                  <a:ext uri="{FF2B5EF4-FFF2-40B4-BE49-F238E27FC236}">
                    <a16:creationId xmlns:a16="http://schemas.microsoft.com/office/drawing/2014/main" id="{95625CA6-ADE6-8367-7781-01525AD26305}"/>
                  </a:ext>
                </a:extLst>
              </p:cNvPr>
              <p:cNvSpPr txBox="1"/>
              <p:nvPr/>
            </p:nvSpPr>
            <p:spPr>
              <a:xfrm>
                <a:off x="7152202" y="559222"/>
                <a:ext cx="4384601" cy="1331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numCol="1" anchor="ctr">
                <a:normAutofit/>
              </a:bodyPr>
              <a:lstStyle>
                <a:lvl1pPr algn="just">
                  <a:buSzPct val="145000"/>
                  <a:buChar char="•"/>
                  <a:defRPr>
                    <a:solidFill>
                      <a:schemeClr val="accent3">
                        <a:hueOff val="914337"/>
                        <a:satOff val="31515"/>
                        <a:lumOff val="-30790"/>
                      </a:schemeClr>
                    </a:solidFill>
                  </a:defRPr>
                </a:lvl1pPr>
              </a:lstStyle>
              <a:p>
                <a:pPr defTabSz="410751" hangingPunct="0">
                  <a:spcBef>
                    <a:spcPts val="2953"/>
                  </a:spcBef>
                </a:pPr>
                <a:r>
                  <a:rPr sz="2250" kern="0">
                    <a:solidFill>
                      <a:srgbClr val="61D836">
                        <a:hueOff val="914337"/>
                        <a:satOff val="31515"/>
                        <a:lumOff val="-30790"/>
                      </a:srgbClr>
                    </a:solidFill>
                    <a:latin typeface="Helvetica Neue"/>
                    <a:sym typeface="Helvetica Neue"/>
                  </a:rPr>
                  <a:t>历过神恩，信心坚固，得力面对挑战。</a:t>
                </a:r>
              </a:p>
            </p:txBody>
          </p:sp>
        </p:grpSp>
        <p:sp>
          <p:nvSpPr>
            <p:cNvPr id="194" name="经历神怜悯的爱，变得更像耶稣，懂得体谅和宽容别人。">
              <a:extLst>
                <a:ext uri="{FF2B5EF4-FFF2-40B4-BE49-F238E27FC236}">
                  <a16:creationId xmlns:a16="http://schemas.microsoft.com/office/drawing/2014/main" id="{4B186A95-8982-CBD4-00DA-6A71B10C4F8E}"/>
                </a:ext>
              </a:extLst>
            </p:cNvPr>
            <p:cNvSpPr/>
            <p:nvPr/>
          </p:nvSpPr>
          <p:spPr>
            <a:xfrm>
              <a:off x="2511238" y="3713075"/>
              <a:ext cx="8883762" cy="1025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just">
                <a:buSzPct val="145000"/>
                <a:buChar char="•"/>
                <a:defRPr sz="3000"/>
              </a:lvl1pPr>
            </a:lstStyle>
            <a:p>
              <a:pPr defTabSz="410751" hangingPunct="0">
                <a:spcBef>
                  <a:spcPts val="2953"/>
                </a:spcBef>
              </a:pPr>
              <a:r>
                <a:rPr sz="2109" kern="0">
                  <a:solidFill>
                    <a:srgbClr val="000000"/>
                  </a:solidFill>
                  <a:latin typeface="Helvetica Neue"/>
                  <a:sym typeface="Helvetica Neue"/>
                </a:rPr>
                <a:t>经历神怜悯的爱，变得更像耶稣，懂得体谅和宽容别人。</a:t>
              </a:r>
            </a:p>
          </p:txBody>
        </p:sp>
      </p:grpSp>
      <p:pic>
        <p:nvPicPr>
          <p:cNvPr id="196" name="Image" descr="Image">
            <a:extLst>
              <a:ext uri="{FF2B5EF4-FFF2-40B4-BE49-F238E27FC236}">
                <a16:creationId xmlns:a16="http://schemas.microsoft.com/office/drawing/2014/main" id="{09D900C5-B9FF-9FC0-B41F-3EE604086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160" y="4792282"/>
            <a:ext cx="2928938" cy="13751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867710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FAA57-7BCD-2E88-5C61-3834B5690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神的智慧 与 世人的智慧">
            <a:extLst>
              <a:ext uri="{FF2B5EF4-FFF2-40B4-BE49-F238E27FC236}">
                <a16:creationId xmlns:a16="http://schemas.microsoft.com/office/drawing/2014/main" id="{C00084C8-9310-659D-7885-9F28856F88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2990" y="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神的智慧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dirty="0"/>
              <a:t>与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世人</a:t>
            </a:r>
            <a:r>
              <a:rPr dirty="0" err="1"/>
              <a:t>的智慧</a:t>
            </a:r>
            <a:endParaRPr dirty="0"/>
          </a:p>
        </p:txBody>
      </p:sp>
      <p:graphicFrame>
        <p:nvGraphicFramePr>
          <p:cNvPr id="199" name="Table 1">
            <a:extLst>
              <a:ext uri="{FF2B5EF4-FFF2-40B4-BE49-F238E27FC236}">
                <a16:creationId xmlns:a16="http://schemas.microsoft.com/office/drawing/2014/main" id="{AB70E27D-0E38-EBDB-03F6-4AD788560E98}"/>
              </a:ext>
            </a:extLst>
          </p:cNvPr>
          <p:cNvGraphicFramePr/>
          <p:nvPr/>
        </p:nvGraphicFramePr>
        <p:xfrm>
          <a:off x="782658" y="1656304"/>
          <a:ext cx="7578682" cy="4411265"/>
        </p:xfrm>
        <a:graphic>
          <a:graphicData uri="http://schemas.openxmlformats.org/drawingml/2006/table">
            <a:tbl>
              <a:tblPr firstRow="1" bandRow="1"/>
              <a:tblGrid>
                <a:gridCol w="127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253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ym typeface="Helvetica Neue Medium"/>
                        </a:rPr>
                        <a:t>八福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chemeClr val="accent4">
                        <a:hueOff val="366961"/>
                        <a:satOff val="4172"/>
                        <a:lumOff val="111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ym typeface="Helvetica Neue Medium"/>
                        </a:rPr>
                        <a:t>神的智慧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4">
                        <a:hueOff val="366961"/>
                        <a:satOff val="4172"/>
                        <a:lumOff val="111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ym typeface="Helvetica Neue Medium"/>
                        </a:rPr>
                        <a:t>世人的智慧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chemeClr val="accent4">
                        <a:hueOff val="366961"/>
                        <a:satOff val="4172"/>
                        <a:lumOff val="1112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253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虚心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谦卑倚靠神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神不存在、依靠自己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253">
                <a:tc>
                  <a:txBody>
                    <a:bodyPr/>
                    <a:lstStyle/>
                    <a:p>
                      <a:pPr algn="just" defTabSz="457200"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defRPr>
                      </a:pPr>
                      <a:r>
                        <a:rPr sz="2100"/>
                        <a:t>哀恸</a:t>
                      </a:r>
                      <a:endParaRPr sz="2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為自己、別人和世界悔罪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否認過錯、避免痛苦，对人漠不关心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253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温柔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捨己，体谅人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defRPr>
                      </a:pPr>
                      <a:r>
                        <a:rPr sz="2100"/>
                        <a:t>竞争、强势和自我主张</a:t>
                      </a:r>
                      <a:endParaRPr sz="21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253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饥渴慕义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渴望神、真理、正义</a:t>
                      </a:r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追求物质和享乐。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740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C29EC-3477-EC0A-112E-65FE984A4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神的智慧 与 世人的智慧">
            <a:extLst>
              <a:ext uri="{FF2B5EF4-FFF2-40B4-BE49-F238E27FC236}">
                <a16:creationId xmlns:a16="http://schemas.microsoft.com/office/drawing/2014/main" id="{15E21FDA-66FE-DE61-3D7F-8DF73E3E10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930" y="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神的智慧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dirty="0"/>
              <a:t>与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世人</a:t>
            </a:r>
            <a:r>
              <a:rPr dirty="0" err="1"/>
              <a:t>的智慧</a:t>
            </a:r>
            <a:endParaRPr dirty="0"/>
          </a:p>
        </p:txBody>
      </p:sp>
      <p:graphicFrame>
        <p:nvGraphicFramePr>
          <p:cNvPr id="202" name="Table 1">
            <a:extLst>
              <a:ext uri="{FF2B5EF4-FFF2-40B4-BE49-F238E27FC236}">
                <a16:creationId xmlns:a16="http://schemas.microsoft.com/office/drawing/2014/main" id="{A9D6CB2B-CF13-BF09-6CE2-0A19B2E03AE0}"/>
              </a:ext>
            </a:extLst>
          </p:cNvPr>
          <p:cNvGraphicFramePr/>
          <p:nvPr/>
        </p:nvGraphicFramePr>
        <p:xfrm>
          <a:off x="782658" y="1656304"/>
          <a:ext cx="7578682" cy="4411265"/>
        </p:xfrm>
        <a:graphic>
          <a:graphicData uri="http://schemas.openxmlformats.org/drawingml/2006/table">
            <a:tbl>
              <a:tblPr firstRow="1" bandRow="1"/>
              <a:tblGrid>
                <a:gridCol w="127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253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ym typeface="Helvetica Neue Medium"/>
                        </a:rPr>
                        <a:t>八福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solidFill>
                      <a:schemeClr val="accent4">
                        <a:hueOff val="366961"/>
                        <a:satOff val="4172"/>
                        <a:lumOff val="111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ym typeface="Helvetica Neue Medium"/>
                        </a:rPr>
                        <a:t>神的智慧</a:t>
                      </a:r>
                    </a:p>
                  </a:txBody>
                  <a:tcPr marL="35719" marR="35719" marT="35719" marB="35719" anchor="ctr" horzOverflow="overflow">
                    <a:solidFill>
                      <a:schemeClr val="accent4">
                        <a:hueOff val="366961"/>
                        <a:satOff val="4172"/>
                        <a:lumOff val="111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ym typeface="Helvetica Neue Medium"/>
                        </a:rPr>
                        <a:t>世人的智慧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solidFill>
                      <a:schemeClr val="accent4">
                        <a:hueOff val="366961"/>
                        <a:satOff val="4172"/>
                        <a:lumOff val="1112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253">
                <a:tc>
                  <a:txBody>
                    <a:bodyPr/>
                    <a:lstStyle/>
                    <a:p>
                      <a:pPr algn="just" defTabSz="457200"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defRPr>
                      </a:pPr>
                      <a:r>
                        <a:rPr sz="2100"/>
                        <a:t>怜悯</a:t>
                      </a:r>
                      <a:r>
                        <a:rPr sz="2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无条件的体谅别人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关注个人的利益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253">
                <a:tc>
                  <a:txBody>
                    <a:bodyPr/>
                    <a:lstStyle/>
                    <a:p>
                      <a:pPr algn="just" defTabSz="457200"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defRPr>
                      </a:pPr>
                      <a:r>
                        <a:rPr sz="2100"/>
                        <a:t>清心</a:t>
                      </a:r>
                      <a:r>
                        <a:rPr sz="2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专一爱神，不被世物吸引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追求世物，放弃纯洁心灵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253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使人和睦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成为和平的使者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100">
                          <a:sym typeface="Helvetica Neue"/>
                        </a:rPr>
                        <a:t>为个人利益不惜引发冲突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253"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为
义受逼迫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坚持信念，相信上帝应许</a:t>
                      </a:r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800"/>
                      </a:pPr>
                      <a:r>
                        <a:rPr sz="2100">
                          <a:uFill>
                            <a:solidFill>
                              <a:srgbClr val="000000"/>
                            </a:solidFill>
                          </a:uFill>
                          <a:latin typeface="PingFang TC Regular"/>
                          <a:ea typeface="PingFang TC Regular"/>
                          <a:cs typeface="PingFang TC Regular"/>
                          <a:sym typeface="PingFang TC Regular"/>
                        </a:rPr>
                        <a:t>为了个人利益而妥协或放弃原则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2369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Bildschirmpräsentation (4:3)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等线</vt:lpstr>
      <vt:lpstr>Helvetica Neue</vt:lpstr>
      <vt:lpstr>Helvetica Neue Medium</vt:lpstr>
      <vt:lpstr>PingFang TC Regular</vt:lpstr>
      <vt:lpstr>Arial</vt:lpstr>
      <vt:lpstr>Office 主题​​</vt:lpstr>
      <vt:lpstr>讲题：神的智慧</vt:lpstr>
      <vt:lpstr>引言</vt:lpstr>
      <vt:lpstr>神的智慧：八福</vt:lpstr>
      <vt:lpstr>生命更新</vt:lpstr>
      <vt:lpstr>八福是彼此连结的关系</vt:lpstr>
      <vt:lpstr>虛心、哀慟、温柔、慕義</vt:lpstr>
      <vt:lpstr>怜悯、清心、和睦、逼迫</vt:lpstr>
      <vt:lpstr>神的智慧 与 世人的智慧</vt:lpstr>
      <vt:lpstr>神的智慧 与 世人的智慧</vt:lpstr>
      <vt:lpstr>神的智慧 与 世人的智慧</vt:lpstr>
      <vt:lpstr>八福的实践：虛心</vt:lpstr>
      <vt:lpstr>八福的实践：饥渴慕义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1054</cp:revision>
  <dcterms:created xsi:type="dcterms:W3CDTF">2023-03-17T14:22:59Z</dcterms:created>
  <dcterms:modified xsi:type="dcterms:W3CDTF">2026-02-03T03:22:08Z</dcterms:modified>
</cp:coreProperties>
</file>