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271" autoAdjust="0"/>
  </p:normalViewPr>
  <p:slideViewPr>
    <p:cSldViewPr snapToGrid="0">
      <p:cViewPr varScale="1">
        <p:scale>
          <a:sx n="44" d="100"/>
          <a:sy n="44" d="100"/>
        </p:scale>
        <p:origin x="185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4" name="Shape 14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1" name="Shape 15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5" name="Shape 20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1" name="Shape 21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7" name="Shape 21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4" name="Shape 22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0" name="Shape 23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6" name="Shape 23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3" name="Shape 16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5" name="Shape 17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7" name="Shape 18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3" name="Shape 19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9" name="Shape 19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914400">
              <a:lnSpc>
                <a:spcPct val="100000"/>
              </a:lnSpc>
              <a:buSzPct val="100000"/>
              <a:buNone/>
              <a:defRPr sz="1200">
                <a:latin typeface="等线"/>
                <a:ea typeface="等线"/>
                <a:cs typeface="等线"/>
                <a:sym typeface="等线"/>
              </a:defRPr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文字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標題文字</a:t>
            </a:r>
          </a:p>
        </p:txBody>
      </p:sp>
      <p:sp>
        <p:nvSpPr>
          <p:cNvPr id="12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3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內文層級一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94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相片 - 一頁三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兩座山丘之間通往大海的沙路"/>
          <p:cNvSpPr>
            <a:spLocks noGrp="1"/>
          </p:cNvSpPr>
          <p:nvPr>
            <p:ph type="pic" sz="quarter" idx="21"/>
          </p:nvPr>
        </p:nvSpPr>
        <p:spPr>
          <a:xfrm>
            <a:off x="6556375" y="5092700"/>
            <a:ext cx="565785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2" name="蒼鷺在海灘上低飛，前方為短柵欄"/>
          <p:cNvSpPr>
            <a:spLocks noGrp="1"/>
          </p:cNvSpPr>
          <p:nvPr>
            <p:ph type="pic" sz="half" idx="22"/>
          </p:nvPr>
        </p:nvSpPr>
        <p:spPr>
          <a:xfrm>
            <a:off x="6718300" y="749300"/>
            <a:ext cx="5334000" cy="5334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從草地沙丘上看到的沙灘和海洋景象"/>
          <p:cNvSpPr>
            <a:spLocks noGrp="1"/>
          </p:cNvSpPr>
          <p:nvPr>
            <p:ph type="pic" idx="23"/>
          </p:nvPr>
        </p:nvSpPr>
        <p:spPr>
          <a:xfrm>
            <a:off x="-2832100" y="889000"/>
            <a:ext cx="119634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4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–王大明"/>
          <p:cNvSpPr txBox="1">
            <a:spLocks noGrp="1"/>
          </p:cNvSpPr>
          <p:nvPr>
            <p:ph type="body" sz="quarter" idx="21"/>
          </p:nvPr>
        </p:nvSpPr>
        <p:spPr>
          <a:xfrm>
            <a:off x="1270000" y="6362700"/>
            <a:ext cx="10464800" cy="5207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–王大明</a:t>
            </a:r>
          </a:p>
        </p:txBody>
      </p:sp>
      <p:sp>
        <p:nvSpPr>
          <p:cNvPr id="112" name="「在此輸入名言語錄。」"/>
          <p:cNvSpPr txBox="1">
            <a:spLocks noGrp="1"/>
          </p:cNvSpPr>
          <p:nvPr>
            <p:ph type="body" sz="quarter" idx="22"/>
          </p:nvPr>
        </p:nvSpPr>
        <p:spPr>
          <a:xfrm>
            <a:off x="1270000" y="4216400"/>
            <a:ext cx="10464800" cy="7112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「在此輸入名言語錄。」</a:t>
            </a:r>
          </a:p>
        </p:txBody>
      </p:sp>
      <p:sp>
        <p:nvSpPr>
          <p:cNvPr id="113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相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從草地沙丘上看到的沙灘和海洋景象"/>
          <p:cNvSpPr>
            <a:spLocks noGrp="1"/>
          </p:cNvSpPr>
          <p:nvPr>
            <p:ph type="pic" idx="21"/>
          </p:nvPr>
        </p:nvSpPr>
        <p:spPr>
          <a:xfrm>
            <a:off x="-1308100" y="-50800"/>
            <a:ext cx="14782800" cy="9855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1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標題文字"/>
          <p:cNvSpPr txBox="1">
            <a:spLocks noGrp="1"/>
          </p:cNvSpPr>
          <p:nvPr>
            <p:ph type="title"/>
          </p:nvPr>
        </p:nvSpPr>
        <p:spPr>
          <a:xfrm>
            <a:off x="894079" y="519290"/>
            <a:ext cx="11216641" cy="1885246"/>
          </a:xfrm>
          <a:prstGeom prst="rect">
            <a:avLst/>
          </a:prstGeom>
        </p:spPr>
        <p:txBody>
          <a:bodyPr lIns="65023" tIns="65023" rIns="65023" bIns="65023"/>
          <a:lstStyle>
            <a:lvl1pPr algn="l" defTabSz="1300480">
              <a:lnSpc>
                <a:spcPct val="90000"/>
              </a:lnSpc>
              <a:defRPr sz="6200"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t>標題文字</a:t>
            </a:r>
          </a:p>
        </p:txBody>
      </p:sp>
      <p:sp>
        <p:nvSpPr>
          <p:cNvPr id="136" name="內文層級一…"/>
          <p:cNvSpPr txBox="1">
            <a:spLocks noGrp="1"/>
          </p:cNvSpPr>
          <p:nvPr>
            <p:ph type="body" idx="1"/>
          </p:nvPr>
        </p:nvSpPr>
        <p:spPr>
          <a:xfrm>
            <a:off x="894079" y="2596444"/>
            <a:ext cx="11216641" cy="6188570"/>
          </a:xfrm>
          <a:prstGeom prst="rect">
            <a:avLst/>
          </a:prstGeom>
        </p:spPr>
        <p:txBody>
          <a:bodyPr lIns="65023" tIns="65023" rIns="65023" bIns="65023" anchor="t"/>
          <a:lstStyle>
            <a:lvl1pPr marL="310242" indent="-310242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1pPr>
            <a:lvl2pPr marL="819150" indent="-361950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2pPr>
            <a:lvl3pPr marL="1348739" indent="-434339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3pPr>
            <a:lvl4pPr marL="1854200" indent="-482600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4pPr>
            <a:lvl5pPr marL="2311400" indent="-482600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37" name="投影片編號"/>
          <p:cNvSpPr txBox="1">
            <a:spLocks noGrp="1"/>
          </p:cNvSpPr>
          <p:nvPr>
            <p:ph type="sldNum" sz="quarter" idx="2"/>
          </p:nvPr>
        </p:nvSpPr>
        <p:spPr>
          <a:xfrm>
            <a:off x="11761994" y="9130188"/>
            <a:ext cx="348727" cy="339202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r" defTabSz="650240">
              <a:defRPr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相片 - 橫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從草地沙丘上看到的沙灘和海洋景象"/>
          <p:cNvSpPr>
            <a:spLocks noGrp="1"/>
          </p:cNvSpPr>
          <p:nvPr>
            <p:ph type="pic" idx="21"/>
          </p:nvPr>
        </p:nvSpPr>
        <p:spPr>
          <a:xfrm>
            <a:off x="1625600" y="374650"/>
            <a:ext cx="9753600" cy="6502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標題文字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標題文字</a:t>
            </a:r>
          </a:p>
        </p:txBody>
      </p:sp>
      <p:sp>
        <p:nvSpPr>
          <p:cNvPr id="22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23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 - 中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文字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31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相片 - 直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蒼鷺在海灘上低飛，前方為短柵欄"/>
          <p:cNvSpPr>
            <a:spLocks noGrp="1"/>
          </p:cNvSpPr>
          <p:nvPr>
            <p:ph type="pic" idx="21"/>
          </p:nvPr>
        </p:nvSpPr>
        <p:spPr>
          <a:xfrm>
            <a:off x="6375400" y="635000"/>
            <a:ext cx="82169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標題文字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標題文字</a:t>
            </a:r>
          </a:p>
        </p:txBody>
      </p:sp>
      <p:sp>
        <p:nvSpPr>
          <p:cNvPr id="40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1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 - 上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49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與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57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58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、項目符號與相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兩座山丘之間通往大海的沙路"/>
          <p:cNvSpPr>
            <a:spLocks noGrp="1"/>
          </p:cNvSpPr>
          <p:nvPr>
            <p:ph type="pic" idx="21"/>
          </p:nvPr>
        </p:nvSpPr>
        <p:spPr>
          <a:xfrm>
            <a:off x="3810000" y="2590800"/>
            <a:ext cx="942975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67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68" name="投影片編號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、項目符號與小型直播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76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77" name="投影片編號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、項目符號與大型直播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85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86" name="投影片編號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文字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標題文字</a:t>
            </a:r>
          </a:p>
        </p:txBody>
      </p:sp>
      <p:sp>
        <p:nvSpPr>
          <p:cNvPr id="3" name="內文層級一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" name="投影片編號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>
              <a:spcBef>
                <a:spcPts val="0"/>
              </a:spcBef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讲道</a:t>
            </a:r>
          </a:p>
        </p:txBody>
      </p:sp>
      <p:sp>
        <p:nvSpPr>
          <p:cNvPr id="148" name="Inhaltsplatzhalter 2"/>
          <p:cNvSpPr txBox="1"/>
          <p:nvPr/>
        </p:nvSpPr>
        <p:spPr>
          <a:xfrm>
            <a:off x="62975" y="3248151"/>
            <a:ext cx="12876800" cy="16286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b">
            <a:spAutoFit/>
          </a:bodyPr>
          <a:lstStyle>
            <a:lvl1pPr algn="ctr" defTabSz="1300480">
              <a:spcBef>
                <a:spcPts val="0"/>
              </a:spcBef>
              <a:defRPr sz="8400"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黑暗裡的大光</a:t>
            </a:r>
          </a:p>
        </p:txBody>
      </p:sp>
      <p:sp>
        <p:nvSpPr>
          <p:cNvPr id="149" name="Inhaltsplatzhalter 2"/>
          <p:cNvSpPr txBox="1"/>
          <p:nvPr/>
        </p:nvSpPr>
        <p:spPr>
          <a:xfrm>
            <a:off x="64000" y="5251012"/>
            <a:ext cx="12876800" cy="19215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ctr" defTabSz="1300480">
              <a:spcBef>
                <a:spcPts val="1700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讲道：陈永安 牧师</a:t>
            </a:r>
          </a:p>
          <a:p>
            <a:pPr algn="ctr" defTabSz="1300480">
              <a:spcBef>
                <a:spcPts val="1700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经文：賽9:1-4；林前1:10-18；太4:12-23（和修本）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你们应当悔改</a:t>
            </a:r>
          </a:p>
        </p:txBody>
      </p:sp>
      <p:sp>
        <p:nvSpPr>
          <p:cNvPr id="203" name="Inhaltsplatzhalter 2"/>
          <p:cNvSpPr txBox="1"/>
          <p:nvPr/>
        </p:nvSpPr>
        <p:spPr>
          <a:xfrm>
            <a:off x="539166" y="2013647"/>
            <a:ext cx="11926468" cy="77342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17因为</a:t>
            </a:r>
            <a:r>
              <a:rPr>
                <a:solidFill>
                  <a:srgbClr val="FF4015"/>
                </a:solidFill>
              </a:rPr>
              <a:t>基督差遣我不是为施洗，而是为传福音</a:t>
            </a:r>
            <a:r>
              <a:t>；并不是用智慧的言论，免得基督的十字架落了空。18因为十字架的道理，在那灭亡的人是愚拙，在我们得救的人却是神的大能。（林前1:17-18）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170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08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黑暗真正的位置：我们的心</a:t>
            </a:r>
          </a:p>
        </p:txBody>
      </p:sp>
      <p:sp>
        <p:nvSpPr>
          <p:cNvPr id="209" name="Inhaltsplatzhalter 2"/>
          <p:cNvSpPr txBox="1"/>
          <p:nvPr/>
        </p:nvSpPr>
        <p:spPr>
          <a:xfrm>
            <a:off x="539166" y="2013647"/>
            <a:ext cx="11926468" cy="77342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20法利赛人问：“神的国几时来到？”耶稣回答：“神的国来到，不是眼睛看得见的。21人也不能说：‘看哪，在这里！’或说：‘在那里！’因为</a:t>
            </a:r>
            <a:r>
              <a:rPr>
                <a:solidFill>
                  <a:srgbClr val="FF4015"/>
                </a:solidFill>
              </a:rPr>
              <a:t>神的国就在你们心里</a:t>
            </a:r>
            <a:r>
              <a:t>。（路17:20-21）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170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黑暗真正的位置：我们的心</a:t>
            </a:r>
          </a:p>
        </p:txBody>
      </p:sp>
      <p:sp>
        <p:nvSpPr>
          <p:cNvPr id="215" name="Inhaltsplatzhalter 2"/>
          <p:cNvSpPr txBox="1"/>
          <p:nvPr/>
        </p:nvSpPr>
        <p:spPr>
          <a:xfrm>
            <a:off x="539166" y="2013647"/>
            <a:ext cx="11926468" cy="4379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20看哪，我站在门外叩门，若有听见我声音而开门的，我要进到他那里去，我与他，他与我一起吃饭。（启3:20）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170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黑暗真正的位置：我们的心</a:t>
            </a:r>
          </a:p>
        </p:txBody>
      </p:sp>
      <p:sp>
        <p:nvSpPr>
          <p:cNvPr id="221" name="Inhaltsplatzhalter 2"/>
          <p:cNvSpPr txBox="1"/>
          <p:nvPr/>
        </p:nvSpPr>
        <p:spPr>
          <a:xfrm>
            <a:off x="539166" y="2013647"/>
            <a:ext cx="11926468" cy="4584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《主居我心》— 心灵的房子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1700"/>
          </a:p>
        </p:txBody>
      </p:sp>
      <p:pic>
        <p:nvPicPr>
          <p:cNvPr id="222" name="影像" descr="影像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7400" y="2990931"/>
            <a:ext cx="6350000" cy="6350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总结</a:t>
            </a:r>
          </a:p>
        </p:txBody>
      </p:sp>
      <p:sp>
        <p:nvSpPr>
          <p:cNvPr id="228" name="Inhaltsplatzhalter 2"/>
          <p:cNvSpPr txBox="1"/>
          <p:nvPr/>
        </p:nvSpPr>
        <p:spPr>
          <a:xfrm>
            <a:off x="539166" y="2013647"/>
            <a:ext cx="11926468" cy="80534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一月金句：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「神是</a:t>
            </a:r>
            <a:r>
              <a:rPr>
                <a:solidFill>
                  <a:srgbClr val="FF4015"/>
                </a:solidFill>
              </a:rPr>
              <a:t>信实</a:t>
            </a:r>
            <a:r>
              <a:t>的，他呼召你们好与他儿子——我们的主耶稣基督——</a:t>
            </a:r>
            <a:r>
              <a:rPr>
                <a:solidFill>
                  <a:srgbClr val="FF4015"/>
                </a:solidFill>
              </a:rPr>
              <a:t>共享团契</a:t>
            </a:r>
            <a:r>
              <a:t>。」（林前 1:9）</a:t>
            </a: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170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33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总结</a:t>
            </a:r>
          </a:p>
        </p:txBody>
      </p:sp>
      <p:sp>
        <p:nvSpPr>
          <p:cNvPr id="234" name="Inhaltsplatzhalter 2"/>
          <p:cNvSpPr txBox="1"/>
          <p:nvPr/>
        </p:nvSpPr>
        <p:spPr>
          <a:xfrm>
            <a:off x="539166" y="2013647"/>
            <a:ext cx="11926468" cy="10198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19耶稣对他们说：“来跟从我，我要叫你们得人如得鱼一样。”20</a:t>
            </a:r>
            <a:r>
              <a:rPr>
                <a:solidFill>
                  <a:srgbClr val="FF4015"/>
                </a:solidFill>
              </a:rPr>
              <a:t>他们立刻舍了网，跟从他。</a:t>
            </a:r>
            <a:r>
              <a:t>21耶稣从那里往前走，看见另外两兄弟，就是西庇太的儿子雅各和他弟弟约翰，同他们的父亲西庇太在船上补网，耶稣就呼召他们。22</a:t>
            </a:r>
            <a:r>
              <a:rPr>
                <a:solidFill>
                  <a:srgbClr val="FF4015"/>
                </a:solidFill>
              </a:rPr>
              <a:t>他们立刻舍了船，辞别父亲，跟从了耶稣。</a:t>
            </a:r>
            <a:r>
              <a:t>（太4:19-22）</a:t>
            </a: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170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引言</a:t>
            </a:r>
          </a:p>
        </p:txBody>
      </p:sp>
      <p:sp>
        <p:nvSpPr>
          <p:cNvPr id="155" name="Inhaltsplatzhalter 2"/>
          <p:cNvSpPr txBox="1"/>
          <p:nvPr/>
        </p:nvSpPr>
        <p:spPr>
          <a:xfrm>
            <a:off x="539166" y="2013647"/>
            <a:ext cx="11926468" cy="34526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亲爱的弟兄姊妹！愿你们平安。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显现期第 3 主日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讲题：黑暗里的大光</a:t>
            </a:r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引言</a:t>
            </a:r>
          </a:p>
        </p:txBody>
      </p:sp>
      <p:sp>
        <p:nvSpPr>
          <p:cNvPr id="161" name="Inhaltsplatzhalter 2"/>
          <p:cNvSpPr txBox="1"/>
          <p:nvPr/>
        </p:nvSpPr>
        <p:spPr>
          <a:xfrm>
            <a:off x="539166" y="2013647"/>
            <a:ext cx="11926468" cy="4913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一月金句：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「神是信实的，他呼召你们好与他儿子——我们的主耶稣基督——共享团契。」（林前 1:9）</a:t>
            </a: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170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耶稣在黑暗中出来传道</a:t>
            </a:r>
          </a:p>
        </p:txBody>
      </p:sp>
      <p:sp>
        <p:nvSpPr>
          <p:cNvPr id="167" name="Inhaltsplatzhalter 2"/>
          <p:cNvSpPr txBox="1"/>
          <p:nvPr/>
        </p:nvSpPr>
        <p:spPr>
          <a:xfrm>
            <a:off x="539166" y="2013647"/>
            <a:ext cx="11926468" cy="9206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12耶稣听见</a:t>
            </a:r>
            <a:r>
              <a:rPr>
                <a:solidFill>
                  <a:srgbClr val="FF4015"/>
                </a:solidFill>
              </a:rPr>
              <a:t>约翰下了监</a:t>
            </a:r>
            <a:r>
              <a:t>，就退到加利利去；13后来</a:t>
            </a:r>
            <a:r>
              <a:rPr>
                <a:solidFill>
                  <a:srgbClr val="FF4015"/>
                </a:solidFill>
              </a:rPr>
              <a:t>离开拿撒勒，往迦百农去</a:t>
            </a:r>
            <a:r>
              <a:t>，住在那里。那地方靠海，在</a:t>
            </a:r>
            <a:r>
              <a:rPr>
                <a:solidFill>
                  <a:srgbClr val="FF4015"/>
                </a:solidFill>
              </a:rPr>
              <a:t>西布伦</a:t>
            </a:r>
            <a:r>
              <a:t>和</a:t>
            </a:r>
            <a:r>
              <a:rPr>
                <a:solidFill>
                  <a:srgbClr val="FF4015"/>
                </a:solidFill>
              </a:rPr>
              <a:t>拿弗他利</a:t>
            </a:r>
            <a:r>
              <a:t>地区。14这是要应验以赛亚先知所说的话：15“西布伦，拿弗他利，沿海的路，约旦河的东边，外邦人的加利利—16</a:t>
            </a:r>
            <a:r>
              <a:rPr>
                <a:solidFill>
                  <a:srgbClr val="FF4015"/>
                </a:solidFill>
              </a:rPr>
              <a:t>那坐在黑暗里的百姓看见了大光</a:t>
            </a:r>
            <a:r>
              <a:t>；坐在死荫之地的人有光照耀他们。”（太4:12-16）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170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耶稣在黑暗中出来传道</a:t>
            </a:r>
          </a:p>
        </p:txBody>
      </p:sp>
      <p:sp>
        <p:nvSpPr>
          <p:cNvPr id="173" name="Inhaltsplatzhalter 2"/>
          <p:cNvSpPr txBox="1"/>
          <p:nvPr/>
        </p:nvSpPr>
        <p:spPr>
          <a:xfrm>
            <a:off x="539166" y="2013647"/>
            <a:ext cx="11926468" cy="6271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 1但那受过痛苦的必不再见幽暗。从前神使西布伦地和拿弗他利地被藐视，末后却使这沿海的路，约旦河东，外邦人居住的加利利地得荣耀。2</a:t>
            </a:r>
            <a:r>
              <a:rPr>
                <a:solidFill>
                  <a:srgbClr val="FF4015"/>
                </a:solidFill>
              </a:rPr>
              <a:t>在黑暗中行走的百姓看见了大光</a:t>
            </a:r>
            <a:r>
              <a:t>；住在死荫之地的人有光照耀他们。（赛9:1-2）</a:t>
            </a: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170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耶稣在黑暗中出来传道</a:t>
            </a:r>
          </a:p>
        </p:txBody>
      </p:sp>
      <p:sp>
        <p:nvSpPr>
          <p:cNvPr id="179" name="Inhaltsplatzhalter 2"/>
          <p:cNvSpPr txBox="1"/>
          <p:nvPr/>
        </p:nvSpPr>
        <p:spPr>
          <a:xfrm>
            <a:off x="539166" y="2013647"/>
            <a:ext cx="11926468" cy="5825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6</a:t>
            </a:r>
            <a:r>
              <a:rPr>
                <a:solidFill>
                  <a:srgbClr val="FF4015"/>
                </a:solidFill>
              </a:rPr>
              <a:t>因有一婴孩为我们而生；有一子赐给我们。</a:t>
            </a:r>
            <a:r>
              <a:t>政权必担在他的肩头上；他名称为“奇妙策士、全能的神、永在的父、</a:t>
            </a:r>
            <a:r>
              <a:rPr>
                <a:solidFill>
                  <a:srgbClr val="FF4015"/>
                </a:solidFill>
              </a:rPr>
              <a:t>和平的君</a:t>
            </a:r>
            <a:r>
              <a:t>”。7他的政权与</a:t>
            </a:r>
            <a:r>
              <a:rPr>
                <a:solidFill>
                  <a:srgbClr val="FF4015"/>
                </a:solidFill>
              </a:rPr>
              <a:t>平安必加增无穷</a:t>
            </a:r>
            <a:r>
              <a:t>。他必在大卫的宝座上治理他的国，以公平公义使国坚定稳固，从今直到永远。万军之耶和华的热心必成就这事。（赛9:6-7）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耶稣在黑暗中出来传道</a:t>
            </a:r>
          </a:p>
        </p:txBody>
      </p:sp>
      <p:sp>
        <p:nvSpPr>
          <p:cNvPr id="185" name="Inhaltsplatzhalter 2"/>
          <p:cNvSpPr txBox="1"/>
          <p:nvPr/>
        </p:nvSpPr>
        <p:spPr>
          <a:xfrm>
            <a:off x="539166" y="2013647"/>
            <a:ext cx="11926468" cy="5269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20</a:t>
            </a:r>
            <a:r>
              <a:rPr>
                <a:solidFill>
                  <a:srgbClr val="FF4015"/>
                </a:solidFill>
              </a:rPr>
              <a:t>到那日</a:t>
            </a:r>
            <a:r>
              <a:t>，以色列所剩下的和雅各家所逃脱的，</a:t>
            </a:r>
            <a:r>
              <a:rPr>
                <a:solidFill>
                  <a:srgbClr val="FF4015"/>
                </a:solidFill>
              </a:rPr>
              <a:t>必不再倚靠那击打他们的，却要诚心仰赖耶和华－以色列的圣者。</a:t>
            </a:r>
            <a:r>
              <a:t>（赛10:20）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170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你们应当悔改</a:t>
            </a:r>
          </a:p>
        </p:txBody>
      </p:sp>
      <p:sp>
        <p:nvSpPr>
          <p:cNvPr id="191" name="Inhaltsplatzhalter 2"/>
          <p:cNvSpPr txBox="1"/>
          <p:nvPr/>
        </p:nvSpPr>
        <p:spPr>
          <a:xfrm>
            <a:off x="539166" y="2013647"/>
            <a:ext cx="11926468" cy="5588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17从那时候，耶稣开始宣讲，说：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>
                <a:solidFill>
                  <a:srgbClr val="FF4015"/>
                </a:solidFill>
              </a:rPr>
              <a:t>“你们要悔改！因为天国近了。”</a:t>
            </a:r>
            <a:r>
              <a:t>（太4:17）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1700"/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170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你们应当悔改</a:t>
            </a:r>
          </a:p>
        </p:txBody>
      </p:sp>
      <p:sp>
        <p:nvSpPr>
          <p:cNvPr id="197" name="Inhaltsplatzhalter 2"/>
          <p:cNvSpPr txBox="1"/>
          <p:nvPr/>
        </p:nvSpPr>
        <p:spPr>
          <a:xfrm>
            <a:off x="539166" y="2013647"/>
            <a:ext cx="11926468" cy="72166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10弟兄们，我藉我们主耶稣基督的名劝你们说话要一致。</a:t>
            </a:r>
            <a:r>
              <a:rPr>
                <a:solidFill>
                  <a:srgbClr val="FF4015"/>
                </a:solidFill>
              </a:rPr>
              <a:t>你们中间不可分裂</a:t>
            </a:r>
            <a:r>
              <a:t>，只要一心一意彼此团结。11我的弟兄们，革来氏家里的人曾对我提起你们，说你们中间有纷争。12我的意思是，你们各人说：</a:t>
            </a:r>
            <a:r>
              <a:rPr>
                <a:solidFill>
                  <a:srgbClr val="FF4015"/>
                </a:solidFill>
              </a:rPr>
              <a:t>“我是属保罗的”</a:t>
            </a:r>
            <a:r>
              <a:t>；</a:t>
            </a:r>
            <a:r>
              <a:rPr>
                <a:solidFill>
                  <a:srgbClr val="FF4015"/>
                </a:solidFill>
              </a:rPr>
              <a:t>“我是属亚波罗的”</a:t>
            </a:r>
            <a:r>
              <a:t>；</a:t>
            </a:r>
            <a:r>
              <a:rPr>
                <a:solidFill>
                  <a:srgbClr val="FF4015"/>
                </a:solidFill>
              </a:rPr>
              <a:t>“我是属矶法的”</a:t>
            </a:r>
            <a:r>
              <a:t>；</a:t>
            </a:r>
            <a:r>
              <a:rPr>
                <a:solidFill>
                  <a:srgbClr val="FF4015"/>
                </a:solidFill>
              </a:rPr>
              <a:t>“我是属基督的。”</a:t>
            </a:r>
            <a:r>
              <a:t>13基督是分裂的吗？保罗为你们钉了十字架吗？你们是奉保罗的名受了洗吗？（林前1:10-13）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420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420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自定义</PresentationFormat>
  <Paragraphs>62</Paragraphs>
  <Slides>15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Helvetica Light</vt:lpstr>
      <vt:lpstr>Helvetica Neue</vt:lpstr>
      <vt:lpstr>Helvetica Neue Light</vt:lpstr>
      <vt:lpstr>Helvetica Neue Medium</vt:lpstr>
      <vt:lpstr>Helvetica Neue Thin</vt:lpstr>
      <vt:lpstr>Arial</vt:lpstr>
      <vt:lpstr>Calibri</vt:lpstr>
      <vt:lpstr>Calibri Light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Pengyang SONG</cp:lastModifiedBy>
  <cp:revision>1</cp:revision>
  <dcterms:modified xsi:type="dcterms:W3CDTF">2026-01-24T13:05:35Z</dcterms:modified>
</cp:coreProperties>
</file>