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314" r:id="rId2"/>
    <p:sldId id="402" r:id="rId3"/>
    <p:sldId id="316" r:id="rId4"/>
    <p:sldId id="338" r:id="rId5"/>
    <p:sldId id="388" r:id="rId6"/>
    <p:sldId id="380" r:id="rId7"/>
    <p:sldId id="403" r:id="rId8"/>
    <p:sldId id="404" r:id="rId9"/>
    <p:sldId id="405" r:id="rId10"/>
    <p:sldId id="406" r:id="rId11"/>
    <p:sldId id="408" r:id="rId12"/>
    <p:sldId id="409" r:id="rId13"/>
    <p:sldId id="410" r:id="rId14"/>
    <p:sldId id="411" r:id="rId15"/>
    <p:sldId id="413" r:id="rId16"/>
    <p:sldId id="414" r:id="rId17"/>
    <p:sldId id="415" r:id="rId18"/>
    <p:sldId id="417" r:id="rId19"/>
    <p:sldId id="416" r:id="rId20"/>
    <p:sldId id="418" r:id="rId21"/>
    <p:sldId id="419" r:id="rId22"/>
    <p:sldId id="420" r:id="rId23"/>
    <p:sldId id="387" r:id="rId24"/>
    <p:sldId id="32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D1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5" autoAdjust="0"/>
    <p:restoredTop sz="95180"/>
  </p:normalViewPr>
  <p:slideViewPr>
    <p:cSldViewPr snapToGrid="0">
      <p:cViewPr varScale="1">
        <p:scale>
          <a:sx n="70" d="100"/>
          <a:sy n="70" d="100"/>
        </p:scale>
        <p:origin x="18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t>2025/11/1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541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EEA40-A835-A050-850B-6CF3A4F7F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5FD081B-D0E5-9CF3-9662-5C0EBC763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79CD64-ACF2-05C3-7531-AE6669D9D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F33681-6C85-960E-9880-3FC8BA838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3946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2190A-3EB4-9092-AC9E-71E648406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295FAC-51A3-886D-B9E8-A31A815DA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B0F07F-898E-12CA-CD86-09D956BFA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CE03B5-83B2-9B38-BDD5-5009E8856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698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866F-4A56-7BEA-3503-CDC8CF382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D9F61B-652A-AF93-7C9A-CC8B01550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E1600D-44F8-B80C-F0BE-0EF6C05A1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674174-A139-3B5D-BBC1-826E0B1C8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773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357E2-798D-0CAB-4648-B6740425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341052B-26DB-B074-15FB-5DAB3E3A6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20AF78-C79A-098C-B661-1C4B1EFB8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CAB13B-AD42-C97B-952C-4E8F8939C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6023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E9379-93E5-3372-1CAD-202E8533E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3640E4-39E5-7811-8CC6-CEE6D0D2F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DC73D5-18A1-F1B6-4C21-373BD1E6F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B24DB5-D7E5-57E1-2388-0C593DCC2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5342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03456-A1CC-B77E-B845-681A073C5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CFD1C6-036C-3A0D-83A6-0D4E09995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5C4852-92D3-BF97-8167-43D5A9064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E69CC4-5689-A7CA-4FD4-1A13A1887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60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81878-C0CD-9A50-7016-120DDA203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24CD1EC-7957-55BE-3E48-FD13D3AEE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686522-5E06-3F81-AA17-8CA11531C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015571-4358-0552-0CBB-28BDA78DE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3123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8D8DF-A8F0-F144-3390-81CD51AD1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FEDC70-FE22-79EE-D3B9-B041975C4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A1F776-675B-0D39-85C8-80B3B81E9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0F0652-8376-B39A-0E76-54EB27E51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438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A901-C31F-E7EA-8E6F-14A23D40E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08931C9-6E70-150E-301B-79F62D956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D8AE0E-795A-084C-F595-37AD30D62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A7D139-67EC-82EB-1733-C436AA6E0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608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1A849-7C7F-2313-DB26-4FDDEE1BB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542FA9A-CB66-BDC4-2CC1-49DF88E20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CB5B6EA-5508-0351-DE0A-7EF0EAFC8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1E3D5-2502-BFCB-A583-B035ACF04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639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67B8-C019-70B0-C11E-B79832078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3618F82-7330-0B4A-31E7-625C87DAD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AC60E8-B460-6DCD-9087-2BCF47A44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15C88A-7B5B-D5C0-0994-323AD0AEC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0001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7D295-E7D9-2BAC-253E-D846172ED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09A66E8-DD39-1F9C-3A8C-656A2F1BE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308BBC2-1B79-1967-323D-3F2FCA5EC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EFF8C1-FCAE-54D8-1679-4C899BA7E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250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298EA-A56E-E3B6-084E-9F7036B9A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47E0D5C-2DC7-5319-435E-BE21DEDED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7816BB-1721-053F-9FDD-8A729D1F0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26B989-A7EC-CCBB-9964-A203E2FCC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938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FC48E-9EA2-C361-95AB-2F8EF1947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8573FB1-547F-DE3F-389B-3DE229C73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7AB6A68-99A4-A4FA-A15A-26F0CDC18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6F1147-A222-732C-BE4C-233F06FBC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9871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F7030-3802-82A9-F56F-5857C2B26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F54F4D-7C21-60AE-5CDE-62E317AA1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BEC35E-B283-8D33-2B35-BFAACDE00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7D1AE9-2BEE-53A6-D93C-E2C324C45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218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35F14-A9BD-64EF-20AD-31BA5024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680E12-4617-8D9C-0782-9CBE8E605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DC6B95C-FEAC-6674-E434-F7C8A7EA3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249E15-356E-2937-67BA-AF44819EF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154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71C32-D6E2-7B3E-35BC-5403DD10A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7A983F8-C469-5D95-6D42-84B2F42AC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FDF5115-7942-D533-B75B-0DDB3A9FA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9EEA95-A033-54A5-8E98-FB63ACEDC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066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E18DE-6A3D-55A8-DE49-A2D5ACBE0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2243133-A438-2FE5-13B9-08C7DD2F0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D23B7A0-B41C-0D9B-AFB0-865E4D346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A353AD-CDC1-8240-82DF-AED0B36FA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329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F3D6B-2164-8F01-7C6A-A816E5E8C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504518-3D98-BE59-5BA7-2D7154FAA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597DFB-1D90-1F2D-2A5B-369725ADB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5D61D9-2B86-81EE-AFCD-26825C179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649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3C66F-EB07-A551-C071-C4EFD806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2C7706-E038-AFFF-A19C-BAF856FDC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99DAB9F-702E-AAFE-FF8F-159A80E72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250598-84FD-25D0-D73E-454226319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4811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D67E7-3C54-69BA-0ED0-195177000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6E47A29-864E-3F13-71EF-210FA9350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84B57B-B2B4-4274-5798-876151A71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C5563-40E2-C8B8-70DB-BB9432D10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262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28601-16E3-778F-E8A3-62DC156E7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619CEA3-9BB1-8BEC-0651-EA7B9C1CA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B57601-2134-E328-E91A-7C986DCBF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29A316-BAD7-A2BD-BBE7-A8668EAF8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664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B3354-D269-7B97-83AD-9ADEC720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29F9E59-BACB-CA53-2E3D-EDD541024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D778B89-A67C-8CE1-C9FA-28A59F13A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70B499-5FFC-622D-4287-65B3A9D5B9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767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F41C1D5-7730-DBCE-3F13-8C56C585950C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>
                <a:solidFill>
                  <a:prstClr val="black"/>
                </a:solidFill>
              </a:rPr>
              <a:t>尊享版的人生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C0B12FB-4C46-ACD5-AC4A-F6B7A1470475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</a:rPr>
              <a:t>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道：段思奇</a:t>
            </a:r>
            <a:r>
              <a:rPr lang="zh-CN" altLang="en-US" sz="3200" dirty="0">
                <a:solidFill>
                  <a:prstClr val="black"/>
                </a:solidFill>
              </a:rPr>
              <a:t> 神学生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经文：赛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1:10-18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；帖后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1:1-4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11-12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路加福音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19:1-10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273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A1BE4-303B-EA57-93E8-D4D0E571F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2FFC055-BFC8-6E93-3F49-615037921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“标准版”：虚假的敬虔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2200"/>
              </a:spcBef>
              <a:spcAft>
                <a:spcPts val="10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以赛亚书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1:10-15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14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你们的月朔和节期，我心里恨恶，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我都以为麻烦；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我担当，便不耐烦。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15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你们举手祷告，我必遮眼不看；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就是你们多多地祈祷，我也不听。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你们的手都满了杀人的血。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A518DBB-FEF5-9984-C2B3-47CA7D89ECC8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D19BD-7F39-FA2A-8C98-7C9F51EE4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8AECC63-7D5A-0588-3B5C-45292B85B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“标准版”：虚假的敬虔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4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他们献上“许多祭物”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他们献上最好的“公绵羊的燔祭”和“肥畜的脂油”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他们严格遵守“月朔和安息日”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他们按时参加“宣召的大会”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他们守“严肃会”，态度严谨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他们“举手祷告”，而且是“多多地祈祷”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8535F31-2BB1-5DB1-20E9-6C0B29ACBADE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4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9E7A2-455A-3803-CAEA-88DE04E48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9C9F777-8E15-DD57-8DEE-A0BA706BA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“标准版”：虚假的敬虔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4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他们稳定参加主日和祷告会；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他们做十一奉献，也做感恩奉献；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他们参加各种灵修大会和营会；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他们的祷告时间很长；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他们高举双手敬拜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CF8B878-0AFC-42EC-0919-3BAE4564D6D4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0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D3998-96A8-209D-9C00-381CCBF36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40CCD92D-AA61-E57D-CD0B-95C0EDDF8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“标准版”：虚假的敬虔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3400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</a:rPr>
              <a:t>神的回应：</a:t>
            </a:r>
            <a:endParaRPr lang="en-US" altLang="zh-CN" sz="3400" kern="100" dirty="0">
              <a:solidFill>
                <a:srgbClr val="C00000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“与我何益呢？” 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“我已经够了！” 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“我都不喜悦。” 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“不要再献虚浮的供物。”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“是我所憎恶的。” 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“我心里恨恶。”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“我都以为麻烦；我担当，便不耐烦。” 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D3C83F3-8C39-010F-856A-2E93EAC922FE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0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DFEEA-536F-DDC3-0AEE-19F1741CF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3144433-CF63-49AD-867F-1C414D30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“标准版”：虚假的敬虔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2200"/>
              </a:spcBef>
              <a:spcAft>
                <a:spcPts val="10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以赛亚书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1:15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15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你们举手祷告，我必遮眼不看；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就是你们多多地祈祷，我也不听。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你们的手都满了杀人的血。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在他们“标准”的敬拜生活的背后，神看见他们的虚伪和假冒为善！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9A4D253-43B3-E763-1AE9-3268067BD0D5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6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D4792-B933-5B33-B36F-2CFC295C0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DB4B3B85-5955-70D4-5FDB-CD2516BB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“标准版”：虚假的敬虔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SzPct val="50000"/>
              <a:buNone/>
            </a:pPr>
            <a:r>
              <a:rPr lang="zh-CN" altLang="en-US" sz="3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在神面前省察自己</a:t>
            </a:r>
            <a:r>
              <a:rPr lang="de-DE" altLang="zh-CN" sz="3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endParaRPr lang="en-US" altLang="zh-CN" sz="30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我们来教会，是因为</a:t>
            </a: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我们读圣经，是因为</a:t>
            </a: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我们奉献金钱，是因为</a:t>
            </a: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我们是不是在教会里</a:t>
            </a: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，回到家却</a:t>
            </a: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我们是不是在教会里</a:t>
            </a: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，在生活里</a:t>
            </a: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我们是不是在教会里</a:t>
            </a: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，但对我们身边</a:t>
            </a: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2200"/>
              </a:spcBef>
              <a:spcAft>
                <a:spcPts val="1000"/>
              </a:spcAft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A9E2C08-E4C7-5BC0-2730-1D8D329DA32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7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4E0A4-B8F7-7B64-F3AF-2B5206138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A11516A3-BA32-6937-21A5-CE248B50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1285063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“标准版”：虚假的敬虔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2200"/>
              </a:spcBef>
              <a:spcAft>
                <a:spcPts val="1000"/>
              </a:spcAft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4F1468E-2EC9-AFCF-C559-646656430E01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3B5F252-D2B0-422D-B476-C0B03E501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319421"/>
              </p:ext>
            </p:extLst>
          </p:nvPr>
        </p:nvGraphicFramePr>
        <p:xfrm>
          <a:off x="642728" y="2566804"/>
          <a:ext cx="2354472" cy="34565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4472">
                  <a:extLst>
                    <a:ext uri="{9D8B030D-6E8A-4147-A177-3AD203B41FA5}">
                      <a16:colId xmlns:a16="http://schemas.microsoft.com/office/drawing/2014/main" val="167558183"/>
                    </a:ext>
                  </a:extLst>
                </a:gridCol>
              </a:tblGrid>
              <a:tr h="734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基础版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9402960"/>
                  </a:ext>
                </a:extLst>
              </a:tr>
              <a:tr h="2722242">
                <a:tc>
                  <a:txBody>
                    <a:bodyPr/>
                    <a:lstStyle/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靠恩典得救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一个神迹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短暂的喜乐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对他人和世界几乎没有影响力</a:t>
                      </a:r>
                    </a:p>
                    <a:p>
                      <a:endParaRPr lang="zh-CN" alt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1873383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6AA66BD-7B89-0439-D675-8B4EDC5BE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09906"/>
              </p:ext>
            </p:extLst>
          </p:nvPr>
        </p:nvGraphicFramePr>
        <p:xfrm>
          <a:off x="3194347" y="2566804"/>
          <a:ext cx="2832381" cy="34565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2381">
                  <a:extLst>
                    <a:ext uri="{9D8B030D-6E8A-4147-A177-3AD203B41FA5}">
                      <a16:colId xmlns:a16="http://schemas.microsoft.com/office/drawing/2014/main" val="167558183"/>
                    </a:ext>
                  </a:extLst>
                </a:gridCol>
              </a:tblGrid>
              <a:tr h="734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标准版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9402960"/>
                  </a:ext>
                </a:extLst>
              </a:tr>
              <a:tr h="2722242">
                <a:tc>
                  <a:txBody>
                    <a:bodyPr/>
                    <a:lstStyle/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靠恩典得救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一些神迹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常规的基督徒生活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常规的挣扎和挑战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有喜乐（但不多）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有满足（但不够）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忧虑按情况不定时出现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影响力有限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187338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D494385-9CBE-2DA6-E111-DC0F56902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883490"/>
              </p:ext>
            </p:extLst>
          </p:nvPr>
        </p:nvGraphicFramePr>
        <p:xfrm>
          <a:off x="6212256" y="2566803"/>
          <a:ext cx="2599236" cy="3456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9236">
                  <a:extLst>
                    <a:ext uri="{9D8B030D-6E8A-4147-A177-3AD203B41FA5}">
                      <a16:colId xmlns:a16="http://schemas.microsoft.com/office/drawing/2014/main" val="167558183"/>
                    </a:ext>
                  </a:extLst>
                </a:gridCol>
              </a:tblGrid>
              <a:tr h="734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尊享版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9402960"/>
                  </a:ext>
                </a:extLst>
              </a:tr>
              <a:tr h="272224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1873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749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02564-FEA7-46B1-72C3-E1C200606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1E9DF21-9641-8896-60EE-CA7BD724B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3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</a:t>
            </a:r>
            <a:r>
              <a:rPr lang="zh-CN" altLang="de-DE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尊享版</a:t>
            </a: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”：生命的更新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2200"/>
              </a:spcBef>
              <a:spcAft>
                <a:spcPts val="10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以赛亚书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1:16-17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16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你们要洗濯、自洁，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从我眼前除掉你们的恶行，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要止住作恶，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17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学习行善，寻求公平，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解救受欺压的；给孤儿伸冤，为寡妇辨屈。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591B600-834A-5BC1-DD69-0839778543D2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7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A1E91-7A03-8947-CFE4-DAE763A97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980219D-B135-FC9D-D8AF-ABE0B7804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539563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3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</a:t>
            </a:r>
            <a:r>
              <a:rPr lang="zh-CN" altLang="de-DE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尊享版</a:t>
            </a: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”：生命的更新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  <a:buFont typeface="+mj-ea"/>
              <a:buAutoNum type="circleNumDbPlain"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“尊享版”用户画像：帖后 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1:1-4,11-12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保罗、西拉、提摩太写信给帖撒罗尼迦、在神我们 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的父与主耶稣基督里的教会。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愿恩惠、平安从父神和主耶稣基督归与你们！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弟兄们，我们该为你们常常感谢神，这本是合宜的； 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因你们的信心格外增长，并且你们众人彼此相爱的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心也都充足。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4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甚至我们在神的各教会里为你们夸口，都因你们在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所受的一切逼迫患难中，仍旧存忍耐和信心。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E908FE2-5F27-24D4-0466-5B4246744892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4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F2B66-1941-A92B-B6C3-3B58CA615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6E807EE-C59A-3CB8-D0DB-87B150CF0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3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</a:t>
            </a:r>
            <a:r>
              <a:rPr lang="zh-CN" altLang="de-DE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尊享版</a:t>
            </a: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”：生命的更新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  <a:buFont typeface="+mj-ea"/>
              <a:buAutoNum type="circleNumDbPlain"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“尊享版”用户画像：帖后 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1:1-4,11-12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11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因此，我们常为你们祷告，愿我们的神看你们配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得过所蒙的召，又用大能成就你们一切所羡慕的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良善和一切因信心所做的工夫，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12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叫我们主耶稣的名在你们身上得荣耀，你们也在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他身上得荣耀，都照着我们的神并主耶稣基督的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恩。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A125E34-C3A8-0905-9A9B-F604EBFD0542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4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9D074-78D5-C793-C166-7E04B968B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7E04B13-DEC7-35E7-CC7E-EF755F05B6F4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道：尊享版的人生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32BE7DA-39BB-ADB7-09CE-784DB898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1330805"/>
            <a:ext cx="7759700" cy="51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5602-D72E-C495-57CB-A7C1F1609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F96447E-8EE5-DB9E-5B77-9CC2DE172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3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</a:t>
            </a:r>
            <a:r>
              <a:rPr lang="zh-CN" altLang="de-DE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尊享版</a:t>
            </a: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”：生命的更新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  <a:buFont typeface="+mj-ea"/>
              <a:buAutoNum type="circleNumDbPlain"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“尊享版”用户画像：帖后 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1:1-4,11-12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信心“格外增长”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爱心“充足”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患难中“仍旧存忍耐和信心”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渴慕“良善”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为了“神的荣耀”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1030FCB-6CA8-7E84-4596-D0013DE15A9C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80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FAD89-ED9C-74A0-FFFE-2FD559029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C47A1E73-B692-85AA-2CAB-591570107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3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</a:t>
            </a:r>
            <a:r>
              <a:rPr lang="zh-CN" altLang="de-DE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尊享版</a:t>
            </a: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”：生命的更新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  <a:buFont typeface="+mj-ea"/>
              <a:buAutoNum type="circleNumDbPlain" startAt="2"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“尊享版”用户案例：路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19:1-10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5D3FCFE-FE48-2D06-AED9-995D5471A74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147439-229C-F29F-015F-7F53965761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081"/>
          <a:stretch>
            <a:fillRect/>
          </a:stretch>
        </p:blipFill>
        <p:spPr>
          <a:xfrm>
            <a:off x="0" y="2819400"/>
            <a:ext cx="4626560" cy="40386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FA4C5B9-9A2D-062B-CC2C-69D8F4A4887D}"/>
              </a:ext>
            </a:extLst>
          </p:cNvPr>
          <p:cNvSpPr txBox="1"/>
          <p:nvPr/>
        </p:nvSpPr>
        <p:spPr>
          <a:xfrm>
            <a:off x="4826000" y="3220789"/>
            <a:ext cx="4178845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400" indent="-266400">
              <a:lnSpc>
                <a:spcPct val="114000"/>
              </a:lnSpc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撒该改变的不仅仅是一个外在行为，而是完全翻转了他生命的核心！</a:t>
            </a:r>
            <a:endParaRPr kumimoji="1" lang="en-US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66400" indent="-266400">
              <a:lnSpc>
                <a:spcPct val="114000"/>
              </a:lnSpc>
              <a:spcAft>
                <a:spcPts val="1000"/>
              </a:spcAft>
              <a:buSzPct val="50000"/>
              <a:buFont typeface="Wingdings" pitchFamily="2" charset="2"/>
              <a:buChar char="l"/>
            </a:pP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以真实的悔改作出了</a:t>
            </a:r>
            <a:r>
              <a:rPr kumimoji="1" lang="en-US" altLang="zh-CN" sz="2800" dirty="0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ALL-IN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的选择</a:t>
            </a:r>
            <a:endParaRPr kumimoji="1" lang="en-US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kumimoji="1" lang="zh-CN" altLang="en-US" sz="28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614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C2BF-0A02-C54C-5A06-9EBAF2531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62BBDA87-3640-7B87-04A0-9690047B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3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</a:t>
            </a:r>
            <a:r>
              <a:rPr lang="zh-CN" altLang="de-DE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尊享版</a:t>
            </a: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”：生命的更新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  <a:buNone/>
            </a:pPr>
            <a:r>
              <a:rPr lang="zh-CN" altLang="de-DE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你要</a:t>
            </a: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如何回应？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34D051F-374E-ACF0-9401-9E0BDBA2237C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90D566E-0CBD-1A05-9FB7-D55701451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690175"/>
              </p:ext>
            </p:extLst>
          </p:nvPr>
        </p:nvGraphicFramePr>
        <p:xfrm>
          <a:off x="529655" y="2782704"/>
          <a:ext cx="2354472" cy="35948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4472">
                  <a:extLst>
                    <a:ext uri="{9D8B030D-6E8A-4147-A177-3AD203B41FA5}">
                      <a16:colId xmlns:a16="http://schemas.microsoft.com/office/drawing/2014/main" val="167558183"/>
                    </a:ext>
                  </a:extLst>
                </a:gridCol>
              </a:tblGrid>
              <a:tr h="8725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基础版</a:t>
                      </a:r>
                      <a:endParaRPr lang="en-US" altLang="zh-CN" sz="24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zh-CN" alt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刚刚好得救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9402960"/>
                  </a:ext>
                </a:extLst>
              </a:tr>
              <a:tr h="2722242">
                <a:tc>
                  <a:txBody>
                    <a:bodyPr/>
                    <a:lstStyle/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b="1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靠恩典得救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一个神迹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短暂的喜乐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对他人和世界几乎没有影响力</a:t>
                      </a:r>
                    </a:p>
                    <a:p>
                      <a:endParaRPr lang="zh-CN" alt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1873383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871861E-E0BB-5BE5-BA21-9959F08B1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12246"/>
              </p:ext>
            </p:extLst>
          </p:nvPr>
        </p:nvGraphicFramePr>
        <p:xfrm>
          <a:off x="3081274" y="2782704"/>
          <a:ext cx="2832381" cy="35971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2381">
                  <a:extLst>
                    <a:ext uri="{9D8B030D-6E8A-4147-A177-3AD203B41FA5}">
                      <a16:colId xmlns:a16="http://schemas.microsoft.com/office/drawing/2014/main" val="167558183"/>
                    </a:ext>
                  </a:extLst>
                </a:gridCol>
              </a:tblGrid>
              <a:tr h="8748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标准版</a:t>
                      </a:r>
                      <a:endParaRPr lang="en-US" altLang="zh-CN" sz="2400" b="1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虚假的敬虔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9402960"/>
                  </a:ext>
                </a:extLst>
              </a:tr>
              <a:tr h="2722242">
                <a:tc>
                  <a:txBody>
                    <a:bodyPr/>
                    <a:lstStyle/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b="1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靠恩典得救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一些神迹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常规的基督徒生活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常规的挣扎和挑战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有喜乐（但不多）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有满足（但不够）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忧虑按情况不定时出现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影响力有限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187338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7529ED3-680F-5E0A-521C-FDDCF5DC3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54727"/>
              </p:ext>
            </p:extLst>
          </p:nvPr>
        </p:nvGraphicFramePr>
        <p:xfrm>
          <a:off x="6099183" y="2782703"/>
          <a:ext cx="2599236" cy="35844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9236">
                  <a:extLst>
                    <a:ext uri="{9D8B030D-6E8A-4147-A177-3AD203B41FA5}">
                      <a16:colId xmlns:a16="http://schemas.microsoft.com/office/drawing/2014/main" val="167558183"/>
                    </a:ext>
                  </a:extLst>
                </a:gridCol>
              </a:tblGrid>
              <a:tr h="8621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尊享版</a:t>
                      </a:r>
                      <a:endParaRPr lang="en-US" altLang="zh-CN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生命的更新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9402960"/>
                  </a:ext>
                </a:extLst>
              </a:tr>
              <a:tr h="2722242">
                <a:tc>
                  <a:txBody>
                    <a:bodyPr/>
                    <a:lstStyle/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靠恩典得救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/>
                        <a:t>神迹不限量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/>
                        <a:t>生命的更新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de-DE" altLang="zh-CN" dirty="0"/>
                        <a:t>All In</a:t>
                      </a:r>
                      <a:r>
                        <a:rPr lang="zh-CN" altLang="en-US" dirty="0"/>
                        <a:t>的生活方式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/>
                        <a:t>持续挑战但经历胜利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/>
                        <a:t>喜乐不限量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/>
                        <a:t>满足不限量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/>
                        <a:t>深度的平安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/>
                        <a:t>最大限度的影响力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1873383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E9592528-8804-32CF-A7A7-6DA2349F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6354">
            <a:off x="7967696" y="2042913"/>
            <a:ext cx="1140065" cy="10672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64F657-DAE8-7E01-0424-7983393EA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05" y="6082870"/>
            <a:ext cx="1517972" cy="58933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BD43F18-9BC4-7460-9F73-68BF235C5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478" y="6082870"/>
            <a:ext cx="1517972" cy="5893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DB62901-5352-8DF2-0DD2-63CD9721B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87996">
            <a:off x="1313322" y="4761446"/>
            <a:ext cx="1757389" cy="17573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1E336AC-6C99-63AB-7CB5-A52DC9B5D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87996">
            <a:off x="4325914" y="4736046"/>
            <a:ext cx="1757389" cy="17573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1EF4A40-4E29-377D-DC26-D9A5A0A19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87996">
            <a:off x="7158295" y="4736046"/>
            <a:ext cx="1757389" cy="17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39686-D7EE-A2C7-085A-A0807426B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1225648-E6FD-772E-8CD2-B6ED79D978D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0900F3D-02BA-9B50-AB59-C1144823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1318436"/>
            <a:ext cx="8578079" cy="48537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总结</a:t>
            </a:r>
            <a:endParaRPr lang="en-US" altLang="zh-TW" sz="34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三种“版本”的类比不是给基督徒贴标签，更不是分等级，而是提醒我们</a:t>
            </a:r>
            <a:r>
              <a:rPr lang="zh-CN" altLang="en-US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自我反思</a:t>
            </a:r>
            <a:r>
              <a:rPr lang="zh-CN" altLang="en-US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</a:t>
            </a:r>
            <a:endParaRPr lang="en-US" altLang="zh-CN" kern="100" dirty="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我现在所处的状态，是停留在最初得救的门口，还是在</a:t>
            </a:r>
            <a:r>
              <a:rPr lang="zh-CN" altLang="en-US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渐渐成长</a:t>
            </a:r>
            <a:r>
              <a:rPr lang="zh-CN" altLang="en-US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当中？</a:t>
            </a:r>
          </a:p>
          <a:p>
            <a:pPr algn="just">
              <a:lnSpc>
                <a:spcPct val="100000"/>
              </a:lnSpc>
            </a:pPr>
            <a:r>
              <a:rPr lang="zh-CN" altLang="en-US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我在信仰中是满足于外在的形式与标准，还是在悔改中</a:t>
            </a:r>
            <a:r>
              <a:rPr lang="zh-CN" altLang="en-US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渴望经历更深的更新</a:t>
            </a:r>
            <a:r>
              <a:rPr lang="zh-CN" altLang="en-US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？</a:t>
            </a:r>
          </a:p>
          <a:p>
            <a:pPr algn="just">
              <a:lnSpc>
                <a:spcPct val="100000"/>
              </a:lnSpc>
            </a:pPr>
            <a:r>
              <a:rPr lang="zh-CN" altLang="en-US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同样的救恩，同样的代价，主已经为我们付清；我们今天要</a:t>
            </a:r>
            <a:r>
              <a:rPr lang="zh-CN" altLang="en-US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过怎样的生活去回应神</a:t>
            </a:r>
            <a:r>
              <a:rPr lang="zh-CN" altLang="en-US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？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kern="100" dirty="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kern="100" dirty="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kern="100" dirty="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387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094AF-12C0-F069-9723-31B08C03C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977F661-AC64-AC7C-CFB7-0FA120815F12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回应诗歌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AE2D63B-5FE9-D222-CE7B-CE66421465D0}"/>
              </a:ext>
            </a:extLst>
          </p:cNvPr>
          <p:cNvSpPr txBox="1">
            <a:spLocks/>
          </p:cNvSpPr>
          <p:nvPr/>
        </p:nvSpPr>
        <p:spPr bwMode="auto">
          <a:xfrm>
            <a:off x="1" y="1187718"/>
            <a:ext cx="9143999" cy="281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深处的呼求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205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CEF1D-F0BE-2F1F-FEC7-7FE6FB417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7A7A773-4AD5-08AE-8816-5FB0BB210788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道：尊享版的人生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460B702-4ED7-0137-7B5E-3E86C21F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5" y="1878572"/>
            <a:ext cx="8208089" cy="3100855"/>
          </a:xfrm>
        </p:spPr>
        <p:txBody>
          <a:bodyPr>
            <a:noAutofit/>
          </a:bodyPr>
          <a:lstStyle/>
          <a:p>
            <a:pPr marL="450" marR="0" lvl="0" indent="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引言</a:t>
            </a:r>
            <a:endParaRPr kumimoji="0" lang="en-US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0" marR="0" lvl="0" indent="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0734" indent="-280734">
              <a:lnSpc>
                <a:spcPct val="100000"/>
              </a:lnSpc>
              <a:spcBef>
                <a:spcPts val="1000"/>
              </a:spcBef>
              <a:buSzPct val="100000"/>
              <a:buChar char="•"/>
              <a:defRPr sz="28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一个类比：基督徒的生命状态</a:t>
            </a:r>
            <a:endParaRPr lang="en-US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0734" indent="-280734">
              <a:lnSpc>
                <a:spcPct val="100000"/>
              </a:lnSpc>
              <a:spcBef>
                <a:spcPts val="1000"/>
              </a:spcBef>
              <a:buSzPct val="100000"/>
              <a:buChar char="•"/>
              <a:defRPr sz="28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基础版、标准版和尊享版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58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2DC87-2D37-33D6-63AD-59D61D1C6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DCC88F4E-F3D1-1457-4970-471F159B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1318438"/>
            <a:ext cx="8208090" cy="1106906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</a:rPr>
              <a:t>“基础版”：刚刚好得救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C698509-F347-DC5B-79B8-CF446BF31930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道：尊享版的人生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D50A13-09E8-D69E-B575-94FBEF4BB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1912"/>
            <a:ext cx="4572000" cy="49861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ED89588-069B-547E-05CF-81693D3A488A}"/>
              </a:ext>
            </a:extLst>
          </p:cNvPr>
          <p:cNvSpPr txBox="1"/>
          <p:nvPr/>
        </p:nvSpPr>
        <p:spPr>
          <a:xfrm>
            <a:off x="4807527" y="2285915"/>
            <a:ext cx="409435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 startAt="39"/>
            </a:pPr>
            <a:r>
              <a:rPr kumimoji="1" lang="zh-CN" altLang="en-US" sz="2100" dirty="0">
                <a:latin typeface="SimHei" panose="02010609060101010101" pitchFamily="49" charset="-122"/>
                <a:ea typeface="SimHei" panose="02010609060101010101" pitchFamily="49" charset="-122"/>
              </a:rPr>
              <a:t>那同钉的两个犯人有一个讥笑他，说：「你不是基督吗？可以救自己和我们吧！」 </a:t>
            </a:r>
            <a:endParaRPr kumimoji="1" lang="de-DE" altLang="zh-CN" sz="21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buFont typeface="+mj-ea"/>
              <a:buAutoNum type="circleNumDbPlain" startAt="39"/>
            </a:pPr>
            <a:r>
              <a:rPr kumimoji="1" lang="zh-CN" altLang="en-US" sz="2100" dirty="0">
                <a:latin typeface="SimHei" panose="02010609060101010101" pitchFamily="49" charset="-122"/>
                <a:ea typeface="SimHei" panose="02010609060101010101" pitchFamily="49" charset="-122"/>
              </a:rPr>
              <a:t>那一个就应声责备他，说：「你既是一样受刑的，还不怕神吗？</a:t>
            </a:r>
            <a:endParaRPr kumimoji="1" lang="de-DE" altLang="zh-CN" sz="21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buFont typeface="+mj-ea"/>
              <a:buAutoNum type="circleNumDbPlain" startAt="39"/>
            </a:pPr>
            <a:r>
              <a:rPr kumimoji="1" lang="zh-CN" altLang="en-US" sz="2100" dirty="0">
                <a:latin typeface="SimHei" panose="02010609060101010101" pitchFamily="49" charset="-122"/>
                <a:ea typeface="SimHei" panose="02010609060101010101" pitchFamily="49" charset="-122"/>
              </a:rPr>
              <a:t>我们是应该的，因我们所受的与我们所做的相称，但这个人没有做过一件不好的事。」 </a:t>
            </a:r>
            <a:endParaRPr kumimoji="1" lang="de-DE" altLang="zh-CN" sz="21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buFont typeface="+mj-ea"/>
              <a:buAutoNum type="circleNumDbPlain" startAt="39"/>
            </a:pPr>
            <a:r>
              <a:rPr kumimoji="1" lang="zh-CN" altLang="en-US" sz="2100" dirty="0">
                <a:latin typeface="SimHei" panose="02010609060101010101" pitchFamily="49" charset="-122"/>
                <a:ea typeface="SimHei" panose="02010609060101010101" pitchFamily="49" charset="-122"/>
              </a:rPr>
              <a:t>就说：「耶稣啊，你得国降临的时候，求你记念我！」 </a:t>
            </a:r>
            <a:endParaRPr kumimoji="1" lang="de-DE" altLang="zh-CN" sz="21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42900" indent="-342900">
              <a:buFont typeface="+mj-ea"/>
              <a:buAutoNum type="circleNumDbPlain" startAt="39"/>
            </a:pPr>
            <a:r>
              <a:rPr kumimoji="1" lang="zh-CN" altLang="en-US" sz="21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耶稣对他说：「我实在告诉你，今日你要同我在乐园里了。」</a:t>
            </a:r>
          </a:p>
        </p:txBody>
      </p:sp>
    </p:spTree>
    <p:extLst>
      <p:ext uri="{BB962C8B-B14F-4D97-AF65-F5344CB8AC3E}">
        <p14:creationId xmlns:p14="http://schemas.microsoft.com/office/powerpoint/2010/main" val="318044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F2A38-7EEB-3A33-AEAA-134211D81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9791198-FBCB-4080-662A-932B14F3892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道：尊享版的人生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C03CA35-3BC7-68C4-3089-F1AC6DBC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1318437"/>
            <a:ext cx="8208090" cy="100912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</a:rPr>
              <a:t>“基础版”：刚刚好得救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6728245-CBC7-BEB5-BFE9-02AA965C8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98161"/>
              </p:ext>
            </p:extLst>
          </p:nvPr>
        </p:nvGraphicFramePr>
        <p:xfrm>
          <a:off x="642728" y="2566804"/>
          <a:ext cx="2599236" cy="34565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9236">
                  <a:extLst>
                    <a:ext uri="{9D8B030D-6E8A-4147-A177-3AD203B41FA5}">
                      <a16:colId xmlns:a16="http://schemas.microsoft.com/office/drawing/2014/main" val="167558183"/>
                    </a:ext>
                  </a:extLst>
                </a:gridCol>
              </a:tblGrid>
              <a:tr h="734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基础版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9402960"/>
                  </a:ext>
                </a:extLst>
              </a:tr>
              <a:tr h="2722242">
                <a:tc>
                  <a:txBody>
                    <a:bodyPr/>
                    <a:lstStyle/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靠恩典得救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一个神迹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短暂的喜乐</a:t>
                      </a:r>
                    </a:p>
                    <a:p>
                      <a:pPr marL="285750" indent="-285750">
                        <a:buSzPct val="70000"/>
                        <a:buFont typeface="Wingdings" pitchFamily="2" charset="2"/>
                        <a:buChar char="l"/>
                      </a:pPr>
                      <a:r>
                        <a:rPr lang="zh-CN" alt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对他人和世界几乎没有影响力</a:t>
                      </a:r>
                    </a:p>
                    <a:p>
                      <a:endParaRPr lang="zh-CN" alt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1873383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E2697568-0C72-70C3-D523-795F09908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42954"/>
              </p:ext>
            </p:extLst>
          </p:nvPr>
        </p:nvGraphicFramePr>
        <p:xfrm>
          <a:off x="3427492" y="2566804"/>
          <a:ext cx="2599236" cy="34565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9236">
                  <a:extLst>
                    <a:ext uri="{9D8B030D-6E8A-4147-A177-3AD203B41FA5}">
                      <a16:colId xmlns:a16="http://schemas.microsoft.com/office/drawing/2014/main" val="167558183"/>
                    </a:ext>
                  </a:extLst>
                </a:gridCol>
              </a:tblGrid>
              <a:tr h="734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标准版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9402960"/>
                  </a:ext>
                </a:extLst>
              </a:tr>
              <a:tr h="2722242"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1873383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9EBF93DE-7A83-500E-67A4-D0C60F8FA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75498"/>
              </p:ext>
            </p:extLst>
          </p:nvPr>
        </p:nvGraphicFramePr>
        <p:xfrm>
          <a:off x="6212256" y="2566803"/>
          <a:ext cx="2599236" cy="3456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9236">
                  <a:extLst>
                    <a:ext uri="{9D8B030D-6E8A-4147-A177-3AD203B41FA5}">
                      <a16:colId xmlns:a16="http://schemas.microsoft.com/office/drawing/2014/main" val="167558183"/>
                    </a:ext>
                  </a:extLst>
                </a:gridCol>
              </a:tblGrid>
              <a:tr h="734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尊享版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9402960"/>
                  </a:ext>
                </a:extLst>
              </a:tr>
              <a:tr h="272224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1873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E3B11-7060-F9FD-4961-BE7C837EC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AB7F68C-95BC-11C5-9246-3F7F0DDA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“标准版”：虚假的敬虔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2200"/>
              </a:spcBef>
              <a:spcAft>
                <a:spcPts val="10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以赛亚书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1:10-15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你们这所多玛的官长啊，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要听耶和华的话！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你们这蛾摩拉的百姓啊，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要侧耳听我们神的训诲！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3A0CE1A-4B76-AE7A-57B1-BB161410AF3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E9F6-2AB1-0A71-4120-AA8620FBB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1782581-3B1D-6610-563E-73E7E1FC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“标准版”：虚假的敬虔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2200"/>
              </a:spcBef>
              <a:spcAft>
                <a:spcPts val="10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以赛亚书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1:10-15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11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耶和华说：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你们所献的许多祭物与我何益呢？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公绵羊的燔祭和肥畜的脂油，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我已经够了；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公牛的血，羊羔的血，公山羊的血，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我都不喜悦。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1C142E-5B8B-71AD-BE68-6C3300116D83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2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ACED2-4974-9CF9-E9FC-EDD865125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D7E8D003-72A8-78E6-D23B-8CBF1929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“标准版”：虚假的敬虔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2200"/>
              </a:spcBef>
              <a:spcAft>
                <a:spcPts val="10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以赛亚书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1:10-15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12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你们来朝见我，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谁向你们讨这些，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使你们践踏我的院宇呢？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90C4A92-D911-2836-7981-5F4B0F2B6E7E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3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4E21A-651A-D53F-A18C-7B3819BEE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B3BE2DD-1AD4-2AF0-3A13-CD270F4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CN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“标准版”：虚假的敬虔</a:t>
            </a:r>
            <a:endParaRPr lang="en-US" altLang="zh-CN" sz="3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spcBef>
                <a:spcPts val="2200"/>
              </a:spcBef>
              <a:spcAft>
                <a:spcPts val="1000"/>
              </a:spcAft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以赛亚书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1:10-15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13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你们不要再献虚浮的供物。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香品是我所憎恶的；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月朔和安息日，并宣召的大会，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也是我所憎恶的；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作罪孽，又守严肃会，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我也不能容忍。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0921382-FE89-13D8-A3C4-9719423E28C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：尊享版的人生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6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1787</TotalTime>
  <Words>1738</Words>
  <Application>Microsoft Macintosh PowerPoint</Application>
  <PresentationFormat>全屏显示(4:3)</PresentationFormat>
  <Paragraphs>234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SimHei</vt:lpstr>
      <vt:lpstr>Arial</vt:lpstr>
      <vt:lpstr>Calibri</vt:lpstr>
      <vt:lpstr>Calibri Light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Siqi Duan Bode</cp:lastModifiedBy>
  <cp:revision>199</cp:revision>
  <dcterms:created xsi:type="dcterms:W3CDTF">2023-03-17T14:22:59Z</dcterms:created>
  <dcterms:modified xsi:type="dcterms:W3CDTF">2025-11-01T13:37:15Z</dcterms:modified>
</cp:coreProperties>
</file>