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239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5" autoAdjust="0"/>
    <p:restoredTop sz="79557" autoAdjust="0"/>
  </p:normalViewPr>
  <p:slideViewPr>
    <p:cSldViewPr snapToGrid="0">
      <p:cViewPr varScale="1">
        <p:scale>
          <a:sx n="129" d="100"/>
          <a:sy n="129" d="100"/>
        </p:scale>
        <p:origin x="280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EBC27-3C92-DF40-81E2-50E2258292AA}" type="datetimeFigureOut">
              <a:rPr lang="zh-CN" altLang="en-US"/>
              <a:t>2025/11/3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B3B1-C204-5A46-AA13-7B4CAFF35EC8}" type="slidenum">
              <a:rPr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1660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187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94746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78681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96094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979597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255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87883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622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0290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185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5139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885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3337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FCE5-64A3-3F48-8FE4-AFF90259B521}" type="datetimeFigureOut">
              <a:rPr kumimoji="1" lang="zh-CN" altLang="en-US" smtClean="0"/>
              <a:t>2025/11/3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402C-CD9B-304C-88CA-962A8E780B10}" type="slidenum">
              <a:rPr kumimoji="1" lang="zh-CN" altLang="en-US" smtClean="0"/>
              <a:t>‹Nr.›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68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ca_esv=f0ead55d09cdc2fd&amp;cs=0&amp;sxsrf=AE3TifNyeU9H2PHCAZxiauf4vz7ZWEEBFw%3A1761228624719&amp;q=%E7%BE%85%E9%A6%AC%E6%9B%B81%3A29-31&amp;sa=X&amp;ved=2ahUKEwjgp5D0v7qQAxUY2QIHHSNSI4wQxccNegQIAhAB&amp;mstk=AUtExfCMzCXw-D63JTkxPQnXyo3hpPaU9xirdmg2LAiYnPkcVEudmB-hHZQ4r-B8fHzWowwjIfnHGSpi-fDnBFxL9_Wcw3cFmS3WA8pS7b7ue0PoJJsGJAtZO0V0FqlFTUK7KOCCxkdVr9WUSbM-VG1YZE2U3uiy9Ta_xNUdDgtRIstTUUvdDtxiKc4S6WpsIYvCbqu5MsoQKkh4q118dFX2ZP4oEA1F0D0Pu-EP08EmWtG2GT93FUGwePL85K535wW0G76xMYzDeaGT9BqG74FMm95t&amp;csui=3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66B10-76D6-F2FC-690E-B62D278CB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讲题…">
            <a:extLst>
              <a:ext uri="{FF2B5EF4-FFF2-40B4-BE49-F238E27FC236}">
                <a16:creationId xmlns:a16="http://schemas.microsoft.com/office/drawing/2014/main" id="{A1DA3C77-73FA-09BA-2344-6F7DFD45E38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041400"/>
            <a:ext cx="7772400" cy="2387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>
                <a:latin typeface="PingFang TC Medium"/>
                <a:ea typeface="PingFang TC Medium"/>
                <a:cs typeface="PingFang TC Medium"/>
                <a:sym typeface="PingFang TC Medium"/>
              </a:defRPr>
            </a:pPr>
            <a:r>
              <a:rPr dirty="0" err="1"/>
              <a:t>开恩可怜我这个罪</a:t>
            </a:r>
            <a:r>
              <a:rPr dirty="0"/>
              <a:t>！</a:t>
            </a:r>
          </a:p>
        </p:txBody>
      </p:sp>
      <p:sp>
        <p:nvSpPr>
          <p:cNvPr id="138" name="讲员…">
            <a:extLst>
              <a:ext uri="{FF2B5EF4-FFF2-40B4-BE49-F238E27FC236}">
                <a16:creationId xmlns:a16="http://schemas.microsoft.com/office/drawing/2014/main" id="{4397BB22-1608-C31B-553A-CC40764CEF67}"/>
              </a:ext>
            </a:extLst>
          </p:cNvPr>
          <p:cNvSpPr txBox="1">
            <a:spLocks noGrp="1"/>
          </p:cNvSpPr>
          <p:nvPr>
            <p:ph type="subTitle" sz="quarter" idx="1"/>
          </p:nvPr>
        </p:nvSpPr>
        <p:spPr>
          <a:xfrm>
            <a:off x="1143000" y="4242216"/>
            <a:ext cx="6858000" cy="1015584"/>
          </a:xfrm>
          <a:prstGeom prst="rect">
            <a:avLst/>
          </a:prstGeom>
        </p:spPr>
        <p:txBody>
          <a:bodyPr/>
          <a:lstStyle/>
          <a:p>
            <a:pPr defTabSz="316278">
              <a:defRPr sz="2849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讲员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defTabSz="316278">
              <a:defRPr sz="2849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陈梁兆琪师母</a:t>
            </a:r>
            <a:endParaRPr dirty="0"/>
          </a:p>
        </p:txBody>
      </p:sp>
      <p:sp>
        <p:nvSpPr>
          <p:cNvPr id="2" name="引言">
            <a:extLst>
              <a:ext uri="{FF2B5EF4-FFF2-40B4-BE49-F238E27FC236}">
                <a16:creationId xmlns:a16="http://schemas.microsoft.com/office/drawing/2014/main" id="{03AE1E93-CA4F-E07F-036A-DE2B6AA98034}"/>
              </a:ext>
            </a:extLst>
          </p:cNvPr>
          <p:cNvSpPr txBox="1">
            <a:spLocks/>
          </p:cNvSpPr>
          <p:nvPr/>
        </p:nvSpPr>
        <p:spPr>
          <a:xfrm>
            <a:off x="853503" y="228184"/>
            <a:ext cx="2084569" cy="77079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>
                <a:solidFill>
                  <a:schemeClr val="accent5">
                    <a:lumMod val="75000"/>
                  </a:schemeClr>
                </a:solidFill>
              </a:rPr>
              <a:t>讲道</a:t>
            </a:r>
          </a:p>
        </p:txBody>
      </p:sp>
    </p:spTree>
    <p:extLst>
      <p:ext uri="{BB962C8B-B14F-4D97-AF65-F5344CB8AC3E}">
        <p14:creationId xmlns:p14="http://schemas.microsoft.com/office/powerpoint/2010/main" val="4105409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EDED8-1544-40A6-8F5C-D28D6171F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5" name="Table 1">
            <a:extLst>
              <a:ext uri="{FF2B5EF4-FFF2-40B4-BE49-F238E27FC236}">
                <a16:creationId xmlns:a16="http://schemas.microsoft.com/office/drawing/2014/main" id="{A5BCF6EB-9DAB-4FB8-518F-5E8C94545037}"/>
              </a:ext>
            </a:extLst>
          </p:cNvPr>
          <p:cNvGraphicFramePr/>
          <p:nvPr/>
        </p:nvGraphicFramePr>
        <p:xfrm>
          <a:off x="845859" y="1524004"/>
          <a:ext cx="7804546" cy="4831112"/>
        </p:xfrm>
        <a:graphic>
          <a:graphicData uri="http://schemas.openxmlformats.org/drawingml/2006/table">
            <a:tbl>
              <a:tblPr firstCol="1" bandRow="1"/>
              <a:tblGrid>
                <a:gridCol w="976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5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1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16474">
                <a:tc>
                  <a:txBody>
                    <a:bodyPr/>
                    <a:lstStyle/>
                    <a:p>
                      <a:pPr algn="just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>
                          <a:latin typeface="PingFang TC Medium"/>
                          <a:ea typeface="PingFang TC Medium"/>
                          <a:cs typeface="PingFang TC Medium"/>
                          <a:sym typeface="PingFang TC Medium"/>
                        </a:rPr>
                        <a:t>行为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marL="251459" indent="-238125" algn="just" defTabSz="457200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25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1800"/>
                        <a:t>喜欢比较，从超越别人中获得满足感。 </a:t>
                      </a:r>
                    </a:p>
                    <a:p>
                      <a:pPr marL="251459" indent="-238125" algn="just" defTabSz="457200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25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1800"/>
                        <a:t>信任自己的成功经验，要求别人按照自己的方式行事。  </a:t>
                      </a:r>
                    </a:p>
                    <a:p>
                      <a:pPr marL="251459" indent="-238125" algn="just" defTabSz="457200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25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1800"/>
                        <a:t>对小事或别人付出缺乏感恩，甚至不满足。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8593" indent="-178593" algn="just" defTabSz="457200">
                        <a:buSzPct val="100000"/>
                        <a:buChar char="•"/>
                        <a:defRPr sz="25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sym typeface="Helvetica Neue"/>
                        </a:defRPr>
                      </a:pPr>
                      <a:r>
                        <a:rPr sz="1800"/>
                        <a:t>不独揽功劳，愿意归功別人，分享荣耀与成果。</a:t>
                      </a:r>
                    </a:p>
                    <a:p>
                      <a:pPr marL="178593" indent="-178593" algn="just" defTabSz="457200">
                        <a:buSzPct val="100000"/>
                        <a:buChar char="•"/>
                        <a:defRPr sz="25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sym typeface="Helvetica Neue"/>
                        </a:defRPr>
                      </a:pPr>
                      <a:r>
                        <a:rPr sz="1800"/>
                        <a:t>不坚持自己的方式做事。 </a:t>
                      </a:r>
                    </a:p>
                    <a:p>
                      <a:pPr marL="178593" indent="-178593" algn="just" defTabSz="457200">
                        <a:buSzPct val="100000"/>
                        <a:buChar char="•"/>
                        <a:defRPr sz="25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sym typeface="Helvetica Neue"/>
                        </a:defRPr>
                      </a:pPr>
                      <a:r>
                        <a:rPr sz="1800"/>
                        <a:t>对于拥有的资源、机会、帮助都心怀感恩。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3615">
                <a:tc>
                  <a:txBody>
                    <a:bodyPr/>
                    <a:lstStyle/>
                    <a:p>
                      <a:pPr algn="just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>
                          <a:latin typeface="PingFang TC Medium"/>
                          <a:ea typeface="PingFang TC Medium"/>
                          <a:cs typeface="PingFang TC Medium"/>
                          <a:sym typeface="PingFang TC Medium"/>
                        </a:rPr>
                        <a:t>與人相處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marL="259772" indent="-259772" algn="just" defTabSz="457200">
                        <a:buSzPct val="100000"/>
                        <a:buChar char="•"/>
                        <a:defRPr sz="25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1800"/>
                        <a:t>對批评非常敏感，难以承受，感到痛苦。</a:t>
                      </a:r>
                    </a:p>
                    <a:p>
                      <a:pPr marL="259772" indent="-259772" algn="just" defTabSz="457200">
                        <a:buSzPct val="100000"/>
                        <a:buChar char="•"/>
                        <a:defRPr sz="25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1800"/>
                        <a:t>认为自己可以应付一切，拒绝或难以向人寻求帮助。</a:t>
                      </a:r>
                    </a:p>
                    <a:p>
                      <a:pPr marL="259772" indent="-259772" algn="just" defTabSz="457200">
                        <a:buSzPct val="100000"/>
                        <a:buChar char="•"/>
                        <a:defRPr sz="25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1800"/>
                        <a:t>难以尊重和服从权威，认为自己的意见更重要。</a:t>
                      </a:r>
                    </a:p>
                    <a:p>
                      <a:pPr marL="259772" indent="-259772" algn="just" defTabSz="457200">
                        <a:buSzPct val="100000"/>
                        <a:buChar char="•"/>
                        <a:defRPr sz="25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1800"/>
                        <a:t>表面称赞，但內心难替別人高兴。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marL="259772" indent="-259772" algn="just" defTabSz="457200">
                        <a:buSzPct val="100000"/>
                        <a:buChar char="•"/>
                        <a:defRPr sz="25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sym typeface="Helvetica Neue"/>
                        </a:defRPr>
                      </a:pPr>
                      <a:r>
                        <a:rPr sz="1800"/>
                        <a:t>感谢并接受别人的批评或督责。 </a:t>
                      </a:r>
                    </a:p>
                    <a:p>
                      <a:pPr marL="259772" indent="-259772" algn="just" defTabSz="457200">
                        <a:buSzPct val="100000"/>
                        <a:buChar char="•"/>
                        <a:defRPr sz="25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sym typeface="Helvetica Neue"/>
                        </a:defRPr>
                      </a:pPr>
                      <a:r>
                        <a:rPr sz="1800"/>
                        <a:t>乐于接受别人的帮忙。接受幫助也是一種能力。</a:t>
                      </a:r>
                    </a:p>
                    <a:p>
                      <a:pPr marL="259772" indent="-259772" algn="just" defTabSz="457200">
                        <a:buSzPct val="100000"/>
                        <a:buChar char="•"/>
                        <a:defRPr sz="25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sym typeface="Helvetica Neue"/>
                        </a:defRPr>
                      </a:pPr>
                      <a:r>
                        <a:rPr sz="1800"/>
                        <a:t>谦虚地知道自己的有限和不足，愿意向人请教、学习和成长。</a:t>
                      </a:r>
                    </a:p>
                    <a:p>
                      <a:pPr marL="259772" indent="-259772" algn="just" defTabSz="457200">
                        <a:buSzPct val="100000"/>
                        <a:buChar char="•"/>
                        <a:defRPr sz="25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sym typeface="Helvetica Neue"/>
                        </a:defRPr>
                      </a:pPr>
                      <a:r>
                        <a:rPr sz="1800"/>
                        <a:t>真心地为别人的成功而高兴。 </a:t>
                      </a:r>
                    </a:p>
                    <a:p>
                      <a:pPr marL="259772" indent="-259772" algn="just" defTabSz="457200">
                        <a:buSzPct val="100000"/>
                        <a:buChar char="•"/>
                        <a:defRPr sz="25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1800"/>
                        <a:t>先人后己，喜乐的心服事他人。 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骄傲与谦卑的表现">
            <a:extLst>
              <a:ext uri="{FF2B5EF4-FFF2-40B4-BE49-F238E27FC236}">
                <a16:creationId xmlns:a16="http://schemas.microsoft.com/office/drawing/2014/main" id="{68EC93ED-9F29-3032-D510-32B5FAEF10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3404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骄傲与谦卑的表现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45027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E59D3-260E-2B4F-E281-24EF0773B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" name="Table 1">
            <a:extLst>
              <a:ext uri="{FF2B5EF4-FFF2-40B4-BE49-F238E27FC236}">
                <a16:creationId xmlns:a16="http://schemas.microsoft.com/office/drawing/2014/main" id="{87830954-0D78-07F4-C9FB-1EE81B25F96C}"/>
              </a:ext>
            </a:extLst>
          </p:cNvPr>
          <p:cNvGraphicFramePr/>
          <p:nvPr/>
        </p:nvGraphicFramePr>
        <p:xfrm>
          <a:off x="803785" y="1601308"/>
          <a:ext cx="7536431" cy="2951798"/>
        </p:xfrm>
        <a:graphic>
          <a:graphicData uri="http://schemas.openxmlformats.org/drawingml/2006/table">
            <a:tbl>
              <a:tblPr firstCol="1" bandRow="1"/>
              <a:tblGrid>
                <a:gridCol w="943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30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43188">
                <a:tc>
                  <a:txBody>
                    <a:bodyPr/>
                    <a:lstStyle/>
                    <a:p>
                      <a:pPr algn="just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100">
                          <a:latin typeface="PingFang TC Medium"/>
                          <a:ea typeface="PingFang TC Medium"/>
                          <a:cs typeface="PingFang TC Medium"/>
                          <a:sym typeface="PingFang TC Medium"/>
                        </a:rPr>
                        <a:t>自我價值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marL="311727" indent="-311727" algn="just" defTabSz="457200">
                        <a:buSzPct val="100000"/>
                        <a:buChar char="•"/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自大或自卑，過於关注自己的成就或不足。</a:t>
                      </a:r>
                    </a:p>
                    <a:p>
                      <a:pPr marL="311727" indent="-311727" algn="just" defTabSz="457200">
                        <a:buSzPct val="100000"/>
                        <a:buChar char="•"/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过度追求完美，为了获得他人或自己的赞许，而力求事事完美。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3664" indent="-383664" algn="just" defTabSz="457200">
                        <a:buSzPct val="100000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客观评价自己，将自己放在一个适当的位置，不过分强调或压抑自我。坦然承认与面对软弱，并愿意向他人敞开心扉。 </a:t>
                      </a:r>
                    </a:p>
                    <a:p>
                      <a:pPr marL="383664" indent="-383664" algn="just" defTabSz="457200">
                        <a:buSzPct val="100000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不以物质和名利来证明自己，有自信能爱自己和确定自我价值。  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骄傲与谦卑的表现">
            <a:extLst>
              <a:ext uri="{FF2B5EF4-FFF2-40B4-BE49-F238E27FC236}">
                <a16:creationId xmlns:a16="http://schemas.microsoft.com/office/drawing/2014/main" id="{D46C0CEA-5C67-9414-5657-3B74F2D90E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3404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骄傲与谦卑的表现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77777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1F078-21B4-19DD-4AEC-CB514ABCB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" name="Table 1">
            <a:extLst>
              <a:ext uri="{FF2B5EF4-FFF2-40B4-BE49-F238E27FC236}">
                <a16:creationId xmlns:a16="http://schemas.microsoft.com/office/drawing/2014/main" id="{B2279A70-3A3B-1E9A-E57D-E270A8DD31DF}"/>
              </a:ext>
            </a:extLst>
          </p:cNvPr>
          <p:cNvGraphicFramePr/>
          <p:nvPr/>
        </p:nvGraphicFramePr>
        <p:xfrm>
          <a:off x="841026" y="1473195"/>
          <a:ext cx="7804546" cy="2964656"/>
        </p:xfrm>
        <a:graphic>
          <a:graphicData uri="http://schemas.openxmlformats.org/drawingml/2006/table">
            <a:tbl>
              <a:tblPr firstCol="1" bandRow="1"/>
              <a:tblGrid>
                <a:gridCol w="976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5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1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64656">
                <a:tc>
                  <a:txBody>
                    <a:bodyPr/>
                    <a:lstStyle/>
                    <a:p>
                      <a:pPr algn="just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100">
                          <a:latin typeface="PingFang TC Semibold"/>
                          <a:ea typeface="PingFang TC Semibold"/>
                          <a:cs typeface="PingFang TC Semibold"/>
                          <a:sym typeface="PingFang TC Semibold"/>
                        </a:rPr>
                        <a:t>灵性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对神:</a:t>
                      </a:r>
                    </a:p>
                    <a:p>
                      <a:pPr marL="299084" indent="-285750" algn="just" defTabSz="457200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自我中心，自己是生命的主，期望神满足自己。祷告中常忽略神和别人的需要。</a:t>
                      </a:r>
                    </a:p>
                    <a:p>
                      <a:pPr marL="299084" indent="-285750" algn="just" defTabSz="457200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过度依赖德行，认为自己未够圣洁而逃避神。或觉得自己表现很好，神应该更赐福。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对神：</a:t>
                      </a:r>
                    </a:p>
                    <a:p>
                      <a:pPr marL="299084" indent="-28575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承认和发现自己的不足、常认罪悔改、谦卑地亲近神、顺服神、持续地学习圣经。</a:t>
                      </a:r>
                    </a:p>
                    <a:p>
                      <a:pPr marL="299084" indent="-28575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放下自我，信靠神的恩典，以神为生命之主。</a:t>
                      </a:r>
                    </a:p>
                    <a:p>
                      <a:pPr marL="299084" indent="-28575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明白自己不配得神的恩典，好行为是报答神的爱。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骄傲与谦卑的表现">
            <a:extLst>
              <a:ext uri="{FF2B5EF4-FFF2-40B4-BE49-F238E27FC236}">
                <a16:creationId xmlns:a16="http://schemas.microsoft.com/office/drawing/2014/main" id="{70BE3CD5-A895-4D43-04A3-4345572BB5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3404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骄傲与谦卑的表现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45018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A7730-8BC2-333A-D2BC-05E2DDB9C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Table 1">
            <a:extLst>
              <a:ext uri="{FF2B5EF4-FFF2-40B4-BE49-F238E27FC236}">
                <a16:creationId xmlns:a16="http://schemas.microsoft.com/office/drawing/2014/main" id="{E494CA46-4AA8-A53F-4F1C-3070BA112B50}"/>
              </a:ext>
            </a:extLst>
          </p:cNvPr>
          <p:cNvGraphicFramePr/>
          <p:nvPr/>
        </p:nvGraphicFramePr>
        <p:xfrm>
          <a:off x="809692" y="1552197"/>
          <a:ext cx="7804546" cy="4968043"/>
        </p:xfrm>
        <a:graphic>
          <a:graphicData uri="http://schemas.openxmlformats.org/drawingml/2006/table">
            <a:tbl>
              <a:tblPr firstCol="1" bandRow="1"/>
              <a:tblGrid>
                <a:gridCol w="976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5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1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68043">
                <a:tc>
                  <a:txBody>
                    <a:bodyPr/>
                    <a:lstStyle/>
                    <a:p>
                      <a:pPr algn="just" defTabSz="457200">
                        <a:defRPr sz="3000" b="0">
                          <a:solidFill>
                            <a:srgbClr val="000000"/>
                          </a:solidFill>
                          <a:latin typeface="PingFang TC Semibold"/>
                          <a:ea typeface="PingFang TC Semibold"/>
                          <a:cs typeface="PingFang TC Semibold"/>
                          <a:sym typeface="PingFang TC Semibold"/>
                        </a:defRPr>
                      </a:pPr>
                      <a:endParaRPr sz="2100"/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对人：</a:t>
                      </a:r>
                    </a:p>
                    <a:p>
                      <a:pPr marL="299084" indent="-285750" algn="just" defTabSz="457200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自认比人更圣洁、敬虔、有真理。表面虔诚、谦卑、属灵，内里轻视人，常看见别人的不是，并批评、论断、定罪、争竞、对人失去了谦卑与爱。</a:t>
                      </a:r>
                    </a:p>
                    <a:p>
                      <a:pPr marL="299084" indent="-285750" algn="just" defTabSz="457200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看自己需要和感受更重要，期望教会和别人要重视和满足自己。当未受认同或奖励时，会感到受伤。 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对人：</a:t>
                      </a:r>
                    </a:p>
                    <a:p>
                      <a:pPr marL="299084" indent="-28575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Helvetica Neue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知道自己跟别人同是罪人，对人有共情之心，能谅解和怜悯人。重视并感恩别人的付出。</a:t>
                      </a:r>
                      <a:endParaRPr sz="21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299084" indent="-28575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Helvetica Neue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看到自己的灵命贫穷，成就都是神的恩典，没有可夸之处。欣赏到别人的优点。为别人成功而开心。</a:t>
                      </a:r>
                      <a:endParaRPr sz="21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299084" indent="-28575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Helvetica Neue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因神的爱已感到满足，不用别人或事物来肯定自我价值。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骄傲与谦卑的表现">
            <a:extLst>
              <a:ext uri="{FF2B5EF4-FFF2-40B4-BE49-F238E27FC236}">
                <a16:creationId xmlns:a16="http://schemas.microsoft.com/office/drawing/2014/main" id="{45785ED8-744A-4105-97C9-786D6FBEC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3404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骄傲与谦卑的表现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68679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636D9-C79D-B66D-F818-72D2B2CFF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7" name="Table 1">
            <a:extLst>
              <a:ext uri="{FF2B5EF4-FFF2-40B4-BE49-F238E27FC236}">
                <a16:creationId xmlns:a16="http://schemas.microsoft.com/office/drawing/2014/main" id="{BEAE16D4-FB85-47D0-2D25-C76D33B1C89B}"/>
              </a:ext>
            </a:extLst>
          </p:cNvPr>
          <p:cNvGraphicFramePr/>
          <p:nvPr/>
        </p:nvGraphicFramePr>
        <p:xfrm>
          <a:off x="702309" y="1448109"/>
          <a:ext cx="7739383" cy="5195714"/>
        </p:xfrm>
        <a:graphic>
          <a:graphicData uri="http://schemas.openxmlformats.org/drawingml/2006/table">
            <a:tbl>
              <a:tblPr firstCol="1" bandRow="1"/>
              <a:tblGrid>
                <a:gridCol w="96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7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28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95714">
                <a:tc>
                  <a:txBody>
                    <a:bodyPr/>
                    <a:lstStyle/>
                    <a:p>
                      <a:pPr algn="just" defTabSz="457200">
                        <a:defRPr sz="3000" b="0">
                          <a:solidFill>
                            <a:srgbClr val="000000"/>
                          </a:solidFill>
                          <a:latin typeface="PingFang TC Medium"/>
                          <a:ea typeface="PingFang TC Medium"/>
                          <a:cs typeface="PingFang TC Medium"/>
                          <a:sym typeface="PingFang TC Medium"/>
                        </a:defRPr>
                      </a:pPr>
                      <a:endParaRPr sz="2100"/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3000">
                          <a:solidFill>
                            <a:schemeClr val="accent6">
                              <a:satOff val="-15808"/>
                              <a:lumOff val="-17557"/>
                            </a:schemeClr>
                          </a:solidFill>
                          <a:sym typeface="Helvetica Neue"/>
                        </a:defRPr>
                      </a:pPr>
                      <a:r>
                        <a:rPr sz="2100"/>
                        <a:t>骄傲的危险</a:t>
                      </a:r>
                    </a:p>
                    <a:p>
                      <a:pPr marL="299084" indent="-285750" algn="l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chemeClr val="accent6">
                              <a:satOff val="-15808"/>
                              <a:lumOff val="-17557"/>
                            </a:schemeClr>
                          </a:solidFill>
                          <a:sym typeface="Helvetica Neue"/>
                        </a:defRPr>
                      </a:pPr>
                      <a:r>
                        <a:rPr sz="2100"/>
                        <a:t>骄傲使人看不见自己的罪，把自己放在生命之主和审判者的位置，僭越了上帝的权柄。 以致</a:t>
                      </a:r>
                      <a:r>
                        <a:rPr sz="2100">
                          <a:latin typeface="PingFang SC Regular"/>
                          <a:ea typeface="PingFang SC Regular"/>
                          <a:cs typeface="PingFang SC Regular"/>
                          <a:sym typeface="PingFang SC Regular"/>
                        </a:rPr>
                        <a:t>远</a:t>
                      </a:r>
                      <a:r>
                        <a:rPr sz="2100"/>
                        <a:t>离神，减少爱神爱人心，失去对恩典的依靠。 </a:t>
                      </a:r>
                    </a:p>
                    <a:p>
                      <a:pPr marL="299084" indent="-285750" algn="l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chemeClr val="accent6">
                              <a:satOff val="-15808"/>
                              <a:lumOff val="-17557"/>
                            </a:schemeClr>
                          </a:solidFill>
                          <a:sym typeface="Helvetica Neue"/>
                        </a:defRPr>
                      </a:pPr>
                      <a:r>
                        <a:rPr sz="2100"/>
                        <a:t>也阻碍了在信仰和生命上继续追求、学习和成长。</a:t>
                      </a:r>
                    </a:p>
                    <a:p>
                      <a:pPr marL="299084" indent="-285750" algn="l">
                        <a:buClr>
                          <a:srgbClr val="D31876"/>
                        </a:buClr>
                        <a:buSzPct val="100000"/>
                        <a:buFont typeface="PingFang TC Regular"/>
                        <a:buChar char="•"/>
                        <a:defRPr sz="3000">
                          <a:solidFill>
                            <a:schemeClr val="accent6">
                              <a:satOff val="-15808"/>
                              <a:lumOff val="-17557"/>
                            </a:schemeClr>
                          </a:solidFill>
                          <a:sym typeface="Helvetica Neue"/>
                        </a:defRPr>
                      </a:pPr>
                      <a:r>
                        <a:rPr sz="2100"/>
                        <a:t>以真理为名争辩、分裂，破坏合一而不是在爱中彼此建立。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Medium"/>
                          <a:ea typeface="PingFang TC Medium"/>
                          <a:cs typeface="PingFang TC Medium"/>
                          <a:sym typeface="PingFang TC Medium"/>
                        </a:defRPr>
                      </a:pPr>
                      <a:r>
                        <a:rPr sz="2100"/>
                        <a:t>谦卑的意义</a:t>
                      </a:r>
                    </a:p>
                    <a:p>
                      <a:pPr marL="299084" indent="-28575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Helvetica Neue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清楚自己的身份，是受造物，是神的儿女，这样才不骄傲，不轻看神和别人。</a:t>
                      </a:r>
                      <a:endParaRPr sz="21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299084" indent="-28575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Helvetica Neue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谦卑是与神建立亲密关系的必要条件，能让人在神面前完全顺服。</a:t>
                      </a:r>
                      <a:endParaRPr sz="21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299084" indent="-28575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Helvetica Neue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谦卑能活出无私以爱为中心的生命，像耶耶一样。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骄傲与谦卑的表现">
            <a:extLst>
              <a:ext uri="{FF2B5EF4-FFF2-40B4-BE49-F238E27FC236}">
                <a16:creationId xmlns:a16="http://schemas.microsoft.com/office/drawing/2014/main" id="{1410A705-01EB-841D-D6EA-29F54C45B7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3404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骄傲与谦卑的表现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4409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C3E0A-DEC2-D742-F015-C0EB6335C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自卑也是来自骄傲">
            <a:extLst>
              <a:ext uri="{FF2B5EF4-FFF2-40B4-BE49-F238E27FC236}">
                <a16:creationId xmlns:a16="http://schemas.microsoft.com/office/drawing/2014/main" id="{556BC44D-F223-4AD6-1A2C-943C70EC867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8375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自卑也是来自骄傲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180" name="Table 2">
            <a:extLst>
              <a:ext uri="{FF2B5EF4-FFF2-40B4-BE49-F238E27FC236}">
                <a16:creationId xmlns:a16="http://schemas.microsoft.com/office/drawing/2014/main" id="{EDB2FE19-088E-E05A-D1CA-5D52D90FE405}"/>
              </a:ext>
            </a:extLst>
          </p:cNvPr>
          <p:cNvGraphicFramePr/>
          <p:nvPr/>
        </p:nvGraphicFramePr>
        <p:xfrm>
          <a:off x="942472" y="1505701"/>
          <a:ext cx="7633338" cy="4668981"/>
        </p:xfrm>
        <a:graphic>
          <a:graphicData uri="http://schemas.openxmlformats.org/drawingml/2006/table">
            <a:tbl>
              <a:tblPr firstRow="1" bandRow="1"/>
              <a:tblGrid>
                <a:gridCol w="3225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7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3138">
                <a:tc>
                  <a:txBody>
                    <a:bodyPr/>
                    <a:lstStyle/>
                    <a:p>
                      <a:pPr algn="l" defTabSz="457200">
                        <a:defRPr sz="3000" b="0">
                          <a:solidFill>
                            <a:srgbClr val="000000"/>
                          </a:solidFill>
                          <a:sym typeface="Helvetica Neue"/>
                        </a:defRPr>
                      </a:pPr>
                      <a:r>
                        <a:rPr sz="2100"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骄傲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BEC0B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3000" b="0">
                          <a:solidFill>
                            <a:srgbClr val="000000"/>
                          </a:solidFill>
                          <a:sym typeface="Helvetica Neue"/>
                        </a:defRPr>
                      </a:pPr>
                      <a:r>
                        <a:rPr sz="2100"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自卑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BEC0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138"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rgbClr val="D41876"/>
                          </a:solidFill>
                          <a:sym typeface="Helvetica Neue"/>
                        </a:rPr>
                        <a:t>過於关注自己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ym typeface="Helvetica Neue"/>
                        </a:rPr>
                        <a:t>过于关注自己的不足。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7840">
                <a:tc>
                  <a:txBody>
                    <a:bodyPr/>
                    <a:lstStyle/>
                    <a:p>
                      <a:pPr algn="l" defTabSz="457200">
                        <a:defRPr sz="3000">
                          <a:solidFill>
                            <a:srgbClr val="D41876"/>
                          </a:solidFill>
                          <a:sym typeface="Helvetica Neue"/>
                        </a:defRPr>
                      </a:pPr>
                      <a:r>
                        <a:rPr sz="2100"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坚持自己是正确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ym typeface="Helvetica Neue"/>
                        </a:rPr>
                        <a:t>深信自己不行，拒绝接受别人欣赏和称赞。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7840">
                <a:tc>
                  <a:txBody>
                    <a:bodyPr/>
                    <a:lstStyle/>
                    <a:p>
                      <a:pPr algn="just" defTabSz="457200">
                        <a:defRPr sz="1800"/>
                      </a:pPr>
                      <a:r>
                        <a:rPr sz="21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信任自己的经验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ym typeface="Helvetica Neue"/>
                        </a:rPr>
                        <a:t>深信自己失败的经验，不肯尝试突破。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7840">
                <a:tc>
                  <a:txBody>
                    <a:bodyPr/>
                    <a:lstStyle/>
                    <a:p>
                      <a:pPr algn="just" defTabSz="457200">
                        <a:defRPr sz="1800"/>
                      </a:pPr>
                      <a:r>
                        <a:rPr sz="21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喜欢比较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ym typeface="Helvetica Neue"/>
                        </a:rPr>
                        <a:t>从比较中看见自己比别人差，让自我否定的心态得到满足。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345">
                <a:tc>
                  <a:txBody>
                    <a:bodyPr/>
                    <a:lstStyle/>
                    <a:p>
                      <a:pPr algn="just" defTabSz="457200">
                        <a:defRPr sz="1800"/>
                      </a:pPr>
                      <a:r>
                        <a:rPr sz="21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过度追求完美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ym typeface="Helvetica Neue"/>
                        </a:rPr>
                        <a:t>定的目标太高，却不肯降低门槛。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7840">
                <a:tc>
                  <a:txBody>
                    <a:bodyPr/>
                    <a:lstStyle/>
                    <a:p>
                      <a:pPr algn="just" defTabSz="457200">
                        <a:defRPr sz="1800"/>
                      </a:pPr>
                      <a:r>
                        <a:rPr sz="21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对批评非常敏感，难以承受，感到痛苦。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ym typeface="Helvetica Neue"/>
                        </a:rPr>
                        <a:t>很害怕被否定，其实内心很渴望被肯定，却又否定别人的被称赞。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57027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3825B-7137-DE52-D147-1CBE13897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谦卑与自卑">
            <a:extLst>
              <a:ext uri="{FF2B5EF4-FFF2-40B4-BE49-F238E27FC236}">
                <a16:creationId xmlns:a16="http://schemas.microsoft.com/office/drawing/2014/main" id="{1038C61D-B6DD-9CC5-CC69-DFCE66F02D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3365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谦卑与自卑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183" name="Table 3">
            <a:extLst>
              <a:ext uri="{FF2B5EF4-FFF2-40B4-BE49-F238E27FC236}">
                <a16:creationId xmlns:a16="http://schemas.microsoft.com/office/drawing/2014/main" id="{CD6D93FE-28AC-1A63-443B-3882B0BFDF40}"/>
              </a:ext>
            </a:extLst>
          </p:cNvPr>
          <p:cNvGraphicFramePr/>
          <p:nvPr/>
        </p:nvGraphicFramePr>
        <p:xfrm>
          <a:off x="782142" y="1435819"/>
          <a:ext cx="7906302" cy="4604320"/>
        </p:xfrm>
        <a:graphic>
          <a:graphicData uri="http://schemas.openxmlformats.org/drawingml/2006/table">
            <a:tbl>
              <a:tblPr firstRow="1" firstCol="1" bandRow="1"/>
              <a:tblGrid>
                <a:gridCol w="1195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8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62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1728">
                <a:tc>
                  <a:txBody>
                    <a:bodyPr/>
                    <a:lstStyle/>
                    <a:p>
                      <a:pPr algn="l" defTabSz="457200">
                        <a:defRPr sz="3000">
                          <a:solidFill>
                            <a:srgbClr val="000000"/>
                          </a:solidFill>
                          <a:sym typeface="Helvetica Neue"/>
                        </a:defRPr>
                      </a:pPr>
                      <a:endParaRPr sz="2100"/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BEC0B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1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sym typeface="Helvetica Neue"/>
                        </a:rPr>
                        <a:t>谦卑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BEC0B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100">
                          <a:solidFill>
                            <a:srgbClr val="5E5E5E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自卑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BEC0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6443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100"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自我价值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清楚自己的优点与不足，接受自己不完美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rgbClr val="5E5E5E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过度关注自己的缺点，看不到自己的价值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4657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100"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待人接物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尊重他人、愿意学习，平等对待、包容他人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rgbClr val="5E5E5E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畏惧他人、倾向讨好人、容易自我贬低、怕被拒绝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895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100"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表现方式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低调但自信，不夸耀自己 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rgbClr val="5E5E5E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避免表现，因自己不够好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612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100"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心理状态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穩定、開放、感恩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3000">
                          <a:solidFill>
                            <a:srgbClr val="5E5E5E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焦</a:t>
                      </a:r>
                      <a:r>
                        <a:rPr sz="2100">
                          <a:latin typeface="PingFang SC Regular"/>
                          <a:ea typeface="PingFang SC Regular"/>
                          <a:cs typeface="PingFang SC Regular"/>
                          <a:sym typeface="PingFang SC Regular"/>
                        </a:rPr>
                        <a:t>虑</a:t>
                      </a:r>
                      <a:r>
                        <a:rPr sz="2100"/>
                        <a:t>、退缩、常感不足 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610">
                <a:tc>
                  <a:txBody>
                    <a:bodyPr/>
                    <a:lstStyle/>
                    <a:p>
                      <a:pPr algn="l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2100"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面对挫折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看成学习机会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>
                          <a:solidFill>
                            <a:srgbClr val="5E5E5E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rPr>
                        <a:t>视为自我证明“我不行”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3375">
                <a:tc>
                  <a:txBody>
                    <a:bodyPr/>
                    <a:lstStyle/>
                    <a:p>
                      <a:pPr algn="l" defTabSz="457200">
                        <a:defRPr sz="3000" b="0" u="sng">
                          <a:solidFill>
                            <a:schemeClr val="accent5">
                              <a:lumOff val="-29866"/>
                            </a:schemeClr>
                          </a:solidFill>
                          <a:latin typeface="PingFang TC Semibold"/>
                          <a:ea typeface="PingFang TC Semibold"/>
                          <a:cs typeface="PingFang TC Semibold"/>
                          <a:sym typeface="PingFang TC Semibold"/>
                        </a:defRPr>
                      </a:pPr>
                      <a:endParaRPr sz="2100"/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 u="sng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Semibold"/>
                          <a:ea typeface="PingFang TC Semibold"/>
                          <a:cs typeface="PingFang TC Semibold"/>
                          <a:sym typeface="PingFang TC Semibold"/>
                        </a:rPr>
                        <a:t>说：我还有很多要学的地方，但我愿意努力。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457200">
                        <a:defRPr sz="1800"/>
                      </a:pPr>
                      <a:r>
                        <a:rPr sz="2100" u="sng">
                          <a:solidFill>
                            <a:srgbClr val="5E5E5E"/>
                          </a:solidFill>
                          <a:latin typeface="PingFang TC Semibold"/>
                          <a:ea typeface="PingFang TC Semibold"/>
                          <a:cs typeface="PingFang TC Semibold"/>
                          <a:sym typeface="PingFang TC Semibold"/>
                        </a:rPr>
                        <a:t>说：“我不行啦，我怎么学也学不会？”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06168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29CDD-0D8C-99FE-E11E-16A59629B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学习谦卑">
            <a:extLst>
              <a:ext uri="{FF2B5EF4-FFF2-40B4-BE49-F238E27FC236}">
                <a16:creationId xmlns:a16="http://schemas.microsoft.com/office/drawing/2014/main" id="{0963E397-DB93-F85A-26DA-FFEABD8779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8395" y="37239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学习谦卑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86" name="“灵性骄傲 vs 谦卑”…">
            <a:extLst>
              <a:ext uri="{FF2B5EF4-FFF2-40B4-BE49-F238E27FC236}">
                <a16:creationId xmlns:a16="http://schemas.microsoft.com/office/drawing/2014/main" id="{8AAB0C9E-A3FC-3AE0-4DE4-2186708798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9727" y="1362801"/>
            <a:ext cx="7886700" cy="5097959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 defTabSz="279667">
              <a:spcBef>
                <a:spcPts val="0"/>
              </a:spcBef>
              <a:buNone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/>
              <a:t>“</a:t>
            </a:r>
            <a:r>
              <a:rPr dirty="0" err="1"/>
              <a:t>灵性骄傲</a:t>
            </a:r>
            <a:r>
              <a:rPr dirty="0">
                <a:latin typeface="Helvetica Neue"/>
                <a:ea typeface="Helvetica Neue"/>
                <a:cs typeface="Helvetica Neue"/>
                <a:sym typeface="Helvetica Neue"/>
              </a:rPr>
              <a:t> vs </a:t>
            </a:r>
            <a:r>
              <a:rPr dirty="0" err="1"/>
              <a:t>谦卑</a:t>
            </a:r>
            <a:r>
              <a:rPr dirty="0"/>
              <a:t>”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/>
              <a:t>每天或每周使用；2.诚实回答；3.写下感受或祈祷</a:t>
            </a:r>
          </a:p>
          <a:p>
            <a:pPr marL="0" indent="0" defTabSz="279667">
              <a:spcBef>
                <a:spcPts val="0"/>
              </a:spcBef>
              <a:buNone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反省问题</a:t>
            </a:r>
            <a:r>
              <a:rPr dirty="0"/>
              <a:t>：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当我读经、祷告或事奉时，我是想与神亲近，还是想证明自己更“属灵</a:t>
            </a:r>
            <a:r>
              <a:rPr dirty="0"/>
              <a:t>”？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我是否暗地里看不起信心软弱的弟兄姐妹</a:t>
            </a:r>
            <a:r>
              <a:rPr dirty="0"/>
              <a:t>？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/>
              <a:t>我是否常用“属灵用语”</a:t>
            </a:r>
            <a:r>
              <a:rPr dirty="0" err="1"/>
              <a:t>来包装我对人的批评（例如</a:t>
            </a:r>
            <a:r>
              <a:rPr dirty="0"/>
              <a:t>：“</a:t>
            </a:r>
            <a:r>
              <a:rPr dirty="0" err="1"/>
              <a:t>我只是关心他</a:t>
            </a:r>
            <a:r>
              <a:rPr dirty="0"/>
              <a:t>”）？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我是否将自己的标准，强加在别人身上</a:t>
            </a:r>
            <a:r>
              <a:rPr dirty="0"/>
              <a:t>？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我最近一次真诚地向他人道歉、认错是什么时候</a:t>
            </a:r>
            <a:r>
              <a:rPr dirty="0"/>
              <a:t>？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我是否很少对自己的骄傲敏感</a:t>
            </a:r>
            <a:r>
              <a:rPr dirty="0"/>
              <a:t>？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我有没有花时间为我不喜欢的人祷告</a:t>
            </a:r>
            <a:r>
              <a:rPr dirty="0"/>
              <a:t>？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我是否在事奉中把荣耀归给神，而不是默默期待别人的称赞</a:t>
            </a:r>
            <a:r>
              <a:rPr dirty="0"/>
              <a:t>？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我是否每天因神的恩典而心存感谢，还是觉得一切都是自己努力的成果</a:t>
            </a:r>
            <a:r>
              <a:rPr dirty="0"/>
              <a:t>？</a:t>
            </a:r>
            <a:endParaRPr dirty="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190717" indent="-182561" defTabSz="279667">
              <a:spcBef>
                <a:spcPts val="0"/>
              </a:spcBef>
              <a:buClr>
                <a:srgbClr val="9437FF"/>
              </a:buClr>
              <a:buSzPct val="100000"/>
              <a:buFont typeface="Helvetica Neue"/>
              <a:buAutoNum type="arabicPeriod"/>
              <a:defRPr sz="261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dirty="0" err="1"/>
              <a:t>我是否活出像耶稣的生命</a:t>
            </a:r>
            <a:r>
              <a:rPr dirty="0">
                <a:latin typeface="Helvetica Neue"/>
                <a:ea typeface="Helvetica Neue"/>
                <a:cs typeface="Helvetica Neue"/>
                <a:sym typeface="Helvetica Neue"/>
              </a:rPr>
              <a:t> —— </a:t>
            </a:r>
            <a:r>
              <a:rPr dirty="0" err="1"/>
              <a:t>谦卑、顺服、舍己的生命</a:t>
            </a:r>
            <a:r>
              <a:rPr dirty="0"/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3229499841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F45CC-D00C-A99C-4BBD-E83D6A0FE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开恩可怜我这个罪人！">
            <a:extLst>
              <a:ext uri="{FF2B5EF4-FFF2-40B4-BE49-F238E27FC236}">
                <a16:creationId xmlns:a16="http://schemas.microsoft.com/office/drawing/2014/main" id="{6ED9FDC3-35B5-E727-A1B3-754CA199A8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8375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开恩可怜我这个罪人</a:t>
            </a:r>
            <a:r>
              <a:rPr dirty="0">
                <a:solidFill>
                  <a:schemeClr val="accent5">
                    <a:lumMod val="75000"/>
                  </a:schemeClr>
                </a:solidFill>
              </a:rPr>
              <a:t>！</a:t>
            </a:r>
          </a:p>
        </p:txBody>
      </p:sp>
      <p:sp>
        <p:nvSpPr>
          <p:cNvPr id="189" name="耶稣教导我们要谦卑才能去到神面前亲近神和被悦纳…">
            <a:extLst>
              <a:ext uri="{FF2B5EF4-FFF2-40B4-BE49-F238E27FC236}">
                <a16:creationId xmlns:a16="http://schemas.microsoft.com/office/drawing/2014/main" id="{754D580A-A304-40B3-A570-BA7EF616B5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292994" indent="-292994" algn="just">
              <a:defRPr sz="3000"/>
            </a:pPr>
            <a:r>
              <a:t>耶稣教导我们要谦卑才能去到神面前亲近神和被悦纳</a:t>
            </a:r>
          </a:p>
          <a:p>
            <a:pPr marL="292994" indent="-292994" algn="just">
              <a:spcBef>
                <a:spcPts val="0"/>
              </a:spcBef>
              <a:defRPr sz="3000"/>
            </a:pPr>
            <a:r>
              <a:t>我们跟法利赛人一样，都充满了骄傲而不知，导致我们</a:t>
            </a:r>
            <a:r>
              <a:rPr>
                <a:latin typeface="PingFang SC Regular"/>
                <a:ea typeface="PingFang SC Regular"/>
                <a:cs typeface="PingFang SC Regular"/>
                <a:sym typeface="PingFang SC Regular"/>
              </a:rPr>
              <a:t>远</a:t>
            </a:r>
            <a:r>
              <a:t>离上帝、伤害别人、也伤害自己。</a:t>
            </a:r>
          </a:p>
          <a:p>
            <a:pPr marL="292994" indent="-292994" algn="just">
              <a:spcBef>
                <a:spcPts val="0"/>
              </a:spcBef>
              <a:defRPr sz="3000"/>
            </a:pPr>
            <a:r>
              <a:t>不要再给自己借口 “因为，凡自高的，必降为卑；自卑的，必升为高。”（路 </a:t>
            </a:r>
            <a:r>
              <a:rPr b="1"/>
              <a:t>18:14）</a:t>
            </a:r>
          </a:p>
        </p:txBody>
      </p:sp>
    </p:spTree>
    <p:extLst>
      <p:ext uri="{BB962C8B-B14F-4D97-AF65-F5344CB8AC3E}">
        <p14:creationId xmlns:p14="http://schemas.microsoft.com/office/powerpoint/2010/main" val="114963642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632FB-1DFB-F020-9645-9F1E927C3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开恩可怜我这个罪人！">
            <a:extLst>
              <a:ext uri="{FF2B5EF4-FFF2-40B4-BE49-F238E27FC236}">
                <a16:creationId xmlns:a16="http://schemas.microsoft.com/office/drawing/2014/main" id="{BBB9AFB2-5610-4561-5FC4-B2B03E466F4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8375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开恩可怜我这个罪人</a:t>
            </a:r>
            <a:r>
              <a:rPr dirty="0">
                <a:solidFill>
                  <a:schemeClr val="accent5">
                    <a:lumMod val="75000"/>
                  </a:schemeClr>
                </a:solidFill>
              </a:rPr>
              <a:t>！</a:t>
            </a:r>
          </a:p>
        </p:txBody>
      </p:sp>
      <p:sp>
        <p:nvSpPr>
          <p:cNvPr id="192" name="4:6-7 我现在被浇奠，我离世的时候到了。那美好的仗我已经打过了，当跑的路我已经跑尽了，所信的道我已经守住了。…">
            <a:extLst>
              <a:ext uri="{FF2B5EF4-FFF2-40B4-BE49-F238E27FC236}">
                <a16:creationId xmlns:a16="http://schemas.microsoft.com/office/drawing/2014/main" id="{E7A6F325-B4D3-0212-530C-7AAAC6B68E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0" indent="0" algn="just">
              <a:spcBef>
                <a:spcPts val="0"/>
              </a:spcBef>
              <a:buNone/>
              <a:defRPr sz="3000">
                <a:solidFill>
                  <a:schemeClr val="accent5">
                    <a:lumOff val="-29866"/>
                  </a:schemeClr>
                </a:solidFill>
              </a:defRPr>
            </a:pPr>
            <a:r>
              <a:rPr b="1"/>
              <a:t>4:6-7 </a:t>
            </a:r>
            <a:r>
              <a:t>我现在被浇奠，我离世的时候到了。那美好的仗我已经打过了，当跑的路我已经跑尽了，所信的道我已经守住了。</a:t>
            </a:r>
          </a:p>
          <a:p>
            <a:pPr marL="0" indent="0" algn="just">
              <a:spcBef>
                <a:spcPts val="0"/>
              </a:spcBef>
              <a:buNone/>
              <a:defRPr sz="3000">
                <a:solidFill>
                  <a:schemeClr val="accent5">
                    <a:lumOff val="-29866"/>
                  </a:schemeClr>
                </a:solidFill>
              </a:defRPr>
            </a:pPr>
            <a:r>
              <a:rPr b="1"/>
              <a:t>4:18</a:t>
            </a:r>
            <a:r>
              <a:t> 主必救我脱离诸般的凶恶，也必救我进他的天国。愿荣耀归给他，直到永永</a:t>
            </a:r>
            <a:r>
              <a:rPr>
                <a:latin typeface="PingFang SC Regular"/>
                <a:ea typeface="PingFang SC Regular"/>
                <a:cs typeface="PingFang SC Regular"/>
                <a:sym typeface="PingFang SC Regular"/>
              </a:rPr>
              <a:t>远远</a:t>
            </a:r>
            <a:r>
              <a:t>。阿们。</a:t>
            </a:r>
          </a:p>
          <a:p>
            <a:pPr marL="292994" indent="-292994" algn="just">
              <a:spcBef>
                <a:spcPts val="0"/>
              </a:spcBef>
              <a:defRPr sz="3000"/>
            </a:pPr>
            <a:r>
              <a:t>保罗的生命见证了谦卑的力量能做到爱神爱人，谦卑也能成就大使命。</a:t>
            </a:r>
          </a:p>
        </p:txBody>
      </p:sp>
    </p:spTree>
    <p:extLst>
      <p:ext uri="{BB962C8B-B14F-4D97-AF65-F5344CB8AC3E}">
        <p14:creationId xmlns:p14="http://schemas.microsoft.com/office/powerpoint/2010/main" val="185059452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EA0A1-AEDF-8E5C-5FC3-CEC13F10C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引言">
            <a:extLst>
              <a:ext uri="{FF2B5EF4-FFF2-40B4-BE49-F238E27FC236}">
                <a16:creationId xmlns:a16="http://schemas.microsoft.com/office/drawing/2014/main" id="{FE61F213-FCF4-04F3-D3CF-0011C442FF3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3365" y="1825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引言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1" name="耶稣借着一个祈祷的比喻教导我们谦卑的功课。…">
            <a:extLst>
              <a:ext uri="{FF2B5EF4-FFF2-40B4-BE49-F238E27FC236}">
                <a16:creationId xmlns:a16="http://schemas.microsoft.com/office/drawing/2014/main" id="{7374BF33-2913-00E2-775F-F317CAF2A9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292994" indent="-292994" algn="just" defTabSz="321457">
              <a:spcBef>
                <a:spcPts val="0"/>
              </a:spcBef>
              <a:defRPr sz="300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耶稣借着一个祈祷的比喻教导我们谦卑的功课。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圣经记载耶稣去祷告大约有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19</a:t>
            </a:r>
            <a:r>
              <a:t>次，祷告其实是灵修亲近神，内容有赞美感谢、默想圣经、安静聆听神的声音。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祷告不是要神满足自己的愿望，而是我们亲近神的时间。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uFill>
                  <a:solidFill>
                    <a:srgbClr val="000000"/>
                  </a:solidFill>
                </a:u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耶稣教导我们只有谦卑才能去到神面前亲近神。</a:t>
            </a:r>
          </a:p>
        </p:txBody>
      </p:sp>
    </p:spTree>
    <p:extLst>
      <p:ext uri="{BB962C8B-B14F-4D97-AF65-F5344CB8AC3E}">
        <p14:creationId xmlns:p14="http://schemas.microsoft.com/office/powerpoint/2010/main" val="944170026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4DAC7-1868-B002-BF43-C439D9F43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总结">
            <a:extLst>
              <a:ext uri="{FF2B5EF4-FFF2-40B4-BE49-F238E27FC236}">
                <a16:creationId xmlns:a16="http://schemas.microsoft.com/office/drawing/2014/main" id="{5E4766DE-8F33-314E-1412-74ABABAE31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63365" y="1825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总结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5" name="骄傲是人犯罪的根源，使人不接受和忘记自己的身份，要成为上帝。同时忘记了全是上帝白白赐下的恩典。…">
            <a:extLst>
              <a:ext uri="{FF2B5EF4-FFF2-40B4-BE49-F238E27FC236}">
                <a16:creationId xmlns:a16="http://schemas.microsoft.com/office/drawing/2014/main" id="{902ADA20-70F2-1E04-F2D1-6BD750219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1450871"/>
            <a:ext cx="7886700" cy="4351338"/>
          </a:xfrm>
          <a:prstGeom prst="rect">
            <a:avLst/>
          </a:prstGeom>
        </p:spPr>
        <p:txBody>
          <a:bodyPr anchor="t"/>
          <a:lstStyle/>
          <a:p>
            <a:pPr marL="292994" indent="-292994" algn="just">
              <a:spcBef>
                <a:spcPts val="0"/>
              </a:spcBef>
              <a:defRPr sz="3000"/>
            </a:pPr>
            <a:r>
              <a:t>骄傲是人犯罪的根源，使人不接受和忘记自己的身份，要成为上帝。同时忘记了全是上帝白白赐下的恩典。</a:t>
            </a:r>
          </a:p>
          <a:p>
            <a:pPr marL="292994" indent="-292994" algn="just">
              <a:spcBef>
                <a:spcPts val="0"/>
              </a:spcBef>
              <a:defRPr sz="3000"/>
            </a:pPr>
            <a:r>
              <a:t>「开恩可怜我这个罪人！」不只是道德行为上的过犯，也指到我们内心无法摆脱的骄傲。</a:t>
            </a:r>
          </a:p>
          <a:p>
            <a:pPr marL="292994" indent="-292994" algn="just">
              <a:spcBef>
                <a:spcPts val="0"/>
              </a:spcBef>
              <a:defRPr sz="3000"/>
            </a:pPr>
            <a:r>
              <a:t>学习谦卑，时刻记住和接受自己的身份是在上帝之下、感恩一切抱着谦卑的心呼求神，主必救我们进入祂的天国。</a:t>
            </a:r>
          </a:p>
        </p:txBody>
      </p:sp>
    </p:spTree>
    <p:extLst>
      <p:ext uri="{BB962C8B-B14F-4D97-AF65-F5344CB8AC3E}">
        <p14:creationId xmlns:p14="http://schemas.microsoft.com/office/powerpoint/2010/main" val="275947433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B2F72-61EE-7019-D2F7-2ECBAD2D3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谦卑與骄傲">
            <a:extLst>
              <a:ext uri="{FF2B5EF4-FFF2-40B4-BE49-F238E27FC236}">
                <a16:creationId xmlns:a16="http://schemas.microsoft.com/office/drawing/2014/main" id="{16F07180-39CF-490A-78E8-91192BD43F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355" y="1825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谦卑與骄傲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44" name="谦卑最大的敌人是骄傲。…">
            <a:extLst>
              <a:ext uri="{FF2B5EF4-FFF2-40B4-BE49-F238E27FC236}">
                <a16:creationId xmlns:a16="http://schemas.microsoft.com/office/drawing/2014/main" id="{22AC7198-99CE-98AC-516D-FAB6D4BA97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谦卑最大的</a:t>
            </a:r>
            <a:r>
              <a:rPr>
                <a:latin typeface="PingFang SC Regular"/>
                <a:ea typeface="PingFang SC Regular"/>
                <a:cs typeface="PingFang SC Regular"/>
                <a:sym typeface="PingFang SC Regular"/>
              </a:rPr>
              <a:t>敌</a:t>
            </a:r>
            <a:r>
              <a:t>人是骄傲。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骄傲使人不接受和忘记了自己的身份和地位，使人幻想出一个不真实的自己。以为自己是清高、优秀、有能力、很重要等等。</a:t>
            </a:r>
          </a:p>
          <a:p>
            <a:pPr marL="0" indent="0" algn="just" defTabSz="321457">
              <a:spcBef>
                <a:spcPts val="0"/>
              </a:spcBef>
              <a:buNone/>
              <a:defRPr sz="3000">
                <a:solidFill>
                  <a:schemeClr val="accent5">
                    <a:lumOff val="-29866"/>
                  </a:schemeClr>
                </a:solid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18:11-12 </a:t>
            </a:r>
            <a:r>
              <a:t>法利赛人站着，自言自语地祷告说：『　神啊，我感谢你，我不像别人勒索、不义、奸淫，也不像这个税吏。我一个礼拜禁食两次，凡我所得的都捐上十分之一。』</a:t>
            </a:r>
          </a:p>
        </p:txBody>
      </p:sp>
    </p:spTree>
    <p:extLst>
      <p:ext uri="{BB962C8B-B14F-4D97-AF65-F5344CB8AC3E}">
        <p14:creationId xmlns:p14="http://schemas.microsoft.com/office/powerpoint/2010/main" val="138694759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FEF4C-7719-4438-0A83-B3C0D15B5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比喻中法利赛人的骄傲，是他在上帝面前忘记了自己的身份和地位。以为自己比其他人做得更好，就能「换来」神的喜悅、更高的身份地位。…">
            <a:extLst>
              <a:ext uri="{FF2B5EF4-FFF2-40B4-BE49-F238E27FC236}">
                <a16:creationId xmlns:a16="http://schemas.microsoft.com/office/drawing/2014/main" id="{94E15611-577B-A168-CDAD-A0394BAB68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9727" y="1449343"/>
            <a:ext cx="7804548" cy="4420196"/>
          </a:xfrm>
          <a:prstGeom prst="rect">
            <a:avLst/>
          </a:prstGeom>
        </p:spPr>
        <p:txBody>
          <a:bodyPr anchor="t"/>
          <a:lstStyle/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比喻中法利赛人的骄傲，是他在上帝面前忘记了自己的身份和地位。以为自己比其他人做得更好，就能</a:t>
            </a:r>
            <a:r>
              <a:rPr>
                <a:latin typeface="PingFang TC Semibold"/>
                <a:ea typeface="PingFang TC Semibold"/>
                <a:cs typeface="PingFang TC Semibold"/>
                <a:sym typeface="PingFang TC Semibold"/>
              </a:rPr>
              <a:t>「换来」神的喜悅、</a:t>
            </a:r>
            <a:r>
              <a:t>更高的身份地位。</a:t>
            </a:r>
          </a:p>
          <a:p>
            <a:pPr marL="292994" indent="-292994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他忘记了一切都是上帝白白赐予的恩典。</a:t>
            </a:r>
          </a:p>
        </p:txBody>
      </p:sp>
      <p:sp>
        <p:nvSpPr>
          <p:cNvPr id="4" name="谦卑與骄傲">
            <a:extLst>
              <a:ext uri="{FF2B5EF4-FFF2-40B4-BE49-F238E27FC236}">
                <a16:creationId xmlns:a16="http://schemas.microsoft.com/office/drawing/2014/main" id="{367D493A-41C3-DB4B-20AA-DC9E622F3BE9}"/>
              </a:ext>
            </a:extLst>
          </p:cNvPr>
          <p:cNvSpPr txBox="1">
            <a:spLocks/>
          </p:cNvSpPr>
          <p:nvPr/>
        </p:nvSpPr>
        <p:spPr>
          <a:xfrm>
            <a:off x="1078355" y="1825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>
                <a:solidFill>
                  <a:schemeClr val="accent5">
                    <a:lumMod val="75000"/>
                  </a:schemeClr>
                </a:solidFill>
              </a:rPr>
              <a:t>谦卑與骄傲</a:t>
            </a:r>
            <a:endParaRPr lang="zh-CN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5868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2E29F-1681-2DA3-7BAB-4BFACE602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他忘记了…">
            <a:extLst>
              <a:ext uri="{FF2B5EF4-FFF2-40B4-BE49-F238E27FC236}">
                <a16:creationId xmlns:a16="http://schemas.microsoft.com/office/drawing/2014/main" id="{DA34D7D8-15D1-5547-8DB0-490586F80D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205206" indent="-195830" defTabSz="321457">
              <a:spcBef>
                <a:spcPts val="0"/>
              </a:spcBef>
              <a:buClr>
                <a:srgbClr val="000000"/>
              </a:buClr>
              <a:buFont typeface="PingFang TC Regular"/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他忘记了</a:t>
            </a:r>
          </a:p>
          <a:p>
            <a:pPr marL="418787" indent="-409411" defTabSz="321457">
              <a:spcBef>
                <a:spcPts val="0"/>
              </a:spcBef>
              <a:buClr>
                <a:srgbClr val="000000"/>
              </a:buClr>
              <a:buSzPct val="100000"/>
              <a:buFont typeface="PingFang TC Regular"/>
              <a:buAutoNum type="arabicPeriod"/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是神向人施怜悯，宽容罪人能亲近祂；</a:t>
            </a:r>
          </a:p>
          <a:p>
            <a:pPr marL="418787" indent="-409411" defTabSz="321457">
              <a:spcBef>
                <a:spcPts val="0"/>
              </a:spcBef>
              <a:buClr>
                <a:srgbClr val="000000"/>
              </a:buClr>
              <a:buSzPct val="100000"/>
              <a:buFont typeface="PingFang TC Regular"/>
              <a:buAutoNum type="arabicPeriod"/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自己得到一切的机会和能力，全是上帝给他安排的，并不是人努力做了什么得来的成果。在人努力的背后，还有很多因素是人没有能力操控。一切都是上帝白白赐予的恩典！</a:t>
            </a:r>
          </a:p>
          <a:p>
            <a:pPr marL="205206" indent="-195830" algn="just" defTabSz="321457">
              <a:spcBef>
                <a:spcPts val="0"/>
              </a:spcBef>
              <a:buClr>
                <a:srgbClr val="000000"/>
              </a:buClr>
              <a:buFont typeface="PingFang TC Regular"/>
              <a:defRPr sz="3000">
                <a:latin typeface="PingFang TC Semibold"/>
                <a:ea typeface="PingFang TC Semibold"/>
                <a:cs typeface="PingFang TC Semibold"/>
                <a:sym typeface="PingFang TC Semibold"/>
              </a:defRPr>
            </a:pPr>
            <a:r>
              <a:rPr>
                <a:latin typeface="PingFang TC Regular"/>
                <a:ea typeface="PingFang TC Regular"/>
                <a:cs typeface="PingFang TC Regular"/>
                <a:sym typeface="PingFang TC Regular"/>
              </a:rPr>
              <a:t>施礼华神父：</a:t>
            </a:r>
            <a:r>
              <a:t>“人在上帝面前只是个可怜的乞丐，穿着一件体面的衣服，仅仅是借来的。”</a:t>
            </a:r>
            <a:r>
              <a:rPr>
                <a:latin typeface="PingFang TC Regular"/>
                <a:ea typeface="PingFang TC Regular"/>
                <a:cs typeface="PingFang TC Regular"/>
                <a:sym typeface="PingFang TC Regular"/>
              </a:rPr>
              <a:t>人只可以用谦卑的心去接受这恩典。</a:t>
            </a:r>
          </a:p>
        </p:txBody>
      </p:sp>
      <p:sp>
        <p:nvSpPr>
          <p:cNvPr id="4" name="谦卑與骄傲">
            <a:extLst>
              <a:ext uri="{FF2B5EF4-FFF2-40B4-BE49-F238E27FC236}">
                <a16:creationId xmlns:a16="http://schemas.microsoft.com/office/drawing/2014/main" id="{DC0B6656-F3AF-7A2D-DC8D-6B9CC52FEB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355" y="1825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谦卑與骄傲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54779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10163-2EFB-E27B-7FD0-77804D644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18:13 那税吏远远地站着，连举目望天也不敢，只捶着胸说：神啊，开恩可怜我这个罪人！…">
            <a:extLst>
              <a:ext uri="{FF2B5EF4-FFF2-40B4-BE49-F238E27FC236}">
                <a16:creationId xmlns:a16="http://schemas.microsoft.com/office/drawing/2014/main" id="{012E2B7C-B362-00FC-F663-C50B3C09AF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292994" indent="-292994" algn="just" defTabSz="321457">
              <a:spcBef>
                <a:spcPts val="0"/>
              </a:spcBef>
              <a:defRPr sz="3000">
                <a:solidFill>
                  <a:schemeClr val="accent5">
                    <a:lumOff val="-29866"/>
                  </a:schemeClr>
                </a:solid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18:13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t>那税吏</a:t>
            </a:r>
            <a:r>
              <a:rPr>
                <a:latin typeface="PingFang SC Regular"/>
                <a:ea typeface="PingFang SC Regular"/>
                <a:cs typeface="PingFang SC Regular"/>
                <a:sym typeface="PingFang SC Regular"/>
              </a:rPr>
              <a:t>远远</a:t>
            </a:r>
            <a:r>
              <a:t>地站着，连举目望天也不敢，只捶着胸说：神啊，开恩可怜我这个罪人！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税吏記得自己的身份，是罪人、不配得神的恩典。为自己的罪感到痛苦，不敢亲近神。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奥古斯丁说：“虽然他在良心上觉得自己与上帝之间有着一段距离，但是他谦卑虔敬之情却使他接近上帝。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耶稣并不认同税吏犯罪，但税吏的谦卑是蒙上帝喜纳和亲近。</a:t>
            </a:r>
          </a:p>
        </p:txBody>
      </p:sp>
      <p:sp>
        <p:nvSpPr>
          <p:cNvPr id="4" name="谦卑與骄傲">
            <a:extLst>
              <a:ext uri="{FF2B5EF4-FFF2-40B4-BE49-F238E27FC236}">
                <a16:creationId xmlns:a16="http://schemas.microsoft.com/office/drawing/2014/main" id="{E25722E1-7602-45B0-472B-0A6082393A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355" y="1825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谦卑與骄傲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89354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AC85E-80DB-2AC4-F7D1-70868708F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罪的根源，就是骄傲">
            <a:extLst>
              <a:ext uri="{FF2B5EF4-FFF2-40B4-BE49-F238E27FC236}">
                <a16:creationId xmlns:a16="http://schemas.microsoft.com/office/drawing/2014/main" id="{8B23C713-71E0-4F38-5849-454985DD70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8395" y="1825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罪的根源，就是骄傲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6" name="在圣经中，人最大的罪就是骄傲。…">
            <a:extLst>
              <a:ext uri="{FF2B5EF4-FFF2-40B4-BE49-F238E27FC236}">
                <a16:creationId xmlns:a16="http://schemas.microsoft.com/office/drawing/2014/main" id="{C446B0E8-8F57-CCE4-5D9E-1977D55790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在圣经中，人最大的罪就是骄傲。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蛇诱惑夏娃说：你们吃了，就会</a:t>
            </a:r>
            <a:r>
              <a:rPr>
                <a:latin typeface="PingFang TC Semibold"/>
                <a:ea typeface="PingFang TC Semibold"/>
                <a:cs typeface="PingFang TC Semibold"/>
                <a:sym typeface="PingFang TC Semibold"/>
              </a:rPr>
              <a:t>“成为上帝”</a:t>
            </a:r>
            <a:r>
              <a:t>，有上帝的能力，跟上帝一样。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亚当和夏娃其实想要”成为上帝"，他们不接受和忘记了自己的身份，是受造物，是神的儿女，地位和能力都要顺服在上帝之下。骄傲就是人犯罪的根源！</a:t>
            </a:r>
          </a:p>
          <a:p>
            <a:pPr marL="292994" indent="-292994" algn="just" defTabSz="321457">
              <a:spcBef>
                <a:spcPts val="0"/>
              </a:spcBef>
              <a:defRPr sz="3000"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t>我们是否接受自己是受造物，是神儿女的身份吗？是否愿意谦卑在上帝之下吗？</a:t>
            </a:r>
          </a:p>
        </p:txBody>
      </p:sp>
    </p:spTree>
    <p:extLst>
      <p:ext uri="{BB962C8B-B14F-4D97-AF65-F5344CB8AC3E}">
        <p14:creationId xmlns:p14="http://schemas.microsoft.com/office/powerpoint/2010/main" val="312630367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870CD-DA67-7397-277F-C987DC6BD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罗马书1:29-31：嫉妒、凶杀、争竞等等、诡诈、毒恨、谗毁、背后说人、怨恨神、侮慢人、狂傲、自夸、捏造恶事、违背父母、无知、背约、无亲情、不怜悯人等。…">
            <a:extLst>
              <a:ext uri="{FF2B5EF4-FFF2-40B4-BE49-F238E27FC236}">
                <a16:creationId xmlns:a16="http://schemas.microsoft.com/office/drawing/2014/main" id="{E7CDBCF8-EAE7-AFA4-65F1-7AA2B61228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anchor="t"/>
          <a:lstStyle/>
          <a:p>
            <a:pPr marL="292994" indent="-292994" defTabSz="321457">
              <a:spcBef>
                <a:spcPts val="0"/>
              </a:spcBef>
              <a:buClr>
                <a:srgbClr val="000000"/>
              </a:buClr>
              <a:defRPr sz="3000">
                <a:solidFill>
                  <a:srgbClr val="F27200"/>
                </a:solid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 u="sng">
                <a:solidFill>
                  <a:srgbClr val="000000"/>
                </a:solidFill>
                <a:hlinkClick r:id="rId2"/>
              </a:rPr>
              <a:t>罗马书1:29-31</a:t>
            </a:r>
            <a:r>
              <a:rPr>
                <a:solidFill>
                  <a:srgbClr val="000000"/>
                </a:solidFill>
              </a:rPr>
              <a:t>：嫉妒、凶</a:t>
            </a:r>
            <a:r>
              <a:rPr>
                <a:solidFill>
                  <a:srgbClr val="000000"/>
                </a:solidFill>
                <a:latin typeface="PingFang SC Regular"/>
                <a:ea typeface="PingFang SC Regular"/>
                <a:cs typeface="PingFang SC Regular"/>
                <a:sym typeface="PingFang SC Regular"/>
              </a:rPr>
              <a:t>杀</a:t>
            </a:r>
            <a:r>
              <a:rPr>
                <a:solidFill>
                  <a:srgbClr val="000000"/>
                </a:solidFill>
              </a:rPr>
              <a:t>、争竞等等、诡诈、毒恨、谗毁、背后说人、怨恨神、侮慢人、狂傲、自夸、捏造恶事、违背父母、无知、背约、无亲情、不怜悯人等。</a:t>
            </a:r>
          </a:p>
          <a:p>
            <a:pPr marL="292994" indent="-292994" defTabSz="321457">
              <a:spcBef>
                <a:spcPts val="0"/>
              </a:spcBef>
              <a:buClr>
                <a:srgbClr val="000000"/>
              </a:buClr>
              <a:defRPr sz="3000">
                <a:solidFill>
                  <a:srgbClr val="F27200"/>
                </a:solid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>
                <a:solidFill>
                  <a:srgbClr val="000000"/>
                </a:solidFill>
              </a:rPr>
              <a:t>圣经说人有罪，因为骄傲的心使我们实际地具体地造出了伤害上帝、伤害自己和别人，也伤害了地球生态的事。</a:t>
            </a:r>
          </a:p>
          <a:p>
            <a:pPr marL="292994" indent="-292994" defTabSz="321457">
              <a:spcBef>
                <a:spcPts val="0"/>
              </a:spcBef>
              <a:buClr>
                <a:srgbClr val="000000"/>
              </a:buClr>
              <a:defRPr sz="3000">
                <a:solidFill>
                  <a:srgbClr val="F27200"/>
                </a:solidFill>
                <a:latin typeface="PingFang TC Regular"/>
                <a:ea typeface="PingFang TC Regular"/>
                <a:cs typeface="PingFang TC Regular"/>
                <a:sym typeface="PingFang TC Regular"/>
              </a:defRPr>
            </a:pPr>
            <a:r>
              <a:rPr>
                <a:solidFill>
                  <a:srgbClr val="000000"/>
                </a:solidFill>
              </a:rPr>
              <a:t>面对骄傲最大的困难是：骄傲的人不知道自己骄傲！</a:t>
            </a:r>
          </a:p>
        </p:txBody>
      </p:sp>
      <p:sp>
        <p:nvSpPr>
          <p:cNvPr id="4" name="罪的根源，就是骄傲">
            <a:extLst>
              <a:ext uri="{FF2B5EF4-FFF2-40B4-BE49-F238E27FC236}">
                <a16:creationId xmlns:a16="http://schemas.microsoft.com/office/drawing/2014/main" id="{9625A4FC-A34A-E559-E2B7-451347DCDF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8395" y="1825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罪的根源，就是骄傲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09578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A3609-A496-09ED-55AF-980A7E08A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骄傲与谦卑的表现">
            <a:extLst>
              <a:ext uri="{FF2B5EF4-FFF2-40B4-BE49-F238E27FC236}">
                <a16:creationId xmlns:a16="http://schemas.microsoft.com/office/drawing/2014/main" id="{D42330C8-BC62-1567-574D-3E44A17D7E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03404" y="0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dirty="0" err="1">
                <a:solidFill>
                  <a:schemeClr val="accent5">
                    <a:lumMod val="75000"/>
                  </a:schemeClr>
                </a:solidFill>
              </a:rPr>
              <a:t>骄傲与谦卑的表现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162" name="Table 1">
            <a:extLst>
              <a:ext uri="{FF2B5EF4-FFF2-40B4-BE49-F238E27FC236}">
                <a16:creationId xmlns:a16="http://schemas.microsoft.com/office/drawing/2014/main" id="{ECA7910F-6A92-D554-6B5C-5A46EC6B5709}"/>
              </a:ext>
            </a:extLst>
          </p:cNvPr>
          <p:cNvGraphicFramePr/>
          <p:nvPr/>
        </p:nvGraphicFramePr>
        <p:xfrm>
          <a:off x="800841" y="1497208"/>
          <a:ext cx="7804546" cy="4581860"/>
        </p:xfrm>
        <a:graphic>
          <a:graphicData uri="http://schemas.openxmlformats.org/drawingml/2006/table">
            <a:tbl>
              <a:tblPr firstRow="1" firstCol="1" bandRow="1"/>
              <a:tblGrid>
                <a:gridCol w="976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5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1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3165">
                <a:tc>
                  <a:txBody>
                    <a:bodyPr/>
                    <a:lstStyle/>
                    <a:p>
                      <a:pPr defTabSz="457200">
                        <a:defRPr sz="2500">
                          <a:solidFill>
                            <a:srgbClr val="000000"/>
                          </a:solidFill>
                          <a:sym typeface="Helvetica Neue"/>
                        </a:defRPr>
                      </a:pPr>
                      <a:endParaRPr sz="1800"/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BEC0B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ym typeface="Helvetica Neue"/>
                        </a:rPr>
                        <a:t>骄傲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BEC0BF"/>
                    </a:solidFill>
                  </a:tcPr>
                </a:tc>
                <a:tc>
                  <a:txBody>
                    <a:bodyPr/>
                    <a:lstStyle/>
                    <a:p>
                      <a:pPr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>
                          <a:sym typeface="Helvetica Neue"/>
                        </a:rPr>
                        <a:t>谦卑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 w="4445">
                      <a:solidFill>
                        <a:srgbClr val="000000"/>
                      </a:solidFill>
                      <a:miter lim="400000"/>
                    </a:lnT>
                    <a:lnB>
                      <a:solidFill>
                        <a:srgbClr val="000000"/>
                      </a:solidFill>
                      <a:miter lim="400000"/>
                    </a:lnB>
                    <a:solidFill>
                      <a:srgbClr val="BEC0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8695">
                <a:tc>
                  <a:txBody>
                    <a:bodyPr/>
                    <a:lstStyle/>
                    <a:p>
                      <a:pPr algn="just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>
                          <a:latin typeface="PingFang TC Medium"/>
                          <a:ea typeface="PingFang TC Medium"/>
                          <a:cs typeface="PingFang TC Medium"/>
                          <a:sym typeface="PingFang TC Medium"/>
                        </a:rPr>
                        <a:t>言语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solidFill>
                      <a:srgbClr val="DCDCDC"/>
                    </a:solidFill>
                  </a:tcPr>
                </a:tc>
                <a:tc>
                  <a:txBody>
                    <a:bodyPr/>
                    <a:lstStyle/>
                    <a:p>
                      <a:pPr marL="311727" indent="-311727" algn="just" defTabSz="457200">
                        <a:buSzPct val="100000"/>
                        <a:buChar char="•"/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喜欢争辩，坚持自己是正确或最好，排斥不同意见。</a:t>
                      </a:r>
                    </a:p>
                    <a:p>
                      <a:pPr marL="311727" indent="-311727" algn="just" defTabSz="457200">
                        <a:buSzPct val="100000"/>
                        <a:buChar char="•"/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轻视他人，在背后说人、言辞冷嘲热讽，夸大别人的缺点。</a:t>
                      </a:r>
                    </a:p>
                    <a:p>
                      <a:pPr marL="311727" indent="-311727" algn="just" defTabSz="457200">
                        <a:buSzPct val="100000"/>
                        <a:buChar char="•"/>
                        <a:defRPr sz="3000">
                          <a:solidFill>
                            <a:srgbClr val="D31876"/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难以认错，请求原谅，拒绝道歉。</a:t>
                      </a:r>
                    </a:p>
                  </a:txBody>
                  <a:tcPr marL="35719" marR="35719" marT="35719" marB="35719" horzOverflow="overflow">
                    <a:lnL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01295" indent="-18796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Helvetica Neue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能温和地接纳和面对不同的意见。愿意为成全他人而放下自己。</a:t>
                      </a:r>
                      <a:endParaRPr sz="21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201295" indent="-18796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Helvetica Neue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对人说好话、称赞人、肯定别人的努力和成果。</a:t>
                      </a:r>
                      <a:endParaRPr sz="21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marL="201295" indent="-187960" algn="just" defTabSz="457200">
                        <a:buClr>
                          <a:schemeClr val="accent3">
                            <a:hueOff val="914337"/>
                            <a:satOff val="31515"/>
                            <a:lumOff val="-30790"/>
                          </a:schemeClr>
                        </a:buClr>
                        <a:buSzPct val="100000"/>
                        <a:buFont typeface="Helvetica Neue"/>
                        <a:buChar char="•"/>
                        <a:defRPr sz="3000">
                          <a:solidFill>
                            <a:schemeClr val="accent3">
                              <a:hueOff val="914337"/>
                              <a:satOff val="31515"/>
                              <a:lumOff val="-30790"/>
                            </a:schemeClr>
                          </a:solidFill>
                          <a:latin typeface="PingFang TC Regular"/>
                          <a:ea typeface="PingFang TC Regular"/>
                          <a:cs typeface="PingFang TC Regular"/>
                          <a:sym typeface="PingFang TC Regular"/>
                        </a:defRPr>
                      </a:pPr>
                      <a:r>
                        <a:rPr sz="2100"/>
                        <a:t>愿意承认错误、道歉和改正。会快速饶恕与理解别人，也愿意请求别人的原谅。</a:t>
                      </a:r>
                    </a:p>
                  </a:txBody>
                  <a:tcPr marL="35719" marR="35719" marT="35719" marB="35719" horzOverflow="overflow">
                    <a:lnL w="4445">
                      <a:solidFill>
                        <a:srgbClr val="000000"/>
                      </a:solidFill>
                      <a:miter lim="400000"/>
                    </a:lnL>
                    <a:lnR w="4445">
                      <a:solidFill>
                        <a:srgbClr val="000000"/>
                      </a:solidFill>
                      <a:miter lim="400000"/>
                    </a:lnR>
                    <a:lnT>
                      <a:solidFill>
                        <a:srgbClr val="000000"/>
                      </a:solidFill>
                      <a:miter lim="400000"/>
                    </a:lnT>
                    <a:lnB w="4445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1861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760</Words>
  <Application>Microsoft Office PowerPoint</Application>
  <PresentationFormat>Bildschirmpräsentation (4:3)</PresentationFormat>
  <Paragraphs>156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8" baseType="lpstr">
      <vt:lpstr>等线</vt:lpstr>
      <vt:lpstr>Helvetica Neue</vt:lpstr>
      <vt:lpstr>PingFang SC Regular</vt:lpstr>
      <vt:lpstr>PingFang TC Medium</vt:lpstr>
      <vt:lpstr>PingFang TC Regular</vt:lpstr>
      <vt:lpstr>PingFang TC Semibold</vt:lpstr>
      <vt:lpstr>Arial</vt:lpstr>
      <vt:lpstr>Office 主题​​</vt:lpstr>
      <vt:lpstr>开恩可怜我这个罪！</vt:lpstr>
      <vt:lpstr>引言</vt:lpstr>
      <vt:lpstr>谦卑與骄傲</vt:lpstr>
      <vt:lpstr>PowerPoint-Präsentation</vt:lpstr>
      <vt:lpstr>谦卑與骄傲</vt:lpstr>
      <vt:lpstr>谦卑與骄傲</vt:lpstr>
      <vt:lpstr>罪的根源，就是骄傲</vt:lpstr>
      <vt:lpstr>罪的根源，就是骄傲</vt:lpstr>
      <vt:lpstr>骄傲与谦卑的表现</vt:lpstr>
      <vt:lpstr>骄傲与谦卑的表现</vt:lpstr>
      <vt:lpstr>骄傲与谦卑的表现</vt:lpstr>
      <vt:lpstr>骄傲与谦卑的表现</vt:lpstr>
      <vt:lpstr>骄傲与谦卑的表现</vt:lpstr>
      <vt:lpstr>骄傲与谦卑的表现</vt:lpstr>
      <vt:lpstr>自卑也是来自骄傲</vt:lpstr>
      <vt:lpstr>谦卑与自卑</vt:lpstr>
      <vt:lpstr>学习谦卑</vt:lpstr>
      <vt:lpstr>开恩可怜我这个罪人！</vt:lpstr>
      <vt:lpstr>开恩可怜我这个罪人！</vt:lpstr>
      <vt:lpstr>总结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siqi D</dc:creator>
  <cp:lastModifiedBy>Dongdong Hu</cp:lastModifiedBy>
  <cp:revision>905</cp:revision>
  <dcterms:created xsi:type="dcterms:W3CDTF">2023-03-17T14:22:59Z</dcterms:created>
  <dcterms:modified xsi:type="dcterms:W3CDTF">2025-11-03T22:23:47Z</dcterms:modified>
</cp:coreProperties>
</file>