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2349" r:id="rId2"/>
    <p:sldId id="316" r:id="rId3"/>
    <p:sldId id="338" r:id="rId4"/>
    <p:sldId id="388" r:id="rId5"/>
    <p:sldId id="389" r:id="rId6"/>
    <p:sldId id="390" r:id="rId7"/>
    <p:sldId id="373" r:id="rId8"/>
    <p:sldId id="355" r:id="rId9"/>
    <p:sldId id="391" r:id="rId10"/>
    <p:sldId id="378" r:id="rId11"/>
    <p:sldId id="379" r:id="rId12"/>
    <p:sldId id="380" r:id="rId13"/>
    <p:sldId id="381" r:id="rId14"/>
    <p:sldId id="392" r:id="rId15"/>
    <p:sldId id="393" r:id="rId16"/>
    <p:sldId id="382" r:id="rId17"/>
    <p:sldId id="394" r:id="rId18"/>
    <p:sldId id="395" r:id="rId19"/>
    <p:sldId id="396" r:id="rId20"/>
    <p:sldId id="397" r:id="rId21"/>
    <p:sldId id="399" r:id="rId22"/>
    <p:sldId id="401" r:id="rId23"/>
    <p:sldId id="400" r:id="rId24"/>
    <p:sldId id="398" r:id="rId25"/>
    <p:sldId id="362" r:id="rId26"/>
    <p:sldId id="385" r:id="rId27"/>
    <p:sldId id="386" r:id="rId28"/>
    <p:sldId id="38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79599" autoAdjust="0"/>
  </p:normalViewPr>
  <p:slideViewPr>
    <p:cSldViewPr snapToGrid="0">
      <p:cViewPr varScale="1">
        <p:scale>
          <a:sx n="129" d="100"/>
          <a:sy n="129" d="100"/>
        </p:scale>
        <p:origin x="26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2025/10/9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9DEB9-F02F-1A92-9276-CF4A7D94E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F009945-8AB6-9375-3AF7-532961664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2B0B7C8-F857-4067-9706-16D26618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endParaRPr kumimoji="0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605AF8-C971-BEC2-6143-FE1441AB8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4071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F3D28-FF37-C481-8EF1-0B5337F29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4981CE-B426-8B44-97A0-78F86F6E1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B41BF6-ADE9-90CB-71D8-35F774FA9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40A8B9-4543-EBD2-F60B-AA0682626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0214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19D36-53B0-E2E5-6385-ED921890E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451300-A344-BA1E-2BD0-DCD83A7FD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B60C84-7B92-1612-55DA-1D904922D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D8055B-3011-C0EC-C7AA-5689BDC93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2867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DB67C-C845-B68B-B1FB-6C78F48F4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C24B8D8-696D-7FB0-5198-1405B646F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C5D2D79-3A55-7391-35EC-59DC77209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8AB64E-2C85-095B-3417-262A982DC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1861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D39BD-B2A2-E4A3-BC3E-279A1FC6A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E8F295-1190-CD06-E4AE-7162E12EC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1CF3ACB-4DDE-6902-3721-C3F3FFED2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ED5E6B-7F47-A562-3C97-28956090F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8954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07F85-FF9F-09F0-22F2-8BAA535BB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C54D81-0638-37C1-F9A8-4A36738F7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AB2C3DF-A40B-7641-232F-FFCE070F9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4317E8-C588-3613-F031-8193C985C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8643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EAE36-6822-224F-F65A-33F20979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53A641-D36E-4858-211A-F6E47D2F4C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5114833-CC37-9704-2B75-16C90AC1E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60FE46-EFDE-2D78-300B-44EF3B0A7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0514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F29AE-6470-9C71-42A1-6E61D4649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1C5534F-47CB-8F47-CAAC-8E0D83AFE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E264B1-046F-191A-3EF6-D2C0CD4EC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554967-F1B8-5D0F-35E2-3BF149029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7916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662D1-3B6B-33A1-4F6A-B993C3C7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41FAB6-0E07-4B00-D5E8-C31F7E3AB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D1276C1-87FE-B8A8-A0F8-DF2A9583D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BB5B2D-8EE3-EE83-B102-C86154ABB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0242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4186D-1CBD-F91E-2FD8-5C504EC49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FC3281-F42F-0572-DE70-0DE7CF2E1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15748E9-1C82-6A25-3F5C-10F34A9BC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E54922-A0DB-893F-B31A-5B3FB865A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0497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12200-9E80-CD72-A06D-B0828C11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E9562D-FC0D-4DFB-C144-6F484D984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31F4783-114A-9B5F-F3BF-36E7E62E1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9C9471-782E-5AFA-BD12-798ED5382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989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AAFBF-B64F-8867-38D4-E139F4B45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FFCE4E-C3FD-9561-71CE-27A413891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FB48D52-0DBF-7D46-95C9-C3D12D467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9E7F38-31B9-7643-A4ED-B7FA0A96D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35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AFC8F-CEA0-324E-BE3B-D115CFE23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960E34-3227-73A7-D4A8-F2AA9CFAC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2833D8-E59F-64FB-0F38-44BE03DB0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449E07-72A8-E283-AE78-84D9176D6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2459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1EE1A-FDCD-D6D6-02FA-5B96C1CEC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9DCC01-ACAD-025C-0A77-5F0B71CBB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684D21-50EE-8D66-EC28-D47DE047B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1EF2F2-4C3D-F236-5AE5-59857616E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4358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59857-CFA9-BC25-27A6-1F2E00A6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9095C7-7BE4-FC05-651F-B49A24C81C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7DE5A5-52C3-1995-786F-CA1532915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FCD85C-5FC2-8AD7-0DF2-7C8300079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459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3CB2B-A8DA-1CA8-A949-7B2DF2725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3EEC6B9-F3CD-69F2-DDDE-151C9EC0A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6C0AB28-4101-53E7-F4B1-589A00467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0690C92-9831-FD53-484B-F9F95F73E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8480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03E1-6F31-ACC3-04E4-33AB93CD1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26CDE-BE27-9777-FECE-40B64C394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D0E0FA-14F9-561E-8A20-885E30C53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DBB365-8FD7-9699-6D6B-76CAFB6D6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5748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39DC-AE4C-8429-FB99-713D24D35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5AB62C9-778C-B853-70C0-C26B348C4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3BA2C47-67C8-FDDA-4EB3-22F5A3EDD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1052AF-5D14-A8EA-0BF6-E467F795A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7470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B4888-EFDD-3A2D-1FF7-DA5EC2BB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C257B73-746C-F5FB-540E-1E0EF7947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FF1019-1EC2-8998-57EC-076D54820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B0AA77-D022-C46B-017C-CADD2C8FA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365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492BE-DBD4-77A1-266C-82501A098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B13597-CE93-50DD-5277-9B332F3718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BB46963-84C7-D46E-DF32-5B9231CFF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838453-E53D-BA4D-969C-29B39D0F0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3703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65567-A199-C84B-2518-76E0FA4D2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83AFC4-4AEA-CEE7-A333-735B68080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ED6FCC-85EB-2D58-9E48-0C158AB03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4B90DD-5085-7FBE-B681-F27075721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768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3FE8D-FBBD-44C2-5B32-5247674C8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B3DB9C7-002E-B81C-0D7A-E3E0731CF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5DA472-772A-917B-E879-584CA9B63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92FAB4-C60D-F671-6379-26C802028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8972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7C77D-7B6E-8C6B-06C9-B4C355806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EB252E-F48A-6E19-0BE1-0089551D8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CDDE20-457B-A391-B689-B1A181A19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08B929-9800-D5E7-2983-70275A907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3005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4F8C3-D527-302A-88D9-443582DD2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915502-5F07-2DD6-CF49-2C790E944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545C1AF-12D1-0A46-C864-958EB42A6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88360-7A04-907E-023C-83D044581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728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C3FE5-A9F2-988E-8BBF-475A21199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E2C5F2-08E8-1720-BF0C-52E8C5226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EBA5083-F770-93F7-52CE-18AB38EF5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FE82F4-12AF-8982-9DC7-F8E5EDA90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7566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CD10C-7CBB-F69F-19E2-B866C2FB9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3F11C5-1CDF-A4EC-E755-B4E55B112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E2A258-9788-193D-7326-BCF9C7419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C41C73-8ACB-FC5B-3F83-53A7A00E8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1829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1CBF5-0B99-FF4B-901E-CAD28683E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6743C2-20E3-C1A3-FE75-AE0A27036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83EBB9C-A128-2D3C-9F22-8A78E5123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B1CCCD-02C9-0D1D-7ACC-E348F7FEA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5009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E5CB7-1387-302D-AF1F-478DC01D2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6E736C-676F-8C4F-3DCD-B87686494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8343F57-3BF7-A784-E903-69B15B21F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F9FD9A-F84B-FEDC-7017-05EBB3A91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001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2025/10/9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9E4E1-0E0C-BFC1-69C0-FEE1A6D5B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5CF2259-C5E4-2C47-DE99-4FFC02261559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讲道</a:t>
            </a:r>
            <a:endParaRPr lang="de-DE" altLang="zh-CN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BBD677F-21D8-07AD-0693-73841D0559E0}"/>
              </a:ext>
            </a:extLst>
          </p:cNvPr>
          <p:cNvSpPr txBox="1">
            <a:spLocks/>
          </p:cNvSpPr>
          <p:nvPr/>
        </p:nvSpPr>
        <p:spPr bwMode="auto">
          <a:xfrm>
            <a:off x="0" y="1146295"/>
            <a:ext cx="9143999" cy="228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求主加增我们的信心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98C0120-93E3-A45D-CE9D-C2DE2E20D477}"/>
              </a:ext>
            </a:extLst>
          </p:cNvPr>
          <p:cNvSpPr txBox="1">
            <a:spLocks/>
          </p:cNvSpPr>
          <p:nvPr/>
        </p:nvSpPr>
        <p:spPr bwMode="auto">
          <a:xfrm>
            <a:off x="1" y="3701846"/>
            <a:ext cx="9143999" cy="293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anchor="t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dirty="0">
                <a:solidFill>
                  <a:prstClr val="black"/>
                </a:solidFill>
              </a:rPr>
              <a:t>讲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道：段思奇</a:t>
            </a:r>
            <a:r>
              <a:rPr lang="zh-CN" altLang="en-US" sz="3200" dirty="0">
                <a:solidFill>
                  <a:prstClr val="black"/>
                </a:solidFill>
              </a:rPr>
              <a:t> 神学生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经文：哈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1:1-4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2:1-4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；提后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1:1-14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17:5-10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9916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DE85E-E873-029C-4C13-A8C63FD39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736E2B72-2BD6-5A87-CE7B-F0AB35E57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？</a:t>
            </a:r>
            <a:endParaRPr lang="en-US" altLang="zh-TW" sz="34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 毁灭和强暴在我面前，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 又起了争端和相斗的事。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4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因此律法放松，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 公理也不显明；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 恶人围困义人，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 所以公理显然颠倒。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0C4529C-0A9B-2AD0-1D21-70D172E28355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3339705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F55FD-40B6-3563-5A03-013124B67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B461D0E8-EFDE-CE9B-F363-33417BB42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？</a:t>
            </a:r>
            <a:endParaRPr lang="en-US" altLang="zh-TW" sz="34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2.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人的困惑</a:t>
            </a:r>
            <a:r>
              <a:rPr lang="de-DE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VS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神的回应</a:t>
            </a:r>
            <a:endParaRPr lang="en-US" altLang="zh-CN" sz="30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先知哈巴谷质问神：你的公义在哪里呢？你的信实在哪里呢？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当我们谈论信心的时候，我们最终要面对的不是那些祷告被应允的美好时刻，我们最终要回答的问题是：</a:t>
            </a:r>
            <a:r>
              <a:rPr lang="zh-CN" altLang="en-US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在所有那些不被应允的呼求中，你是否仍然可以信靠神呢？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E61E6DF-9F20-8BA4-450D-7D0CB6E22726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182598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F69BF-BF33-B402-2923-9054D4106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275A325-0D69-09E3-39AA-29D430B83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哈巴谷书 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2:2-4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2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将这默示明明地写在版上，使读的人容易读。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3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因为这默示有一定的日期，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快要应验，并不虚谎。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虽然迟延，还要等候；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因为必然临到，不再迟延。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4 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迦勒底人自高自大，心不正直；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惟义人因信得生。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10392E-4A24-ECC8-5C35-6F6C5DF8AA27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1831456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C0A0D-0C17-FD94-E5C4-B2537A944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C8D6E57-7050-2A59-8DBB-BFF5FC32E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2" y="1318437"/>
            <a:ext cx="8228862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2.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人的困惑</a:t>
            </a:r>
            <a:r>
              <a:rPr lang="de-DE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VS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神的回应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神的回应：必定施行审判，只是祂有自己的时间和计划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神眼中的“义”：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不是那些道德上完美无缺的人，而是那些愿意谦卑、不自高自大、单单信靠神的人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“义人因信得生”正是神对你的呼召：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信靠神的人可以平平安安地面对神公义的审判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5A0EDD-1E57-EE7B-B8A9-39C11F042015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218025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1EAFC-6685-AFE3-3820-2CA83B4E5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C26544A0-483E-CC5B-5FC0-8F6DC5561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451283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2.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人的困惑</a:t>
            </a:r>
            <a:r>
              <a:rPr lang="de-DE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VS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神的回应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哈巴谷书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3:17-18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17 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虽然无花果树不发旺，葡萄树不结果，橄榄树也不效力，田地不出粮食，圈中绝了羊，棚内也没有牛；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18 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然而，我要因耶和华欢欣，因救我的神喜乐。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信心：全然不凭眼见的信靠；即便环境黑暗，仍然可以选择与神同行。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30EA8F4-49BC-9FC5-43B3-2DF707526517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64864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E0E80-C599-4444-D842-4174DDCEB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34C2814-CF41-0ECE-394F-255957EF6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2" y="1318438"/>
            <a:ext cx="8228862" cy="1005402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94E4FB5-D156-D9C2-2953-4D7BE7893821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D74AE8-1871-D49B-8895-FDA1AEDD0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92" y="2349324"/>
            <a:ext cx="8498110" cy="44379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771AF06-FE69-011D-DFA7-A431FA5F9140}"/>
              </a:ext>
            </a:extLst>
          </p:cNvPr>
          <p:cNvSpPr txBox="1"/>
          <p:nvPr/>
        </p:nvSpPr>
        <p:spPr>
          <a:xfrm>
            <a:off x="6229680" y="197999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罗马的马梅尔丁监狱</a:t>
            </a:r>
          </a:p>
        </p:txBody>
      </p:sp>
    </p:spTree>
    <p:extLst>
      <p:ext uri="{BB962C8B-B14F-4D97-AF65-F5344CB8AC3E}">
        <p14:creationId xmlns:p14="http://schemas.microsoft.com/office/powerpoint/2010/main" val="746398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599F1-0415-E546-ABAB-F15B6D883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AC28CF0-693A-43B1-01E9-C429B6088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18436"/>
            <a:ext cx="8578079" cy="5430094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3.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我知道我所信的是谁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0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提摩太后书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1:12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12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 为这缘故，我也受这些苦难。然而我不以为耻；因为知道我所信的是谁，也深信他能保全我所交付他的，直到那日。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保罗的盼望从何而来？</a:t>
            </a:r>
            <a:endParaRPr lang="en-US" altLang="zh-CN" sz="3000" dirty="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58D855C-394B-E2B0-FE30-7AE32F1F6906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44403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69443-A901-B64F-A885-72904F366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C5E42253-3DEC-1767-3CFF-BC2CD7BE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18436"/>
            <a:ext cx="8578079" cy="5430094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3.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我知道我所信的是谁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0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000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保罗的一生</a:t>
            </a:r>
            <a:r>
              <a:rPr lang="zh-CN" altLang="en-US" sz="3000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endParaRPr lang="en-US" altLang="zh-CN" sz="3000" kern="100" dirty="0"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神呼召他，让他从过去的律法主义中得释放，翻转他的人生：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dirty="0">
                <a:solidFill>
                  <a:srgbClr val="D1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（提后</a:t>
            </a:r>
            <a:r>
              <a:rPr lang="en-US" altLang="zh-CN" sz="3000" dirty="0">
                <a:solidFill>
                  <a:srgbClr val="D1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1:9</a:t>
            </a:r>
            <a:r>
              <a:rPr lang="zh-CN" altLang="en-US" sz="3000" dirty="0">
                <a:solidFill>
                  <a:srgbClr val="D1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</a:t>
            </a:r>
            <a:r>
              <a:rPr lang="zh-CN" altLang="en-US" sz="3000" kern="100" dirty="0">
                <a:solidFill>
                  <a:srgbClr val="D16633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神救了我们，以圣召召我们，不是按我们的行为，乃是按他的旨意和恩典；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sz="30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0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904EFA4-8D01-2231-253E-B4E24B47C773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B04294D-C72C-3422-9305-0DF827A2F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0"/>
                    </a14:imgEffect>
                    <a14:imgEffect>
                      <a14:saturation sat="83000"/>
                    </a14:imgEffect>
                  </a14:imgLayer>
                </a14:imgProps>
              </a:ext>
            </a:extLst>
          </a:blip>
          <a:srcRect t="49745" b="12851"/>
          <a:stretch>
            <a:fillRect/>
          </a:stretch>
        </p:blipFill>
        <p:spPr>
          <a:xfrm>
            <a:off x="0" y="5857102"/>
            <a:ext cx="9144000" cy="10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8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97D3E-9CAB-56F6-171B-56D0837ED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A316BAB-C31D-1739-5A51-D0D62935F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18436"/>
            <a:ext cx="8578079" cy="5430094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3.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我知道我所信的是谁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0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000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保罗的一生</a:t>
            </a:r>
            <a:r>
              <a:rPr lang="zh-CN" altLang="en-US" sz="3000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endParaRPr lang="en-US" altLang="zh-CN" sz="3000" kern="100" dirty="0"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神带领他，赐给他刚强、仁爱、谨守的心面对一切事工的挑战：</a:t>
            </a:r>
            <a:endParaRPr lang="en-US" altLang="zh-CN" sz="3000" kern="100" dirty="0"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dirty="0">
                <a:solidFill>
                  <a:srgbClr val="D1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（提后</a:t>
            </a:r>
            <a:r>
              <a:rPr lang="en-US" altLang="zh-CN" sz="3000" dirty="0">
                <a:solidFill>
                  <a:srgbClr val="D1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1:7</a:t>
            </a:r>
            <a:r>
              <a:rPr lang="zh-CN" altLang="en-US" sz="3000" dirty="0">
                <a:solidFill>
                  <a:srgbClr val="D1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</a:t>
            </a:r>
            <a:r>
              <a:rPr lang="zh-CN" altLang="en-US" sz="3000" kern="100" dirty="0">
                <a:solidFill>
                  <a:srgbClr val="D16633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因为神赐给我们，不是胆怯的心，乃是刚强、仁爱、谨守的心。</a:t>
            </a:r>
            <a:endParaRPr lang="zh-CN" altLang="en-US" sz="30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0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6142525-C149-1FE6-AF15-1926F1747CA7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92D63D-0C66-7BB3-2E06-C33CD6CE8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0"/>
                    </a14:imgEffect>
                    <a14:imgEffect>
                      <a14:saturation sat="83000"/>
                    </a14:imgEffect>
                  </a14:imgLayer>
                </a14:imgProps>
              </a:ext>
            </a:extLst>
          </a:blip>
          <a:srcRect t="49745" b="12851"/>
          <a:stretch>
            <a:fillRect/>
          </a:stretch>
        </p:blipFill>
        <p:spPr>
          <a:xfrm>
            <a:off x="0" y="5857102"/>
            <a:ext cx="9144000" cy="10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6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B83EA-E8BB-F17B-3797-6D20E9A78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66FD8E23-F490-3EC7-5F10-531EDCC79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18436"/>
            <a:ext cx="8578079" cy="5430094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3.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我知道我所信的是谁</a:t>
            </a:r>
            <a:endParaRPr lang="en-US" altLang="zh-TW" sz="30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保罗的一生</a:t>
            </a:r>
            <a:r>
              <a:rPr lang="zh-CN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</a:t>
            </a:r>
            <a:endParaRPr lang="en-US" altLang="zh-TW" kern="100" dirty="0"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在监狱里经历地震而被释放（徒</a:t>
            </a:r>
            <a:r>
              <a:rPr lang="en-US" altLang="zh-TW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16:25-26</a:t>
            </a: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）</a:t>
            </a:r>
            <a:endParaRPr lang="en-US" altLang="zh-TW" kern="100" dirty="0"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在海上遇险得救（徒</a:t>
            </a:r>
            <a:r>
              <a:rPr lang="en-US" altLang="zh-TW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27</a:t>
            </a: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章）</a:t>
            </a:r>
            <a:endParaRPr lang="en-US" altLang="zh-TW" kern="100" dirty="0"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被毒蛇咬却不至于死（徒</a:t>
            </a:r>
            <a:r>
              <a:rPr lang="en-US" altLang="zh-TW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28:3-6</a:t>
            </a: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）</a:t>
            </a:r>
            <a:endParaRPr lang="en-US" altLang="zh-TW" kern="100" dirty="0"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叫一个生来瘸腿的人得痊愈（徒</a:t>
            </a:r>
            <a:r>
              <a:rPr lang="en-US" altLang="zh-TW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14:8-10</a:t>
            </a: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）</a:t>
            </a:r>
            <a:endParaRPr lang="en-US" altLang="zh-TW" kern="100" dirty="0"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为坠楼而死的犹推古祷告，他就复活了（徒</a:t>
            </a:r>
            <a:r>
              <a:rPr lang="en-US" altLang="zh-TW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20</a:t>
            </a:r>
            <a:r>
              <a:rPr lang="zh-TW" altLang="en-US" kern="100" dirty="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）</a:t>
            </a:r>
            <a:endParaRPr lang="en-US" altLang="zh-TW" kern="100" dirty="0"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kern="100" dirty="0">
                <a:solidFill>
                  <a:srgbClr val="D16633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“我知道我所信的是谁！”</a:t>
            </a:r>
            <a:endParaRPr lang="en-US" altLang="zh-TW" kern="100" dirty="0">
              <a:solidFill>
                <a:srgbClr val="D16633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9CBD316-F2F5-D943-BE72-12EC5CD662F7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213053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CC2F0-E816-1E60-B629-481FD36D8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BA05267-6B00-B7F8-A280-376CB42DEC85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4BF0521-0F13-7F53-0929-3A67F5DE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55" y="1878572"/>
            <a:ext cx="8208089" cy="3100855"/>
          </a:xfrm>
        </p:spPr>
        <p:txBody>
          <a:bodyPr>
            <a:noAutofit/>
          </a:bodyPr>
          <a:lstStyle/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引言</a:t>
            </a:r>
            <a:endParaRPr kumimoji="0" lang="en-US" altLang="zh-CN" sz="34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>
              <a:lnSpc>
                <a:spcPct val="10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你真的有信心神一定会回应你的祈求吗？</a:t>
            </a:r>
            <a:endParaRPr lang="en-US" altLang="zh-CN" sz="32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>
              <a:lnSpc>
                <a:spcPct val="10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如果神不回应你，你的信心会因此失落吗？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5520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8278D-8C0B-967A-0CC9-31A06BD88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C5264292-5AEC-8ECC-D352-18BF2FF20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18436"/>
            <a:ext cx="8578079" cy="666631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5BBCFF0-212A-0677-05BF-8A63D79680A6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9975B8-4A5B-5C8A-9358-378417026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14" b="2769"/>
          <a:stretch>
            <a:fillRect/>
          </a:stretch>
        </p:blipFill>
        <p:spPr>
          <a:xfrm>
            <a:off x="0" y="1985067"/>
            <a:ext cx="9144000" cy="48729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7A1FB14-149A-437B-45AF-F473EFEEE83E}"/>
              </a:ext>
            </a:extLst>
          </p:cNvPr>
          <p:cNvSpPr txBox="1"/>
          <p:nvPr/>
        </p:nvSpPr>
        <p:spPr>
          <a:xfrm>
            <a:off x="6612739" y="6165927"/>
            <a:ext cx="263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400" b="1" dirty="0">
                <a:solidFill>
                  <a:schemeClr val="bg1"/>
                </a:solidFill>
                <a:latin typeface="Aptos" panose="020B0004020202020204" pitchFamily="34" charset="0"/>
              </a:rPr>
              <a:t>《</a:t>
            </a:r>
            <a:r>
              <a:rPr lang="de-DE" altLang="zh-CN" sz="2400" b="1" dirty="0">
                <a:solidFill>
                  <a:schemeClr val="bg1"/>
                </a:solidFill>
                <a:latin typeface="Aptos" panose="020B0004020202020204" pitchFamily="34" charset="0"/>
              </a:rPr>
              <a:t> The Chosen </a:t>
            </a:r>
            <a:r>
              <a:rPr lang="zh-CN" altLang="zh-CN" sz="2400" b="1" dirty="0">
                <a:solidFill>
                  <a:schemeClr val="bg1"/>
                </a:solidFill>
                <a:latin typeface="Aptos" panose="020B0004020202020204" pitchFamily="34" charset="0"/>
              </a:rPr>
              <a:t>》 </a:t>
            </a:r>
            <a:endParaRPr kumimoji="1" lang="zh-CN" altLang="en-US" sz="24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8A5271B-F22C-5621-6664-6F191C678564}"/>
              </a:ext>
            </a:extLst>
          </p:cNvPr>
          <p:cNvSpPr txBox="1"/>
          <p:nvPr/>
        </p:nvSpPr>
        <p:spPr>
          <a:xfrm>
            <a:off x="257577" y="2155683"/>
            <a:ext cx="8180509" cy="946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de-DE" altLang="zh-CN" sz="2400" b="1" dirty="0" err="1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Dayenu</a:t>
            </a:r>
            <a:r>
              <a:rPr kumimoji="1" lang="zh-CN" altLang="de-DE" sz="2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</a:t>
            </a:r>
            <a:r>
              <a:rPr kumimoji="1" lang="zh-CN" altLang="en-US" sz="2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希伯来语：</a:t>
            </a:r>
            <a:r>
              <a:rPr kumimoji="1" lang="he-IL" altLang="zh-CN" sz="2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דַּיֵּנוּ</a:t>
            </a:r>
            <a:r>
              <a:rPr kumimoji="1" lang="zh-CN" altLang="he-IL" sz="2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</a:t>
            </a:r>
            <a:endParaRPr kumimoji="1" lang="de-DE" altLang="zh-CN" sz="24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意思是 “这原本已足够了”</a:t>
            </a:r>
            <a:r>
              <a:rPr kumimoji="1" lang="zh-CN" altLang="en-US" sz="24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（</a:t>
            </a:r>
            <a:r>
              <a:rPr kumimoji="1" lang="de-DE" altLang="zh-CN" sz="2400" dirty="0" err="1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It</a:t>
            </a:r>
            <a:r>
              <a:rPr kumimoji="1" lang="de-DE" altLang="zh-CN" sz="24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 </a:t>
            </a:r>
            <a:r>
              <a:rPr kumimoji="1" lang="de-DE" altLang="zh-CN" sz="2400" dirty="0" err="1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would</a:t>
            </a:r>
            <a:r>
              <a:rPr kumimoji="1" lang="de-DE" altLang="zh-CN" sz="24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 </a:t>
            </a:r>
            <a:r>
              <a:rPr kumimoji="1" lang="de-DE" altLang="zh-CN" sz="2400" dirty="0" err="1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have</a:t>
            </a:r>
            <a:r>
              <a:rPr kumimoji="1" lang="de-DE" altLang="zh-CN" sz="24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 </a:t>
            </a:r>
            <a:r>
              <a:rPr kumimoji="1" lang="de-DE" altLang="zh-CN" sz="2400" dirty="0" err="1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been</a:t>
            </a:r>
            <a:r>
              <a:rPr kumimoji="1" lang="de-DE" altLang="zh-CN" sz="24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 </a:t>
            </a:r>
            <a:r>
              <a:rPr kumimoji="1" lang="de-DE" altLang="zh-CN" sz="2400" dirty="0" err="1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enough</a:t>
            </a:r>
            <a:r>
              <a:rPr kumimoji="1" lang="zh-CN" altLang="de-DE" sz="24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）</a:t>
            </a:r>
            <a:endParaRPr kumimoji="1" lang="zh-CN" altLang="en-US" sz="24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217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24A46-2737-CEB3-8B04-B3B22D9D9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D917EDC-C454-3DE4-5E46-979EDF8ED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18436"/>
            <a:ext cx="8578079" cy="666631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95AC0BF-36FF-0B0E-4355-B397045BCC35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7C0E24-3506-5D90-BB8D-3CD9716891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14" b="2769"/>
          <a:stretch>
            <a:fillRect/>
          </a:stretch>
        </p:blipFill>
        <p:spPr>
          <a:xfrm>
            <a:off x="0" y="1985067"/>
            <a:ext cx="9144000" cy="487293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18C5634-E7BE-EF0B-40F2-268C4087EA0F}"/>
              </a:ext>
            </a:extLst>
          </p:cNvPr>
          <p:cNvSpPr txBox="1"/>
          <p:nvPr/>
        </p:nvSpPr>
        <p:spPr>
          <a:xfrm>
            <a:off x="257577" y="2155683"/>
            <a:ext cx="8802410" cy="471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de-DE" altLang="zh-CN" sz="2800" b="1" dirty="0" err="1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Dayenu</a:t>
            </a:r>
            <a:r>
              <a:rPr kumimoji="1" lang="zh-CN" altLang="de-DE" sz="2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</a:t>
            </a:r>
            <a:r>
              <a:rPr kumimoji="1" lang="zh-CN" altLang="en-US" sz="2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这原本已足够了</a:t>
            </a:r>
            <a:r>
              <a:rPr kumimoji="1" lang="zh-CN" altLang="de-DE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）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若祂领我们出埃及，却没有在埃及人身上施行审判，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这原本也已经足够（证明祂是神）；</a:t>
            </a: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若祂在埃及人身上施行审判，却没有为我们分开红海，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这原本也已经足够（证明祂是神）；</a:t>
            </a: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若祂为我们分开红海，却没有淹没我们的仇敌，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这原本也已经足够（证明祂是神）；</a:t>
            </a:r>
          </a:p>
          <a:p>
            <a:pPr>
              <a:lnSpc>
                <a:spcPct val="120000"/>
              </a:lnSpc>
            </a:pPr>
            <a:endParaRPr kumimoji="1" lang="zh-CN" altLang="en-US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154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1E57B-4821-D276-9B7A-9FC112C1C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BFC93C9B-E6EE-52B1-6332-994B859D9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18436"/>
            <a:ext cx="8578079" cy="666631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1EA745B-D595-426A-3CE6-2D5348BC44C4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AB2E69-C2C9-4EB1-8D06-BC124E00FF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14" b="2769"/>
          <a:stretch>
            <a:fillRect/>
          </a:stretch>
        </p:blipFill>
        <p:spPr>
          <a:xfrm>
            <a:off x="0" y="1985067"/>
            <a:ext cx="9144000" cy="487293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6693298-6F45-922B-B388-83F6C1D68ECF}"/>
              </a:ext>
            </a:extLst>
          </p:cNvPr>
          <p:cNvSpPr txBox="1"/>
          <p:nvPr/>
        </p:nvSpPr>
        <p:spPr>
          <a:xfrm>
            <a:off x="257577" y="2155683"/>
            <a:ext cx="8802410" cy="4190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de-DE" altLang="zh-CN" sz="2800" b="1" dirty="0" err="1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Dayenu</a:t>
            </a:r>
            <a:r>
              <a:rPr kumimoji="1" lang="zh-CN" altLang="de-DE" sz="2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</a:t>
            </a:r>
            <a:r>
              <a:rPr kumimoji="1" lang="zh-CN" altLang="en-US" sz="2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这原本已足够了</a:t>
            </a:r>
            <a:r>
              <a:rPr kumimoji="1" lang="zh-CN" altLang="de-DE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）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若祂淹没了我们的仇敌，却没有在旷野四十年供应我们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的需要，这原本也已经足够了；</a:t>
            </a: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若祂在旷野供应我们的需要，却没有把律法赐给我们，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这原本也已经足够了；</a:t>
            </a: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若祂把律法赐给我们，却没有带领我们进入应许之地，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这原本也已经足够了；</a:t>
            </a:r>
          </a:p>
        </p:txBody>
      </p:sp>
    </p:spTree>
    <p:extLst>
      <p:ext uri="{BB962C8B-B14F-4D97-AF65-F5344CB8AC3E}">
        <p14:creationId xmlns:p14="http://schemas.microsoft.com/office/powerpoint/2010/main" val="51960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09F71-0C79-7D36-A6DB-776BC4FA2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AB19CB4-BD82-9B96-7E82-6C2BC3D87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18436"/>
            <a:ext cx="8578079" cy="666631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CD9A21-10C4-F7F9-0893-27BADE67CFBA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F3B6C1-FD28-DE38-781D-F61FF326F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14" b="2769"/>
          <a:stretch>
            <a:fillRect/>
          </a:stretch>
        </p:blipFill>
        <p:spPr>
          <a:xfrm>
            <a:off x="0" y="1985067"/>
            <a:ext cx="9144000" cy="487293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27F9688-FC69-6C01-2E28-73F477E9BAF1}"/>
              </a:ext>
            </a:extLst>
          </p:cNvPr>
          <p:cNvSpPr txBox="1"/>
          <p:nvPr/>
        </p:nvSpPr>
        <p:spPr>
          <a:xfrm>
            <a:off x="257577" y="2155683"/>
            <a:ext cx="8802410" cy="4190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de-DE" altLang="zh-CN" sz="2800" b="1" dirty="0" err="1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Dayenu</a:t>
            </a:r>
            <a:r>
              <a:rPr kumimoji="1" lang="zh-CN" altLang="de-DE" sz="2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</a:t>
            </a:r>
            <a:r>
              <a:rPr kumimoji="1" lang="zh-CN" altLang="en-US" sz="2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这原本已足够了</a:t>
            </a:r>
            <a:r>
              <a:rPr kumimoji="1" lang="zh-CN" altLang="de-DE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）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kumimoji="1" lang="zh-CN" altLang="en-US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若祂带领我们进入应许之地，却没有为我们建造圣殿，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这原本也已经足够了；</a:t>
            </a: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若祂只为我们建造了圣殿，却没有为我们赐下弥赛亚，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这原本也已经足够了；</a:t>
            </a: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但祢拣选了我们，让这位弥赛亚成为我们的救赎，</a:t>
            </a:r>
            <a:endParaRPr kumimoji="1" lang="de-DE" altLang="zh-CN" sz="2800" dirty="0">
              <a:solidFill>
                <a:schemeClr val="bg1"/>
              </a:solidFill>
              <a:latin typeface="Aptos" panose="020B0004020202020204" pitchFamily="34" charset="0"/>
              <a:ea typeface="SimHei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2800" dirty="0">
                <a:solidFill>
                  <a:schemeClr val="bg1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这已经（远远超过）足够了！</a:t>
            </a:r>
          </a:p>
        </p:txBody>
      </p:sp>
    </p:spTree>
    <p:extLst>
      <p:ext uri="{BB962C8B-B14F-4D97-AF65-F5344CB8AC3E}">
        <p14:creationId xmlns:p14="http://schemas.microsoft.com/office/powerpoint/2010/main" val="74828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C3F49-0711-70EE-0731-361090461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4E3E4F1-7829-933F-98D4-568923AA8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18436"/>
            <a:ext cx="8578079" cy="5430094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3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</a:t>
            </a:r>
            <a:r>
              <a:rPr lang="zh-TW" altLang="de-DE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如何</a:t>
            </a: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增加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2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2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2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2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2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TW" sz="32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2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  </a:t>
            </a:r>
            <a:r>
              <a:rPr lang="zh-TW" altLang="en-US" sz="32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这位信实、公义、美善的神是我们的天父</a:t>
            </a:r>
            <a:r>
              <a:rPr lang="zh-CN" altLang="en-US" sz="32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！</a:t>
            </a:r>
            <a:endParaRPr lang="en-US" altLang="zh-CN" sz="3200" dirty="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7FBAABB-1AFC-EB83-1CA8-7120D18BE8C0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B59706-5569-7423-CBB5-BD457388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573" y="2187155"/>
            <a:ext cx="3436854" cy="325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935A9-2796-8491-D840-6D316A2C8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49CE37A-205C-6151-7CEA-A7CF51C9BC07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A58DA1D-8F2A-A578-03DF-8068A1AD07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52" b="5976"/>
          <a:stretch>
            <a:fillRect/>
          </a:stretch>
        </p:blipFill>
        <p:spPr>
          <a:xfrm>
            <a:off x="763073" y="1545465"/>
            <a:ext cx="7584828" cy="48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26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9C554-8BF4-F0FE-B9E2-FA892264E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56D19BE-32B7-79B7-75C1-1AA034EB3ABC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2B91D9-AEA9-0333-5B6F-B87E814374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91" b="5093"/>
          <a:stretch>
            <a:fillRect/>
          </a:stretch>
        </p:blipFill>
        <p:spPr>
          <a:xfrm>
            <a:off x="406553" y="1687132"/>
            <a:ext cx="8330894" cy="23053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840E91A-EE01-A64C-55FB-42A3775155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79" b="4507"/>
          <a:stretch>
            <a:fillRect/>
          </a:stretch>
        </p:blipFill>
        <p:spPr>
          <a:xfrm>
            <a:off x="406553" y="1355501"/>
            <a:ext cx="7772400" cy="52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80E67-0D70-EF5F-4FC7-446E5D777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B8E4FC7-3695-B00E-29EF-E929B15D46EB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E9D610-8A48-DC43-2330-716B5ECCF8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49" b="7188"/>
          <a:stretch>
            <a:fillRect/>
          </a:stretch>
        </p:blipFill>
        <p:spPr>
          <a:xfrm>
            <a:off x="397933" y="1532585"/>
            <a:ext cx="8348134" cy="48553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856921B-9823-A1EA-6CAE-F8707AED3E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80" b="15575"/>
          <a:stretch>
            <a:fillRect/>
          </a:stretch>
        </p:blipFill>
        <p:spPr>
          <a:xfrm>
            <a:off x="397933" y="1967247"/>
            <a:ext cx="8486048" cy="38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36BB2-9B1D-303F-B1F5-796474321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9A23C42-33AC-3C99-69DE-FD3CFFABC1EA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12F6091-A98B-39C9-900B-798D57E54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18436"/>
            <a:ext cx="8578079" cy="543009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总结</a:t>
            </a:r>
            <a:endParaRPr lang="en-US" altLang="zh-TW" sz="34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TW" altLang="en-US" sz="30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我们的天父是信实、公义、美善的，这是祂的属性，永远不会改变</a:t>
            </a:r>
            <a:r>
              <a:rPr lang="zh-CN" altLang="en-US" sz="30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！</a:t>
            </a:r>
            <a:endParaRPr lang="en-US" altLang="zh-TW" sz="30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“谢谢你如此慷慨应允了我！”</a:t>
            </a:r>
            <a:endParaRPr lang="en-US" altLang="zh-CN" sz="3000" dirty="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 </a:t>
            </a:r>
            <a:r>
              <a:rPr lang="en-US" altLang="zh-CN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➡️ </a:t>
            </a:r>
            <a:r>
              <a:rPr lang="zh-CN" altLang="en-US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“太好了！原来我的心意和你一样！”</a:t>
            </a:r>
            <a:endParaRPr lang="en-US" altLang="zh-CN" sz="3000" dirty="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“我知道，凭着你的信实、公义和美善，你一定有更美好的计划！因为我知道我所信的是谁，你是爱我的阿爸父！”</a:t>
            </a:r>
            <a:endParaRPr lang="en-US" altLang="zh-CN" sz="3000" dirty="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0326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04422-E37B-6FA0-BB9E-E6827A68C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7F97640F-E2A7-ADDD-811D-9D551A1F8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2" y="1318437"/>
            <a:ext cx="8208090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/>
            </a:pPr>
            <a:r>
              <a:rPr lang="zh-CN" altLang="de-DE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</a:rPr>
              <a:t>信心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</a:rPr>
              <a:t>有大小吗？</a:t>
            </a: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路加福音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17:5-6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5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 使徒对主说：「求主加增我们的信心。」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6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 主说：「你们若有信心像一粒芥菜种，就是对这棵桑树说：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『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你要拔起根来，栽在海里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』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，它也必听从你们。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0C6B46B-7DD4-2FEB-D703-FDFC750FA724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298674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8453A-AA41-0779-71BE-21C3DA194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130D302-1C49-118F-2EB3-EF26F8647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2" y="1318437"/>
            <a:ext cx="8208090" cy="870971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/>
            </a:pPr>
            <a:r>
              <a:rPr lang="zh-CN" altLang="de-DE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</a:rPr>
              <a:t>信心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</a:rPr>
              <a:t>有大小吗？</a:t>
            </a: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0EA354E-E00F-F767-E705-06186877CCEC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157FC5-58FC-8936-B9C8-AD06D956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346" y="2189408"/>
            <a:ext cx="4415307" cy="3311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7618A81-63F5-EA51-CFB7-AB0BBACCF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786" y="2189408"/>
            <a:ext cx="6814428" cy="40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6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2847C-CA24-DEE6-43E3-4590566B2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454EB6C-DA99-143E-3DFE-68005B58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2535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/>
            </a:pPr>
            <a:r>
              <a:rPr lang="zh-CN" altLang="de-DE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</a:rPr>
              <a:t>信心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</a:rPr>
              <a:t>有大小吗？</a:t>
            </a: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芥菜树种的比喻：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dirty="0">
                <a:solidFill>
                  <a:srgbClr val="D1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神的国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好像芥菜种，开始的时候很微小，但将来会发展壮大，并赢得最终的胜利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太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13:31,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可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4:30,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路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13:20)</a:t>
            </a:r>
          </a:p>
          <a:p>
            <a:pPr algn="just">
              <a:lnSpc>
                <a:spcPct val="100000"/>
              </a:lnSpc>
            </a:pPr>
            <a:r>
              <a:rPr lang="zh-CN" altLang="en-US" dirty="0">
                <a:solidFill>
                  <a:srgbClr val="D16633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信心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好像芥菜种，虽然在人的眼中看起来很小，却可以发出巨大的能量（路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17:6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，太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17:20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）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BB146FE-A1DC-DC8B-FF40-A480DD921892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3550995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4F27B-12DF-E991-D4EB-77FC7AD5B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27E4CFC-E460-36DE-4836-B3386D38D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2" y="1318437"/>
            <a:ext cx="8208090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/>
            </a:pPr>
            <a:r>
              <a:rPr lang="zh-CN" altLang="de-DE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</a:rPr>
              <a:t>信心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</a:rPr>
              <a:t>有大小吗？</a:t>
            </a: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芥菜树种虽小，它却是活的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重要的是它是否扎根在神里面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信心的力量，不在于它的大小，而在于它的根基与对象</a:t>
            </a: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3B32919-7FBD-EC68-8B88-3A2759F872B3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26820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A894-82A3-A5D6-6FED-19F38A962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9EE4A96-42F6-E073-AFAF-B21FE716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2" y="1318437"/>
            <a:ext cx="8208090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？</a:t>
            </a: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路加福音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17:7-10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7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 你们谁有仆人耕地或是放羊，从田里回来，就对他说：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『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你快来坐下吃饭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』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呢？ 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8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 岂不对他说：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『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你给我预备晚饭，束上带子伺候我，等我吃喝完了，你才可以吃喝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』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吗？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9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 仆人照所吩咐的去做，主人还谢谢他吗？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10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 这样，你们做完了一切所吩咐的，只当说：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『</a:t>
            </a: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我们是无用的仆人，所做的本是我们应分做的。</a:t>
            </a:r>
            <a:r>
              <a:rPr lang="en-US" altLang="zh-CN" sz="3000" dirty="0">
                <a:latin typeface="SimHei" panose="02010609060101010101" pitchFamily="49" charset="-122"/>
                <a:ea typeface="SimHei" panose="02010609060101010101" pitchFamily="49" charset="-122"/>
              </a:rPr>
              <a:t>』</a:t>
            </a:r>
            <a:endParaRPr lang="zh-CN" altLang="en-US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036E82F-4CC1-8C26-A877-C2A6303D4F99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51170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455BB-1FF7-FCEC-F352-8516B8188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BB8637F-E7FC-EFBD-C39D-FAA1C8CF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？</a:t>
            </a:r>
            <a:endParaRPr lang="en-US" altLang="zh-TW" sz="3400" kern="100" dirty="0">
              <a:solidFill>
                <a:srgbClr val="2E75B6"/>
              </a:solidFill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1.</a:t>
            </a:r>
            <a:r>
              <a:rPr lang="zh-CN" altLang="en-US" sz="3000" b="1" dirty="0">
                <a:latin typeface="SimHei" panose="02010609060101010101" pitchFamily="49" charset="-122"/>
                <a:ea typeface="SimHei" panose="02010609060101010101" pitchFamily="49" charset="-122"/>
              </a:rPr>
              <a:t>你向谁祈求，谁就是你的主人</a:t>
            </a:r>
            <a:endParaRPr lang="en-US" altLang="zh-CN" sz="30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奴隶社会：主仆是一种责任与恩惠并存的关系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latin typeface="SimHei" panose="02010609060101010101" pitchFamily="49" charset="-122"/>
                <a:ea typeface="SimHei" panose="02010609060101010101" pitchFamily="49" charset="-122"/>
              </a:rPr>
              <a:t>自由社会：没有主仆制度，也意味着我们必须独自面对人生的很多的问题</a:t>
            </a:r>
            <a:endParaRPr lang="en-US" altLang="zh-CN" sz="3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000" dirty="0">
                <a:solidFill>
                  <a:srgbClr val="2E75B6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你向什么寻求安全感、你依靠什么来获得满足、你向谁祈求保障，谁就是你的主人</a:t>
            </a:r>
            <a:endParaRPr lang="en-US" altLang="zh-CN" sz="3000" dirty="0">
              <a:solidFill>
                <a:srgbClr val="2E75B6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A61D94F-A680-1517-666E-78B720F66C3A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397270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2FFEB-63F8-73D0-0BE4-CE96BB03B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DF9F3E3C-96A2-F4A6-F019-477162EE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318437"/>
            <a:ext cx="8390075" cy="5305647"/>
          </a:xfrm>
        </p:spPr>
        <p:txBody>
          <a:bodyPr>
            <a:noAutofit/>
          </a:bodyPr>
          <a:lstStyle/>
          <a:p>
            <a:pPr marL="571500" indent="-571500" algn="just">
              <a:lnSpc>
                <a:spcPct val="100000"/>
              </a:lnSpc>
              <a:buFont typeface="+mj-ea"/>
              <a:buAutoNum type="ea1JpnChsDbPeriod" startAt="2"/>
            </a:pPr>
            <a:r>
              <a:rPr lang="zh-TW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信心的对象是谁</a:t>
            </a:r>
            <a:r>
              <a:rPr lang="zh-CN" altLang="en-US" sz="3400" kern="100" dirty="0">
                <a:solidFill>
                  <a:srgbClr val="2E75B6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？</a:t>
            </a:r>
            <a:endParaRPr lang="en-US" altLang="zh-CN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2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哈巴谷书 </a:t>
            </a: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1:1-4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1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先知哈巴谷所得的默示。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2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他说：耶和华啊！我呼求你，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 你不应允，要到几时呢？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 我因强暴哀求你，你还不拯救。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dirty="0">
                <a:latin typeface="SimHei" panose="02010609060101010101" pitchFamily="49" charset="-122"/>
                <a:ea typeface="SimHei" panose="02010609060101010101" pitchFamily="49" charset="-122"/>
              </a:rPr>
              <a:t>3</a:t>
            </a: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你为何使我看见罪孽？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  你为何看着奸恶而不理呢？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sz="32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46FEF57-B569-7760-9478-B730234B9C7F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8097253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讲</a:t>
            </a: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道：求主加增我们的信心</a:t>
            </a:r>
          </a:p>
        </p:txBody>
      </p:sp>
    </p:spTree>
    <p:extLst>
      <p:ext uri="{BB962C8B-B14F-4D97-AF65-F5344CB8AC3E}">
        <p14:creationId xmlns:p14="http://schemas.microsoft.com/office/powerpoint/2010/main" val="3329498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2505</Words>
  <Application>Microsoft Office PowerPoint</Application>
  <PresentationFormat>Bildschirmpräsentation (4:3)</PresentationFormat>
  <Paragraphs>210</Paragraphs>
  <Slides>28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等线</vt:lpstr>
      <vt:lpstr>SimHei</vt:lpstr>
      <vt:lpstr>Aptos</vt:lpstr>
      <vt:lpstr>Arial</vt:lpstr>
      <vt:lpstr>Office 主题​​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826</cp:revision>
  <dcterms:created xsi:type="dcterms:W3CDTF">2023-03-17T14:22:59Z</dcterms:created>
  <dcterms:modified xsi:type="dcterms:W3CDTF">2025-10-09T00:34:29Z</dcterms:modified>
</cp:coreProperties>
</file>