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8"/>
  </p:notesMasterIdLst>
  <p:sldIdLst>
    <p:sldId id="256" r:id="rId2"/>
    <p:sldId id="257" r:id="rId3"/>
    <p:sldId id="266" r:id="rId4"/>
    <p:sldId id="272" r:id="rId5"/>
    <p:sldId id="273" r:id="rId6"/>
    <p:sldId id="22353" r:id="rId7"/>
    <p:sldId id="274" r:id="rId8"/>
    <p:sldId id="267" r:id="rId9"/>
    <p:sldId id="275" r:id="rId10"/>
    <p:sldId id="268" r:id="rId11"/>
    <p:sldId id="279" r:id="rId12"/>
    <p:sldId id="280" r:id="rId13"/>
    <p:sldId id="278" r:id="rId14"/>
    <p:sldId id="269" r:id="rId15"/>
    <p:sldId id="281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21" autoAdjust="0"/>
    <p:restoredTop sz="90141" autoAdjust="0"/>
  </p:normalViewPr>
  <p:slideViewPr>
    <p:cSldViewPr snapToGrid="0">
      <p:cViewPr varScale="1">
        <p:scale>
          <a:sx n="146" d="100"/>
          <a:sy n="146" d="100"/>
        </p:scale>
        <p:origin x="21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EBC27-3C92-DF40-81E2-50E2258292AA}" type="datetimeFigureOut">
              <a:rPr lang="zh-CN" altLang="en-US"/>
              <a:t>2025/10/9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2B3B1-C204-5A46-AA13-7B4CAFF35EC8}" type="slidenum">
              <a:rPr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1660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E843-E924-489B-9B60-2BBC3CC95A60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EA317-3292-4A7B-B5CC-D4DDBA50CAA1}" type="slidenum">
              <a:rPr lang="zh-TW" altLang="en-US" smtClean="0"/>
              <a:t>‹Nr.›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298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E843-E924-489B-9B60-2BBC3CC95A60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EA317-3292-4A7B-B5CC-D4DDBA50CAA1}" type="slidenum">
              <a:rPr lang="zh-TW" altLang="en-US" smtClean="0"/>
              <a:t>‹Nr.›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8775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E843-E924-489B-9B60-2BBC3CC95A60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EA317-3292-4A7B-B5CC-D4DDBA50CAA1}" type="slidenum">
              <a:rPr lang="zh-TW" altLang="en-US" smtClean="0"/>
              <a:t>‹Nr.›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9244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E843-E924-489B-9B60-2BBC3CC95A60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EA317-3292-4A7B-B5CC-D4DDBA50CAA1}" type="slidenum">
              <a:rPr lang="zh-TW" altLang="en-US" smtClean="0"/>
              <a:t>‹Nr.›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7225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E843-E924-489B-9B60-2BBC3CC95A60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EA317-3292-4A7B-B5CC-D4DDBA50CAA1}" type="slidenum">
              <a:rPr lang="zh-TW" altLang="en-US" smtClean="0"/>
              <a:t>‹Nr.›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42198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E843-E924-489B-9B60-2BBC3CC95A60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EA317-3292-4A7B-B5CC-D4DDBA50CAA1}" type="slidenum">
              <a:rPr lang="zh-TW" altLang="en-US" smtClean="0"/>
              <a:t>‹Nr.›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22389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E843-E924-489B-9B60-2BBC3CC95A60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EA317-3292-4A7B-B5CC-D4DDBA50CAA1}" type="slidenum">
              <a:rPr lang="zh-TW" altLang="en-US" smtClean="0"/>
              <a:t>‹Nr.›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0259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E843-E924-489B-9B60-2BBC3CC95A60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EA317-3292-4A7B-B5CC-D4DDBA50CAA1}" type="slidenum">
              <a:rPr lang="zh-TW" altLang="en-US" smtClean="0"/>
              <a:t>‹Nr.›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958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E843-E924-489B-9B60-2BBC3CC95A60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EA317-3292-4A7B-B5CC-D4DDBA50CAA1}" type="slidenum">
              <a:rPr lang="zh-TW" altLang="en-US" smtClean="0"/>
              <a:t>‹Nr.›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2849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E843-E924-489B-9B60-2BBC3CC95A60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EA317-3292-4A7B-B5CC-D4DDBA50CAA1}" type="slidenum">
              <a:rPr lang="zh-TW" altLang="en-US" smtClean="0"/>
              <a:t>‹Nr.›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201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E843-E924-489B-9B60-2BBC3CC95A60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EA317-3292-4A7B-B5CC-D4DDBA50CAA1}" type="slidenum">
              <a:rPr lang="zh-TW" altLang="en-US" smtClean="0"/>
              <a:t>‹Nr.›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6048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E843-E924-489B-9B60-2BBC3CC95A60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EA317-3292-4A7B-B5CC-D4DDBA50CAA1}" type="slidenum">
              <a:rPr lang="zh-TW" altLang="en-US" smtClean="0"/>
              <a:t>‹Nr.›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9987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E843-E924-489B-9B60-2BBC3CC95A60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EA317-3292-4A7B-B5CC-D4DDBA50CAA1}" type="slidenum">
              <a:rPr lang="zh-TW" altLang="en-US" smtClean="0"/>
              <a:t>‹Nr.›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0440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E843-E924-489B-9B60-2BBC3CC95A60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EA317-3292-4A7B-B5CC-D4DDBA50CAA1}" type="slidenum">
              <a:rPr lang="zh-TW" altLang="en-US" smtClean="0"/>
              <a:t>‹Nr.›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4895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E843-E924-489B-9B60-2BBC3CC95A60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EA317-3292-4A7B-B5CC-D4DDBA50CAA1}" type="slidenum">
              <a:rPr lang="zh-TW" altLang="en-US" smtClean="0"/>
              <a:t>‹Nr.›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4091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E843-E924-489B-9B60-2BBC3CC95A60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EA317-3292-4A7B-B5CC-D4DDBA50CAA1}" type="slidenum">
              <a:rPr lang="zh-TW" altLang="en-US" smtClean="0"/>
              <a:t>‹Nr.›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7145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DE843-E924-489B-9B60-2BBC3CC95A60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A3EA317-3292-4A7B-B5CC-D4DDBA50CAA1}" type="slidenum">
              <a:rPr lang="zh-TW" altLang="en-US" smtClean="0"/>
              <a:t>‹Nr.›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337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C1221A4-ECB7-E9BB-8343-AF97112548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悔不当初</a:t>
            </a:r>
            <a:br>
              <a:rPr lang="en-US" altLang="zh-TW" dirty="0"/>
            </a:br>
            <a:r>
              <a:rPr lang="zh-TW" altLang="zh-TW" sz="3600" dirty="0"/>
              <a:t>路十</a:t>
            </a:r>
            <a:r>
              <a:rPr lang="zh-TW" altLang="en-US" sz="3600" dirty="0"/>
              <a:t>六</a:t>
            </a:r>
            <a:r>
              <a:rPr lang="en-US" altLang="zh-TW" sz="3600" dirty="0"/>
              <a:t>19-31</a:t>
            </a:r>
            <a:endParaRPr lang="zh-TW" altLang="en-US" sz="3600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809797F9-6E94-EF39-E5E6-C9D61D4322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0595" y="4446740"/>
            <a:ext cx="5826719" cy="700993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宋景昌牧师</a:t>
            </a:r>
            <a:endParaRPr lang="en-US" altLang="zh-TW" sz="2800" dirty="0"/>
          </a:p>
        </p:txBody>
      </p:sp>
    </p:spTree>
    <p:extLst>
      <p:ext uri="{BB962C8B-B14F-4D97-AF65-F5344CB8AC3E}">
        <p14:creationId xmlns:p14="http://schemas.microsoft.com/office/powerpoint/2010/main" val="614055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EA4660-E5BF-3F94-79BB-4D2C73470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ED8893A-BEE4-318D-AD8A-B0CA5BDC6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78287"/>
          </a:xfrm>
        </p:spPr>
        <p:txBody>
          <a:bodyPr/>
          <a:lstStyle/>
          <a:p>
            <a:r>
              <a:rPr lang="zh-TW" altLang="zh-TW" b="1" dirty="0"/>
              <a:t>财主与亚伯拉罕的对话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7EFEB2C-0D54-7D9F-2232-483963666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442434"/>
            <a:ext cx="6347714" cy="53060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sz="2800" dirty="0"/>
              <a:t>路十六</a:t>
            </a:r>
            <a:r>
              <a:rPr lang="en-US" altLang="zh-TW" sz="2800" dirty="0"/>
              <a:t>24-31</a:t>
            </a:r>
          </a:p>
          <a:p>
            <a:pPr marL="0" indent="0">
              <a:buNone/>
            </a:pPr>
            <a:r>
              <a:rPr lang="en-US" altLang="zh-TW" sz="2800" dirty="0"/>
              <a:t>27 </a:t>
            </a:r>
            <a:r>
              <a:rPr lang="zh-TW" altLang="en-US" sz="2800" dirty="0"/>
              <a:t>「财主说：</a:t>
            </a:r>
            <a:r>
              <a:rPr lang="en-US" altLang="zh-TW" sz="2800" dirty="0"/>
              <a:t>『</a:t>
            </a:r>
            <a:r>
              <a:rPr lang="zh-TW" altLang="en-US" sz="2800" dirty="0"/>
              <a:t>我的先祖啊，那就求你打发拉撒路</a:t>
            </a:r>
            <a:r>
              <a:rPr lang="en-US" altLang="zh-TW" sz="2800" dirty="0"/>
              <a:t>(</a:t>
            </a:r>
            <a:r>
              <a:rPr lang="zh-TW" altLang="en-US" sz="2800" dirty="0"/>
              <a:t>他</a:t>
            </a:r>
            <a:r>
              <a:rPr lang="en-US" altLang="zh-TW" sz="2800" dirty="0"/>
              <a:t>)</a:t>
            </a:r>
            <a:r>
              <a:rPr lang="zh-TW" altLang="en-US" sz="2800" dirty="0"/>
              <a:t>到我父家去， </a:t>
            </a:r>
            <a:r>
              <a:rPr lang="en-US" altLang="zh-TW" sz="2800" dirty="0"/>
              <a:t>28 </a:t>
            </a:r>
            <a:r>
              <a:rPr lang="zh-TW" altLang="en-US" sz="2800" dirty="0"/>
              <a:t>因为我还有五个兄弟，好让他郑重地劝戒他们，免得他们也要到这个折磨人的地方来。</a:t>
            </a:r>
            <a:r>
              <a:rPr lang="en-US" altLang="zh-TW" sz="2800" dirty="0"/>
              <a:t>』</a:t>
            </a:r>
          </a:p>
          <a:p>
            <a:pPr marL="0" indent="0">
              <a:buNone/>
            </a:pPr>
            <a:r>
              <a:rPr lang="en-US" altLang="zh-TW" sz="2800" dirty="0"/>
              <a:t>29 </a:t>
            </a:r>
            <a:r>
              <a:rPr lang="zh-TW" altLang="en-US" sz="2800" dirty="0"/>
              <a:t>「亚伯拉罕说：</a:t>
            </a:r>
            <a:r>
              <a:rPr lang="en-US" altLang="zh-TW" sz="2800" dirty="0"/>
              <a:t>『</a:t>
            </a:r>
            <a:r>
              <a:rPr lang="zh-TW" altLang="en-US" sz="2800" dirty="0"/>
              <a:t>你的兄弟有摩西和先知，让你的兄弟听从他们吧。</a:t>
            </a:r>
            <a:r>
              <a:rPr lang="en-US" altLang="zh-TW" sz="2800" dirty="0"/>
              <a:t>』</a:t>
            </a:r>
          </a:p>
          <a:p>
            <a:pPr marL="0" indent="0">
              <a:buNone/>
            </a:pPr>
            <a:r>
              <a:rPr lang="en-US" altLang="zh-TW" sz="2800" dirty="0"/>
              <a:t>30 </a:t>
            </a:r>
            <a:r>
              <a:rPr lang="zh-TW" altLang="en-US" sz="2800" dirty="0"/>
              <a:t>「他说：</a:t>
            </a:r>
            <a:r>
              <a:rPr lang="en-US" altLang="zh-TW" sz="2800" dirty="0"/>
              <a:t>『</a:t>
            </a:r>
            <a:r>
              <a:rPr lang="zh-TW" altLang="en-US" sz="2800" dirty="0"/>
              <a:t>我的先祖亚伯拉罕啊，这样不行，如果有人从死人中到他们那里去，他们就会悔改。</a:t>
            </a:r>
            <a:r>
              <a:rPr lang="en-US" altLang="zh-TW" sz="2800" dirty="0"/>
              <a:t>』</a:t>
            </a:r>
          </a:p>
          <a:p>
            <a:pPr marL="0" indent="0">
              <a:buNone/>
            </a:pPr>
            <a:r>
              <a:rPr lang="en-US" altLang="zh-TW" sz="2800" dirty="0"/>
              <a:t>31 </a:t>
            </a:r>
            <a:r>
              <a:rPr lang="zh-TW" altLang="en-US" sz="2800" dirty="0"/>
              <a:t>「亚伯拉罕对他说：</a:t>
            </a:r>
            <a:r>
              <a:rPr lang="en-US" altLang="zh-TW" sz="2800" dirty="0"/>
              <a:t>『</a:t>
            </a:r>
            <a:r>
              <a:rPr lang="zh-TW" altLang="en-US" sz="2800" dirty="0"/>
              <a:t>如果他们不听从摩西和先知，就算有人从死人中复活，他们也不会被说服。</a:t>
            </a:r>
            <a:r>
              <a:rPr lang="en-US" altLang="zh-TW" sz="2800" dirty="0"/>
              <a:t>』</a:t>
            </a:r>
            <a:r>
              <a:rPr lang="zh-TW" altLang="en-US" sz="2800" dirty="0"/>
              <a:t>」</a:t>
            </a:r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701198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D58FD-E1AD-A823-96B0-85D586275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BEA94DC-92D6-52BF-ED34-7A5437DCC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78287"/>
          </a:xfrm>
        </p:spPr>
        <p:txBody>
          <a:bodyPr/>
          <a:lstStyle/>
          <a:p>
            <a:r>
              <a:rPr lang="zh-TW" altLang="zh-TW" b="1" dirty="0"/>
              <a:t>财主与亚伯拉罕的对话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E990C6D-E5FD-ADB1-E6C5-0E69971C0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442434"/>
            <a:ext cx="6347714" cy="53060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2800" dirty="0"/>
              <a:t>路十六</a:t>
            </a:r>
            <a:r>
              <a:rPr lang="en-US" altLang="zh-TW" sz="2800" dirty="0"/>
              <a:t>24-31</a:t>
            </a:r>
          </a:p>
          <a:p>
            <a:pPr marL="0" indent="0">
              <a:buNone/>
            </a:pPr>
            <a:r>
              <a:rPr lang="en-US" altLang="zh-TW" sz="2800" dirty="0"/>
              <a:t>24 </a:t>
            </a:r>
            <a:r>
              <a:rPr lang="zh-TW" altLang="en-US" sz="2800" dirty="0"/>
              <a:t>就喊叫说：</a:t>
            </a:r>
            <a:r>
              <a:rPr lang="en-US" altLang="zh-TW" sz="2800" dirty="0"/>
              <a:t>『</a:t>
            </a:r>
            <a:r>
              <a:rPr lang="zh-TW" altLang="en-US" sz="2800" dirty="0"/>
              <a:t>我的先祖亚伯拉罕啊，可怜我吧！</a:t>
            </a:r>
            <a:r>
              <a:rPr lang="zh-TW" altLang="en-US" sz="2800" b="1" dirty="0">
                <a:solidFill>
                  <a:srgbClr val="FF0000"/>
                </a:solidFill>
              </a:rPr>
              <a:t>请打发拉撒路用指头蘸点水，凉凉我的舌头，因为我在这火焰中非常痛苦！</a:t>
            </a:r>
            <a:r>
              <a:rPr lang="en-US" altLang="zh-TW" sz="2800" dirty="0"/>
              <a:t>』</a:t>
            </a:r>
          </a:p>
          <a:p>
            <a:pPr marL="0" indent="0">
              <a:buNone/>
            </a:pPr>
            <a:r>
              <a:rPr lang="en-US" altLang="zh-TW" sz="2800" dirty="0"/>
              <a:t>25 </a:t>
            </a:r>
            <a:r>
              <a:rPr lang="zh-TW" altLang="en-US" sz="2800" dirty="0"/>
              <a:t>「亚伯拉罕说：</a:t>
            </a:r>
            <a:r>
              <a:rPr lang="en-US" altLang="zh-TW" sz="2800" dirty="0"/>
              <a:t>『</a:t>
            </a:r>
            <a:r>
              <a:rPr lang="zh-TW" altLang="en-US" sz="2800" dirty="0"/>
              <a:t>孩子，你当记得，你</a:t>
            </a:r>
            <a:r>
              <a:rPr lang="zh-TW" altLang="en-US" sz="2800" b="1" dirty="0">
                <a:solidFill>
                  <a:srgbClr val="FF0000"/>
                </a:solidFill>
              </a:rPr>
              <a:t>生前享尽福乐，拉撒路也同样吃尽苦头</a:t>
            </a:r>
            <a:r>
              <a:rPr lang="zh-TW" altLang="en-US" sz="2800" dirty="0"/>
              <a:t>；如今他在这里得到安慰，而你就经受痛苦。 </a:t>
            </a:r>
            <a:r>
              <a:rPr lang="en-US" altLang="zh-TW" sz="2800" dirty="0"/>
              <a:t>26 </a:t>
            </a:r>
            <a:r>
              <a:rPr lang="zh-TW" altLang="en-US" sz="2800" dirty="0"/>
              <a:t>此外，</a:t>
            </a:r>
            <a:r>
              <a:rPr lang="zh-TW" altLang="en-US" sz="2800" b="1" dirty="0">
                <a:solidFill>
                  <a:srgbClr val="FF0000"/>
                </a:solidFill>
              </a:rPr>
              <a:t>在我们和你们之间隔着巨大的深渊</a:t>
            </a:r>
            <a:r>
              <a:rPr lang="zh-TW" altLang="en-US" sz="2800" dirty="0"/>
              <a:t>，所以人想从这边过到你们那边是不可能的，从那边过到我们这边也是不可能的。</a:t>
            </a:r>
            <a:r>
              <a:rPr lang="en-US" altLang="zh-TW" sz="2800" dirty="0"/>
              <a:t>』</a:t>
            </a:r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232116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6BA55-9252-F913-469E-BDBB8E35B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78DE55-3551-B570-9D3D-8282A2F5A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78287"/>
          </a:xfrm>
        </p:spPr>
        <p:txBody>
          <a:bodyPr/>
          <a:lstStyle/>
          <a:p>
            <a:r>
              <a:rPr lang="zh-TW" altLang="zh-TW" b="1" dirty="0"/>
              <a:t>财主与亚伯拉罕的对话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8EFF9B6-C1DF-754E-CDA4-AB273D789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442434"/>
            <a:ext cx="6347714" cy="53060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sz="2800" dirty="0"/>
              <a:t>路十六</a:t>
            </a:r>
            <a:r>
              <a:rPr lang="en-US" altLang="zh-TW" sz="2800" dirty="0"/>
              <a:t>24-31</a:t>
            </a:r>
          </a:p>
          <a:p>
            <a:pPr marL="0" indent="0">
              <a:buNone/>
            </a:pPr>
            <a:r>
              <a:rPr lang="en-US" altLang="zh-TW" sz="2800" dirty="0"/>
              <a:t>27 </a:t>
            </a:r>
            <a:r>
              <a:rPr lang="zh-TW" altLang="en-US" sz="2800" dirty="0"/>
              <a:t>「财主说：</a:t>
            </a:r>
            <a:r>
              <a:rPr lang="en-US" altLang="zh-TW" sz="2800" dirty="0"/>
              <a:t>『</a:t>
            </a:r>
            <a:r>
              <a:rPr lang="zh-TW" altLang="en-US" sz="2800" dirty="0"/>
              <a:t>我的先祖啊，那就</a:t>
            </a:r>
            <a:r>
              <a:rPr lang="zh-TW" altLang="en-US" sz="2800" b="1" dirty="0">
                <a:solidFill>
                  <a:srgbClr val="FF0000"/>
                </a:solidFill>
              </a:rPr>
              <a:t>求你打发拉撒路</a:t>
            </a:r>
            <a:r>
              <a:rPr lang="en-US" altLang="zh-TW" sz="2800" b="1" dirty="0">
                <a:solidFill>
                  <a:srgbClr val="FF0000"/>
                </a:solidFill>
              </a:rPr>
              <a:t>(</a:t>
            </a:r>
            <a:r>
              <a:rPr lang="zh-TW" altLang="en-US" sz="2800" b="1" dirty="0">
                <a:solidFill>
                  <a:srgbClr val="FF0000"/>
                </a:solidFill>
              </a:rPr>
              <a:t>他</a:t>
            </a:r>
            <a:r>
              <a:rPr lang="en-US" altLang="zh-TW" sz="2800" b="1" dirty="0">
                <a:solidFill>
                  <a:srgbClr val="FF0000"/>
                </a:solidFill>
              </a:rPr>
              <a:t>)</a:t>
            </a:r>
            <a:r>
              <a:rPr lang="zh-TW" altLang="en-US" sz="2800" b="1" dirty="0">
                <a:solidFill>
                  <a:srgbClr val="FF0000"/>
                </a:solidFill>
              </a:rPr>
              <a:t>到我父家去， </a:t>
            </a:r>
            <a:r>
              <a:rPr lang="en-US" altLang="zh-TW" sz="2800" b="1" dirty="0">
                <a:solidFill>
                  <a:srgbClr val="FF0000"/>
                </a:solidFill>
              </a:rPr>
              <a:t>28 </a:t>
            </a:r>
            <a:r>
              <a:rPr lang="zh-TW" altLang="en-US" sz="2800" b="1" dirty="0">
                <a:solidFill>
                  <a:srgbClr val="FF0000"/>
                </a:solidFill>
              </a:rPr>
              <a:t>因为我还有五个兄弟，好让他郑重地劝戒他们，免得他们也要到这个折磨人的地方来。</a:t>
            </a:r>
            <a:r>
              <a:rPr lang="en-US" altLang="zh-TW" sz="2800" dirty="0"/>
              <a:t>』</a:t>
            </a:r>
          </a:p>
          <a:p>
            <a:pPr marL="0" indent="0">
              <a:buNone/>
            </a:pPr>
            <a:r>
              <a:rPr lang="en-US" altLang="zh-TW" sz="2800" dirty="0"/>
              <a:t>29 </a:t>
            </a:r>
            <a:r>
              <a:rPr lang="zh-TW" altLang="en-US" sz="2800" dirty="0"/>
              <a:t>「亚伯拉罕说：</a:t>
            </a:r>
            <a:r>
              <a:rPr lang="en-US" altLang="zh-TW" sz="2800" dirty="0"/>
              <a:t>『</a:t>
            </a:r>
            <a:r>
              <a:rPr lang="zh-TW" altLang="en-US" sz="2800" b="1" dirty="0">
                <a:solidFill>
                  <a:srgbClr val="FF0000"/>
                </a:solidFill>
              </a:rPr>
              <a:t>你的兄弟有摩西和先知，让你的兄弟听从他们吧。</a:t>
            </a:r>
            <a:r>
              <a:rPr lang="en-US" altLang="zh-TW" sz="2800" dirty="0"/>
              <a:t>』</a:t>
            </a:r>
          </a:p>
          <a:p>
            <a:pPr marL="0" indent="0">
              <a:buNone/>
            </a:pPr>
            <a:r>
              <a:rPr lang="en-US" altLang="zh-TW" sz="2800" dirty="0"/>
              <a:t>30 </a:t>
            </a:r>
            <a:r>
              <a:rPr lang="zh-TW" altLang="en-US" sz="2800" dirty="0"/>
              <a:t>「他说：</a:t>
            </a:r>
            <a:r>
              <a:rPr lang="en-US" altLang="zh-TW" sz="2800" dirty="0"/>
              <a:t>『</a:t>
            </a:r>
            <a:r>
              <a:rPr lang="zh-TW" altLang="en-US" sz="2800" dirty="0"/>
              <a:t>我的先祖亚伯拉罕啊，这样不行，如果有人从死人中到他们那里去，他们就会悔改。</a:t>
            </a:r>
            <a:r>
              <a:rPr lang="en-US" altLang="zh-TW" sz="2800" dirty="0"/>
              <a:t>』</a:t>
            </a:r>
          </a:p>
          <a:p>
            <a:pPr marL="0" indent="0">
              <a:buNone/>
            </a:pPr>
            <a:r>
              <a:rPr lang="en-US" altLang="zh-TW" sz="2800" dirty="0"/>
              <a:t>31 </a:t>
            </a:r>
            <a:r>
              <a:rPr lang="zh-TW" altLang="en-US" sz="2800" dirty="0"/>
              <a:t>「亚伯拉罕对他说：</a:t>
            </a:r>
            <a:r>
              <a:rPr lang="en-US" altLang="zh-TW" sz="2800" dirty="0"/>
              <a:t>『</a:t>
            </a:r>
            <a:r>
              <a:rPr lang="zh-TW" altLang="en-US" sz="2800" b="1" dirty="0">
                <a:solidFill>
                  <a:srgbClr val="FF0000"/>
                </a:solidFill>
              </a:rPr>
              <a:t>如果他们不听从摩西和先知，就算有人从死人中复活，他们也不会被说服。</a:t>
            </a:r>
            <a:r>
              <a:rPr lang="en-US" altLang="zh-TW" sz="2800" dirty="0"/>
              <a:t>』</a:t>
            </a:r>
            <a:r>
              <a:rPr lang="zh-TW" altLang="en-US" sz="2800" dirty="0"/>
              <a:t>」</a:t>
            </a:r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1920515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4DD5F-C1E9-9E53-D641-7CACA1C57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35E43BF-93C7-4BA3-EACB-56D21EF85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/>
              <a:t>财主与亚伯拉罕的对话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8664C1C-413D-C6CC-2EB2-ED60E4D31E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拉撒路每日在他的门口，等待着拿那些被丢弃的面包碎来充饥，财主选择「视而不见」</a:t>
            </a:r>
            <a:endParaRPr lang="en-US" altLang="zh-TW" sz="2800" dirty="0"/>
          </a:p>
          <a:p>
            <a:r>
              <a:rPr lang="zh-TW" altLang="en-US" sz="2800" dirty="0"/>
              <a:t>违反了律法（利未记</a:t>
            </a:r>
            <a:r>
              <a:rPr lang="en-US" altLang="zh-TW" sz="2800" dirty="0"/>
              <a:t>19</a:t>
            </a:r>
            <a:r>
              <a:rPr lang="zh-TW" altLang="en-US" sz="2800" dirty="0"/>
              <a:t>章</a:t>
            </a:r>
            <a:r>
              <a:rPr lang="en-US" altLang="zh-TW" sz="2800" dirty="0"/>
              <a:t>18</a:t>
            </a:r>
            <a:r>
              <a:rPr lang="zh-TW" altLang="en-US" sz="2800" dirty="0"/>
              <a:t>节：不可报仇，也不可埋怨你本国的子民，却要爱人如己。我是耶和华。」 ）</a:t>
            </a:r>
          </a:p>
        </p:txBody>
      </p:sp>
    </p:spTree>
    <p:extLst>
      <p:ext uri="{BB962C8B-B14F-4D97-AF65-F5344CB8AC3E}">
        <p14:creationId xmlns:p14="http://schemas.microsoft.com/office/powerpoint/2010/main" val="21127954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2A83E6-E8CF-7359-A37D-9D66C41585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3DFD30-7637-5F5E-AAED-FE26CD386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/>
              <a:t>总结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444BF66-703C-4417-71D7-191A0B53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519707"/>
            <a:ext cx="6347714" cy="4842455"/>
          </a:xfrm>
        </p:spPr>
        <p:txBody>
          <a:bodyPr>
            <a:normAutofit lnSpcReduction="10000"/>
          </a:bodyPr>
          <a:lstStyle/>
          <a:p>
            <a:r>
              <a:rPr lang="zh-TW" altLang="en-US" sz="2800" dirty="0"/>
              <a:t>上帝国度里有男有女，有聪敏，有愚拙，有富贵，也有贫穷，不一而足；</a:t>
            </a:r>
            <a:endParaRPr lang="en-US" altLang="zh-TW" sz="2800" dirty="0"/>
          </a:p>
          <a:p>
            <a:r>
              <a:rPr lang="zh-TW" altLang="en-US" sz="2800" dirty="0"/>
              <a:t>神所看重的在乎我们是否相信耶稣基督，成为祂儿女。</a:t>
            </a:r>
          </a:p>
          <a:p>
            <a:r>
              <a:rPr lang="zh-TW" altLang="en-US" sz="2800" dirty="0"/>
              <a:t>有钱人并不因其财富而陷在痛苦的阴间，</a:t>
            </a:r>
            <a:endParaRPr lang="en-US" altLang="zh-TW" sz="2800" dirty="0"/>
          </a:p>
          <a:p>
            <a:r>
              <a:rPr lang="zh-TW" altLang="en-US" sz="2800" dirty="0"/>
              <a:t>穷苦人亦不因其穷苦而安享亚伯拉罕怀中。</a:t>
            </a:r>
            <a:endParaRPr lang="en-US" altLang="zh-TW" sz="2800" dirty="0"/>
          </a:p>
          <a:p>
            <a:r>
              <a:rPr lang="zh-TW" altLang="en-US" sz="2800" dirty="0"/>
              <a:t>不论富者抑或穷人，他们都要对上帝的话作出相同的回应。</a:t>
            </a:r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2436065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2D78A6-0F3F-1A77-37B5-9D2484F59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81ED966-1270-88D5-6E69-0CD208A90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/>
              <a:t>总结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AAB3937-AF8B-E022-0C21-0BF8DDA33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519707"/>
            <a:ext cx="6347714" cy="48424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800" dirty="0"/>
              <a:t>财主的经历提醒我们：</a:t>
            </a:r>
            <a:endParaRPr lang="en-US" altLang="zh-TW" sz="2800" dirty="0"/>
          </a:p>
          <a:p>
            <a:r>
              <a:rPr lang="zh-TW" altLang="en-US" sz="2800" dirty="0"/>
              <a:t>不要只顾自己的事，那怕是你的：事业、学业、爱情、亲情、家庭，这都是好的，</a:t>
            </a:r>
            <a:endParaRPr lang="en-US" altLang="zh-TW" sz="2800" dirty="0"/>
          </a:p>
          <a:p>
            <a:r>
              <a:rPr lang="zh-TW" altLang="en-US" sz="2800" dirty="0"/>
              <a:t>然而倘若我们忽略了那个永生，那个未来的结局，否则我们就是选择一条会让人后悔的路。</a:t>
            </a:r>
            <a:endParaRPr lang="en-US" altLang="zh-TW" sz="2800" dirty="0"/>
          </a:p>
          <a:p>
            <a:r>
              <a:rPr lang="zh-TW" altLang="en-US" sz="2800" dirty="0"/>
              <a:t>不要跟上财主的脚步，因为人生没有后悔药。</a:t>
            </a:r>
          </a:p>
        </p:txBody>
      </p:sp>
    </p:spTree>
    <p:extLst>
      <p:ext uri="{BB962C8B-B14F-4D97-AF65-F5344CB8AC3E}">
        <p14:creationId xmlns:p14="http://schemas.microsoft.com/office/powerpoint/2010/main" val="21255142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791F8-EED7-CD14-62C6-60EFFCF02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322A706-2007-0EC1-9036-7E2E7B30F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反省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EBDEB52-C128-1CAA-21D7-6D2C3D9775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到底我们的信仰生活应该追求的是什么？</a:t>
            </a:r>
            <a:endParaRPr lang="en-US" altLang="zh-TW" sz="2800" dirty="0"/>
          </a:p>
          <a:p>
            <a:r>
              <a:rPr lang="zh-TW" altLang="en-US" sz="2800" dirty="0"/>
              <a:t>要建立在什么样的基础上？</a:t>
            </a:r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857164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8D312B-5635-B537-30A6-6563598D3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/>
              <a:t>引言：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BA62FB0-2D81-8BC6-1C30-7C0103F19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在我们成长的过程中，有没有做过一些让自己感到后悔的决定，</a:t>
            </a:r>
            <a:endParaRPr lang="en-US" altLang="zh-TW" sz="2800" dirty="0"/>
          </a:p>
          <a:p>
            <a:r>
              <a:rPr lang="zh-TW" altLang="en-US" sz="2800" dirty="0"/>
              <a:t>或是作了一些让自己感到后悔的行为？</a:t>
            </a:r>
          </a:p>
        </p:txBody>
      </p:sp>
    </p:spTree>
    <p:extLst>
      <p:ext uri="{BB962C8B-B14F-4D97-AF65-F5344CB8AC3E}">
        <p14:creationId xmlns:p14="http://schemas.microsoft.com/office/powerpoint/2010/main" val="862162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3B1B47-6428-7827-E81A-B4F8864582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26D6A4A-4DED-9254-E91B-2904D973D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财主与拉撒路现实的境况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3CC8413-5CE4-9ED2-952A-EEBA39F86E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800" dirty="0"/>
              <a:t>路十六</a:t>
            </a:r>
            <a:r>
              <a:rPr lang="en-US" altLang="zh-TW" sz="2800" dirty="0"/>
              <a:t>19-21</a:t>
            </a:r>
          </a:p>
          <a:p>
            <a:pPr marL="0" indent="0">
              <a:buNone/>
            </a:pPr>
            <a:r>
              <a:rPr lang="en-US" altLang="zh-TW" sz="2800" dirty="0"/>
              <a:t>19 </a:t>
            </a:r>
            <a:r>
              <a:rPr lang="zh-TW" altLang="en-US" sz="2800" dirty="0"/>
              <a:t>「有一个财主，身穿紫袍和细麻衣服，天天奢华宴乐。 </a:t>
            </a:r>
            <a:endParaRPr lang="en-US" altLang="zh-TW" sz="2800" dirty="0"/>
          </a:p>
          <a:p>
            <a:pPr marL="0" indent="0">
              <a:buNone/>
            </a:pPr>
            <a:r>
              <a:rPr lang="en-US" altLang="zh-TW" sz="2800" dirty="0"/>
              <a:t>20 </a:t>
            </a:r>
            <a:r>
              <a:rPr lang="zh-TW" altLang="en-US" sz="2800" dirty="0"/>
              <a:t>又有一个穷人，名叫拉撒路，满身长疮，被人放在财主的大门口， </a:t>
            </a:r>
            <a:endParaRPr lang="en-US" altLang="zh-TW" sz="2800" dirty="0"/>
          </a:p>
          <a:p>
            <a:pPr marL="0" indent="0">
              <a:buNone/>
            </a:pPr>
            <a:r>
              <a:rPr lang="en-US" altLang="zh-TW" sz="2800" dirty="0"/>
              <a:t>21 </a:t>
            </a:r>
            <a:r>
              <a:rPr lang="zh-TW" altLang="en-US" sz="2800" dirty="0"/>
              <a:t>指望得财主桌上掉下来的碎屑充饥，但反而是狗来舔他的疮。</a:t>
            </a:r>
          </a:p>
        </p:txBody>
      </p:sp>
    </p:spTree>
    <p:extLst>
      <p:ext uri="{BB962C8B-B14F-4D97-AF65-F5344CB8AC3E}">
        <p14:creationId xmlns:p14="http://schemas.microsoft.com/office/powerpoint/2010/main" val="153801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83140-1C58-9F22-3AF7-84119045D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91D886E-1053-D0DA-B0C8-207362B25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财主与拉撒路现实的境况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A628A74-DF28-FF75-CC66-9FD333BCD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800" dirty="0"/>
              <a:t>路十六</a:t>
            </a:r>
            <a:r>
              <a:rPr lang="en-US" altLang="zh-TW" sz="2800" dirty="0"/>
              <a:t>19-21</a:t>
            </a:r>
          </a:p>
          <a:p>
            <a:pPr marL="0" indent="0">
              <a:buNone/>
            </a:pPr>
            <a:r>
              <a:rPr lang="en-US" altLang="zh-TW" sz="2800" dirty="0"/>
              <a:t>19 </a:t>
            </a:r>
            <a:r>
              <a:rPr lang="zh-TW" altLang="en-US" sz="2800" dirty="0"/>
              <a:t>「有一个财主，</a:t>
            </a:r>
            <a:r>
              <a:rPr lang="zh-TW" altLang="en-US" sz="2800" b="1" dirty="0">
                <a:solidFill>
                  <a:srgbClr val="FF0000"/>
                </a:solidFill>
              </a:rPr>
              <a:t>身穿紫袍和细麻衣服，天天奢华宴乐</a:t>
            </a:r>
            <a:r>
              <a:rPr lang="zh-TW" altLang="en-US" sz="2800" dirty="0"/>
              <a:t>。 </a:t>
            </a:r>
            <a:endParaRPr lang="en-US" altLang="zh-TW" sz="2800" dirty="0"/>
          </a:p>
          <a:p>
            <a:pPr marL="0" indent="0">
              <a:buNone/>
            </a:pPr>
            <a:r>
              <a:rPr lang="en-US" altLang="zh-TW" sz="2800" dirty="0"/>
              <a:t>20 </a:t>
            </a:r>
            <a:r>
              <a:rPr lang="zh-TW" altLang="en-US" sz="2800" dirty="0"/>
              <a:t>又有一个穷人，名叫拉撒路，满身长疮，被人放在财主的大门口， </a:t>
            </a:r>
            <a:endParaRPr lang="en-US" altLang="zh-TW" sz="2800" dirty="0"/>
          </a:p>
          <a:p>
            <a:pPr marL="0" indent="0">
              <a:buNone/>
            </a:pPr>
            <a:r>
              <a:rPr lang="en-US" altLang="zh-TW" sz="2800" dirty="0"/>
              <a:t>21 </a:t>
            </a:r>
            <a:r>
              <a:rPr lang="zh-TW" altLang="en-US" sz="2800" dirty="0"/>
              <a:t>指望得财主桌上掉下来的碎屑充饥，但反而是狗来舔他的疮。</a:t>
            </a:r>
          </a:p>
        </p:txBody>
      </p:sp>
    </p:spTree>
    <p:extLst>
      <p:ext uri="{BB962C8B-B14F-4D97-AF65-F5344CB8AC3E}">
        <p14:creationId xmlns:p14="http://schemas.microsoft.com/office/powerpoint/2010/main" val="2128165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4D2A8-22C6-54C0-EDEA-9960E6784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CA4FEC8-E458-535A-5EA1-F51D2B397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财主与拉撒路现实的境况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EC3B81-C2D9-6424-2404-03210E068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800" dirty="0"/>
              <a:t>路十六</a:t>
            </a:r>
            <a:r>
              <a:rPr lang="en-US" altLang="zh-TW" sz="2800" dirty="0"/>
              <a:t>19-21</a:t>
            </a:r>
          </a:p>
          <a:p>
            <a:pPr marL="0" indent="0">
              <a:buNone/>
            </a:pPr>
            <a:r>
              <a:rPr lang="en-US" altLang="zh-TW" sz="2800" dirty="0"/>
              <a:t>19 </a:t>
            </a:r>
            <a:r>
              <a:rPr lang="zh-TW" altLang="en-US" sz="2800" dirty="0"/>
              <a:t>「有一个财主，身穿紫袍和细麻衣服，天天奢华宴乐。 </a:t>
            </a:r>
            <a:endParaRPr lang="en-US" altLang="zh-TW" sz="2800" dirty="0"/>
          </a:p>
          <a:p>
            <a:pPr marL="0" indent="0">
              <a:buNone/>
            </a:pPr>
            <a:r>
              <a:rPr lang="en-US" altLang="zh-TW" sz="2800" dirty="0"/>
              <a:t>20 </a:t>
            </a:r>
            <a:r>
              <a:rPr lang="zh-TW" altLang="en-US" sz="2800" dirty="0"/>
              <a:t>又有一个穷人，名叫拉撒路，</a:t>
            </a:r>
            <a:r>
              <a:rPr lang="zh-TW" altLang="en-US" sz="2800" b="1" dirty="0">
                <a:solidFill>
                  <a:srgbClr val="FF0000"/>
                </a:solidFill>
              </a:rPr>
              <a:t>满身长疮，被人放在财主的大门口</a:t>
            </a:r>
            <a:r>
              <a:rPr lang="zh-TW" altLang="en-US" sz="2800" dirty="0"/>
              <a:t>， </a:t>
            </a:r>
            <a:endParaRPr lang="en-US" altLang="zh-TW" sz="2800" dirty="0"/>
          </a:p>
          <a:p>
            <a:pPr marL="0" indent="0">
              <a:buNone/>
            </a:pPr>
            <a:r>
              <a:rPr lang="en-US" altLang="zh-TW" sz="2800" dirty="0"/>
              <a:t>21 </a:t>
            </a:r>
            <a:r>
              <a:rPr lang="zh-TW" altLang="en-US" sz="2800" dirty="0"/>
              <a:t>指望得财主</a:t>
            </a:r>
            <a:r>
              <a:rPr lang="zh-TW" altLang="en-US" sz="2800" b="1" dirty="0">
                <a:solidFill>
                  <a:srgbClr val="FF0000"/>
                </a:solidFill>
              </a:rPr>
              <a:t>桌上掉下来的碎屑</a:t>
            </a:r>
            <a:r>
              <a:rPr lang="zh-TW" altLang="en-US" sz="2800" dirty="0"/>
              <a:t>充饥，但反而是</a:t>
            </a:r>
            <a:r>
              <a:rPr lang="zh-TW" altLang="en-US" sz="2800" b="1" dirty="0">
                <a:solidFill>
                  <a:srgbClr val="FF0000"/>
                </a:solidFill>
              </a:rPr>
              <a:t>狗来舔他的疮</a:t>
            </a:r>
            <a:r>
              <a:rPr lang="zh-TW" altLang="en-US" sz="28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753321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2C751D-A40A-C52B-95E8-6DB4E18041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83CB5D9-7DC0-01E3-11C9-A2B2BB8E8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财主与拉撒死后在阴间面对不同的境况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3C6EA5D-CD18-658F-BEB2-436687CA2B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800" dirty="0"/>
              <a:t>路</a:t>
            </a:r>
            <a:r>
              <a:rPr lang="en-US" altLang="zh-TW" sz="2800" dirty="0"/>
              <a:t>16:22-23	</a:t>
            </a:r>
            <a:endParaRPr lang="zh-TW" altLang="en-US" sz="2800" dirty="0"/>
          </a:p>
          <a:p>
            <a:pPr marL="0" indent="0">
              <a:buNone/>
            </a:pPr>
            <a:r>
              <a:rPr lang="en-US" altLang="zh-TW" sz="2800" dirty="0"/>
              <a:t>22 </a:t>
            </a:r>
            <a:r>
              <a:rPr lang="zh-TW" altLang="en-US" sz="2800" dirty="0"/>
              <a:t>「后来这个穷人死了，由天使带到亚伯拉罕的怀里。财主也死了，并且埋葬了。 </a:t>
            </a:r>
            <a:endParaRPr lang="en-US" altLang="zh-TW" sz="2800" dirty="0"/>
          </a:p>
          <a:p>
            <a:pPr marL="0" indent="0">
              <a:buNone/>
            </a:pPr>
            <a:r>
              <a:rPr lang="en-US" altLang="zh-TW" sz="2800" dirty="0"/>
              <a:t>23 </a:t>
            </a:r>
            <a:r>
              <a:rPr lang="zh-TW" altLang="en-US" sz="2800" dirty="0"/>
              <a:t>财主在阴间受折磨，举目远远望见亚伯拉罕，以及在他怀中的拉撒路。</a:t>
            </a:r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442796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45F7A-F5D0-E983-53E9-C2EE040489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C7700B7-74B6-C450-5DC6-100F88C67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财主与拉撒死后在阴间面对不同的境况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ACEDA06-42AC-5E4F-53FB-DF45542C9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当时犹太人对葬礼亦十分重视，认为没有被埋葬是受到上主咒诅的象征，</a:t>
            </a:r>
            <a:endParaRPr lang="en-US" altLang="zh-TW" sz="2800" dirty="0"/>
          </a:p>
          <a:p>
            <a:r>
              <a:rPr lang="zh-TW" altLang="en-US" sz="2800" dirty="0"/>
              <a:t>财主被埋葬。财主被视为有福，拉撒路却是被咒诅。</a:t>
            </a:r>
          </a:p>
          <a:p>
            <a:r>
              <a:rPr lang="zh-TW" altLang="en-US" sz="2800" dirty="0"/>
              <a:t>事实上，拉撒路这名字的意思是「上主帮助」。</a:t>
            </a:r>
            <a:endParaRPr lang="en-US" altLang="zh-TW" sz="2800" dirty="0"/>
          </a:p>
          <a:p>
            <a:r>
              <a:rPr lang="zh-TW" altLang="en-US" sz="2800" dirty="0"/>
              <a:t>这也正正否定他受到咒诅的想法。</a:t>
            </a:r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9983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8EA36E-E3DB-A666-E121-FA7ACEB3E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5C4205-36EE-5DD4-6ABE-7048C4049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财主与拉撒死后在阴间面对不同的境况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474E656-80E1-EC6F-A444-3D30CECED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160590"/>
            <a:ext cx="6347714" cy="4368999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2800" dirty="0"/>
              <a:t>到底有没有阴间？有没有天堂？</a:t>
            </a:r>
            <a:endParaRPr lang="en-US" altLang="zh-TW" sz="2800" dirty="0"/>
          </a:p>
          <a:p>
            <a:r>
              <a:rPr lang="zh-TW" altLang="en-US" sz="2800" dirty="0"/>
              <a:t>若依耶稣基督所讲的这个故事来看是有的</a:t>
            </a:r>
            <a:endParaRPr lang="en-US" altLang="zh-TW" sz="2800" dirty="0"/>
          </a:p>
          <a:p>
            <a:r>
              <a:rPr lang="zh-TW" altLang="en-US" sz="2800" dirty="0"/>
              <a:t>我们不必去猜测或讨论天堂、阴间、地狱在哪里这个问题。</a:t>
            </a:r>
            <a:endParaRPr lang="en-US" altLang="zh-TW" sz="2800" dirty="0"/>
          </a:p>
          <a:p>
            <a:r>
              <a:rPr lang="zh-TW" altLang="en-US" sz="2800" dirty="0"/>
              <a:t>基督信仰很清楚地告诉我们：信的人有复活、永生。</a:t>
            </a:r>
          </a:p>
          <a:p>
            <a:r>
              <a:rPr lang="zh-TW" altLang="en-US" sz="2800" dirty="0"/>
              <a:t>路加所要告诉我们的是：人在上帝的国度里是快乐的，反之，则是「非常痛苦」。</a:t>
            </a:r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465557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0C9982-DF5B-4174-DDED-6865D7F4E2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65CB2D-E045-30A8-7D9F-D856A24C4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78287"/>
          </a:xfrm>
        </p:spPr>
        <p:txBody>
          <a:bodyPr/>
          <a:lstStyle/>
          <a:p>
            <a:r>
              <a:rPr lang="zh-TW" altLang="zh-TW" b="1" dirty="0"/>
              <a:t>财主与亚伯拉罕的对话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79FF3E2-CCD5-E6F0-DA66-CF2119EE8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442434"/>
            <a:ext cx="6347714" cy="53060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2800" dirty="0"/>
              <a:t>路十六</a:t>
            </a:r>
            <a:r>
              <a:rPr lang="en-US" altLang="zh-TW" sz="2800" dirty="0"/>
              <a:t>24-31</a:t>
            </a:r>
          </a:p>
          <a:p>
            <a:pPr marL="0" indent="0">
              <a:buNone/>
            </a:pPr>
            <a:r>
              <a:rPr lang="en-US" altLang="zh-TW" sz="2800" dirty="0"/>
              <a:t>24 </a:t>
            </a:r>
            <a:r>
              <a:rPr lang="zh-TW" altLang="en-US" sz="2800" dirty="0"/>
              <a:t>就喊叫说：</a:t>
            </a:r>
            <a:r>
              <a:rPr lang="en-US" altLang="zh-TW" sz="2800" dirty="0"/>
              <a:t>『</a:t>
            </a:r>
            <a:r>
              <a:rPr lang="zh-TW" altLang="en-US" sz="2800" dirty="0"/>
              <a:t>我的先祖亚伯拉罕啊，可怜我吧！请打发拉撒路用指头蘸点水，凉凉我的舌头，因为我在这火焰中非常痛苦！</a:t>
            </a:r>
            <a:r>
              <a:rPr lang="en-US" altLang="zh-TW" sz="2800" dirty="0"/>
              <a:t>』</a:t>
            </a:r>
          </a:p>
          <a:p>
            <a:pPr marL="0" indent="0">
              <a:buNone/>
            </a:pPr>
            <a:r>
              <a:rPr lang="en-US" altLang="zh-TW" sz="2800" dirty="0"/>
              <a:t>25 </a:t>
            </a:r>
            <a:r>
              <a:rPr lang="zh-TW" altLang="en-US" sz="2800" dirty="0"/>
              <a:t>「亚伯拉罕说：</a:t>
            </a:r>
            <a:r>
              <a:rPr lang="en-US" altLang="zh-TW" sz="2800" dirty="0"/>
              <a:t>『</a:t>
            </a:r>
            <a:r>
              <a:rPr lang="zh-TW" altLang="en-US" sz="2800" dirty="0"/>
              <a:t>孩子，你当记得，你生前享尽福乐，拉撒路也同样吃尽苦头；如今他在这里得到安慰，而你就经受痛苦。 </a:t>
            </a:r>
            <a:r>
              <a:rPr lang="en-US" altLang="zh-TW" sz="2800" dirty="0"/>
              <a:t>26 </a:t>
            </a:r>
            <a:r>
              <a:rPr lang="zh-TW" altLang="en-US" sz="2800" dirty="0"/>
              <a:t>此外，在我们和你们之间隔着巨大的深渊，所以人想从这边过到你们那边是不可能的，从那边过到我们这边也是不可能的。</a:t>
            </a:r>
            <a:r>
              <a:rPr lang="en-US" altLang="zh-TW" sz="2800" dirty="0"/>
              <a:t>』</a:t>
            </a:r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844255075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1818</Words>
  <Application>Microsoft Office PowerPoint</Application>
  <PresentationFormat>Bildschirmpräsentation (4:3)</PresentationFormat>
  <Paragraphs>72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1" baseType="lpstr">
      <vt:lpstr>等线</vt:lpstr>
      <vt:lpstr>Arial</vt:lpstr>
      <vt:lpstr>Trebuchet MS</vt:lpstr>
      <vt:lpstr>Wingdings 3</vt:lpstr>
      <vt:lpstr>多面向</vt:lpstr>
      <vt:lpstr>悔不当初 路十六19-31</vt:lpstr>
      <vt:lpstr>引言：</vt:lpstr>
      <vt:lpstr>财主与拉撒路现实的境况</vt:lpstr>
      <vt:lpstr>财主与拉撒路现实的境况</vt:lpstr>
      <vt:lpstr>财主与拉撒路现实的境况</vt:lpstr>
      <vt:lpstr>财主与拉撒死后在阴间面对不同的境况</vt:lpstr>
      <vt:lpstr>财主与拉撒死后在阴间面对不同的境况</vt:lpstr>
      <vt:lpstr>财主与拉撒死后在阴间面对不同的境况</vt:lpstr>
      <vt:lpstr>财主与亚伯拉罕的对话</vt:lpstr>
      <vt:lpstr>财主与亚伯拉罕的对话</vt:lpstr>
      <vt:lpstr>财主与亚伯拉罕的对话</vt:lpstr>
      <vt:lpstr>财主与亚伯拉罕的对话</vt:lpstr>
      <vt:lpstr>财主与亚伯拉罕的对话</vt:lpstr>
      <vt:lpstr>总结</vt:lpstr>
      <vt:lpstr>总结</vt:lpstr>
      <vt:lpstr>反省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siqi D</dc:creator>
  <cp:lastModifiedBy>Dongdong Hu</cp:lastModifiedBy>
  <cp:revision>842</cp:revision>
  <dcterms:created xsi:type="dcterms:W3CDTF">2023-03-17T14:22:59Z</dcterms:created>
  <dcterms:modified xsi:type="dcterms:W3CDTF">2025-10-09T00:33:30Z</dcterms:modified>
</cp:coreProperties>
</file>