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231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99" autoAdjust="0"/>
    <p:restoredTop sz="90137" autoAdjust="0"/>
  </p:normalViewPr>
  <p:slideViewPr>
    <p:cSldViewPr snapToGrid="0">
      <p:cViewPr varScale="1">
        <p:scale>
          <a:sx n="146" d="100"/>
          <a:sy n="146" d="100"/>
        </p:scale>
        <p:origin x="21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2025/10/9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6571" y="6536531"/>
            <a:ext cx="266098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450645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919760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4609951" y="3580805"/>
            <a:ext cx="3978176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Heron flying low over a beach with a short fence in the foreground"/>
          <p:cNvSpPr>
            <a:spLocks noGrp="1"/>
          </p:cNvSpPr>
          <p:nvPr>
            <p:ph type="pic" sz="half" idx="22"/>
          </p:nvPr>
        </p:nvSpPr>
        <p:spPr>
          <a:xfrm>
            <a:off x="4723805" y="526851"/>
            <a:ext cx="3750469" cy="375046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1991321" y="625078"/>
            <a:ext cx="8411766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758767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892969" y="4473773"/>
            <a:ext cx="7358063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 i="1"/>
            </a:lvl1pPr>
          </a:lstStyle>
          <a:p>
            <a:r>
              <a:t>–Johnny Appleseed</a:t>
            </a:r>
          </a:p>
        </p:txBody>
      </p:sp>
      <p:sp>
        <p:nvSpPr>
          <p:cNvPr id="112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892969" y="2979431"/>
            <a:ext cx="7358063" cy="4705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391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958937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919758" y="-35719"/>
            <a:ext cx="10394156" cy="6929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28089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460662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1143000" y="263426"/>
            <a:ext cx="6858000" cy="4572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315457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418830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idx="21"/>
          </p:nvPr>
        </p:nvSpPr>
        <p:spPr>
          <a:xfrm>
            <a:off x="4482703" y="446484"/>
            <a:ext cx="5777508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03449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667335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695161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idx="21"/>
          </p:nvPr>
        </p:nvSpPr>
        <p:spPr>
          <a:xfrm>
            <a:off x="2678906" y="1821656"/>
            <a:ext cx="6630293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22143" y="6536531"/>
            <a:ext cx="294954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527144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22143" y="6536531"/>
            <a:ext cx="294954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468266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22143" y="6536531"/>
            <a:ext cx="294954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987943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1379" y="6536531"/>
            <a:ext cx="256481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1125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705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60728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928744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22502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257165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60728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928744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22502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257165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t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预备行各样的善事"/>
          <p:cNvSpPr txBox="1">
            <a:spLocks noGrp="1"/>
          </p:cNvSpPr>
          <p:nvPr>
            <p:ph type="ctrTitle"/>
          </p:nvPr>
        </p:nvSpPr>
        <p:spPr>
          <a:xfrm>
            <a:off x="892969" y="701042"/>
            <a:ext cx="7358063" cy="1408515"/>
          </a:xfrm>
          <a:prstGeom prst="rect">
            <a:avLst/>
          </a:prstGeom>
        </p:spPr>
        <p:txBody>
          <a:bodyPr/>
          <a:lstStyle/>
          <a:p>
            <a:r>
              <a:t>预备行各样的善事</a:t>
            </a:r>
          </a:p>
        </p:txBody>
      </p:sp>
      <p:sp>
        <p:nvSpPr>
          <p:cNvPr id="138" name="陈梁兆琪师母"/>
          <p:cNvSpPr txBox="1">
            <a:spLocks noGrp="1"/>
          </p:cNvSpPr>
          <p:nvPr>
            <p:ph type="subTitle" sz="quarter" idx="1"/>
          </p:nvPr>
        </p:nvSpPr>
        <p:spPr>
          <a:xfrm>
            <a:off x="892969" y="2102246"/>
            <a:ext cx="7358063" cy="794743"/>
          </a:xfrm>
          <a:prstGeom prst="rect">
            <a:avLst/>
          </a:prstGeom>
        </p:spPr>
        <p:txBody>
          <a:bodyPr/>
          <a:lstStyle/>
          <a:p>
            <a:r>
              <a:t>陈梁兆琪师母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830" y="2728958"/>
            <a:ext cx="3871843" cy="38718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“事奉玛门”的危险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“事奉玛门”的危险</a:t>
            </a:r>
          </a:p>
        </p:txBody>
      </p:sp>
      <p:sp>
        <p:nvSpPr>
          <p:cNvPr id="181" name="想事奉上帝，却又放不下贪爱和倚靠钱财带来的好处。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/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想事奉上帝，却又放不下贪爱和倚靠钱财带来的好处</a:t>
            </a:r>
            <a:r>
              <a:rPr sz="2800" dirty="0"/>
              <a:t>。</a:t>
            </a:r>
            <a:endParaRPr sz="2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事奉玛门的人只寻求自己的利益，忽略了身边的穷人和罪人的需要，甚至合理化自己的冷漠</a:t>
            </a:r>
            <a:r>
              <a:rPr sz="2800" dirty="0"/>
              <a:t>。</a:t>
            </a:r>
            <a:endParaRPr sz="2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与上帝爱怜悯罪人的心态完全违背</a:t>
            </a:r>
            <a:r>
              <a:rPr sz="2800" dirty="0"/>
              <a:t>。</a:t>
            </a:r>
            <a:endParaRPr sz="2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>
                <a:latin typeface="Helvetica Neue"/>
                <a:ea typeface="Helvetica Neue"/>
                <a:cs typeface="Helvetica Neue"/>
                <a:sym typeface="Helvetica Neue"/>
              </a:rPr>
              <a:t>結局：</a:t>
            </a:r>
            <a:r>
              <a:rPr sz="2800" dirty="0" err="1"/>
              <a:t>不义的管家遭主人</a:t>
            </a:r>
            <a:r>
              <a:rPr sz="2800" dirty="0" err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PingFang TC Semibold"/>
                <a:ea typeface="PingFang TC Semibold"/>
                <a:cs typeface="PingFang TC Semibold"/>
                <a:sym typeface="PingFang TC Semibold"/>
              </a:rPr>
              <a:t>丢弃</a:t>
            </a:r>
            <a:r>
              <a:rPr sz="2800" dirty="0" err="1"/>
              <a:t>他</a:t>
            </a:r>
            <a:r>
              <a:rPr sz="2800" dirty="0"/>
              <a:t>。</a:t>
            </a:r>
          </a:p>
        </p:txBody>
      </p:sp>
      <p:pic>
        <p:nvPicPr>
          <p:cNvPr id="18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929" y="4902397"/>
            <a:ext cx="2268141" cy="17770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事奉上帝的祝福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事奉上帝的祝福</a:t>
            </a:r>
            <a:endParaRPr dirty="0"/>
          </a:p>
        </p:txBody>
      </p:sp>
      <p:sp>
        <p:nvSpPr>
          <p:cNvPr id="185" name="钱财只是上帝赐下其中一样恩典而已，并不是生命最重要或全部。…"/>
          <p:cNvSpPr txBox="1">
            <a:spLocks noGrp="1"/>
          </p:cNvSpPr>
          <p:nvPr>
            <p:ph type="body" idx="1"/>
          </p:nvPr>
        </p:nvSpPr>
        <p:spPr>
          <a:xfrm>
            <a:off x="669727" y="1510810"/>
            <a:ext cx="7804547" cy="442019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钱财只是上帝赐下其中一样恩典而已，并不是生命最重要或全部</a:t>
            </a:r>
            <a:r>
              <a:rPr sz="2800" dirty="0"/>
              <a:t>。</a:t>
            </a: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不用追求更多，也不用倚靠钱财来得到满足或平安</a:t>
            </a:r>
            <a:r>
              <a:rPr sz="2800" dirty="0"/>
              <a:t>。</a:t>
            </a:r>
            <a:endParaRPr sz="2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>
                <a:latin typeface="Helvetica Neue"/>
                <a:ea typeface="Helvetica Neue"/>
                <a:cs typeface="Helvetica Neue"/>
                <a:sym typeface="Helvetica Neue"/>
              </a:rPr>
              <a:t>管理</a:t>
            </a:r>
            <a:r>
              <a:rPr sz="2800" dirty="0" err="1"/>
              <a:t>金钱目的要事奉上帝和帮助人信主，而不是以聚敛、享乐或提高身份地位</a:t>
            </a:r>
            <a:r>
              <a:rPr sz="2800" dirty="0"/>
              <a:t>。</a:t>
            </a: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上帝知道人对钱财的态度，并应许忠心的好管家能进入永生里</a:t>
            </a:r>
            <a:r>
              <a:rPr sz="2800" dirty="0"/>
              <a:t>。</a:t>
            </a:r>
          </a:p>
        </p:txBody>
      </p:sp>
      <p:pic>
        <p:nvPicPr>
          <p:cNvPr id="18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458" y="4473773"/>
            <a:ext cx="1687711" cy="23842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实践：预备行各样的善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572516">
              <a:defRPr sz="7840"/>
            </a:lvl1pPr>
          </a:lstStyle>
          <a:p>
            <a:r>
              <a:rPr sz="5400" dirty="0" err="1"/>
              <a:t>实践：预备行各样的善事</a:t>
            </a:r>
            <a:endParaRPr sz="5400" dirty="0"/>
          </a:p>
        </p:txBody>
      </p:sp>
      <p:sp>
        <p:nvSpPr>
          <p:cNvPr id="189" name="有计划有安排，刻意地预备和安排将金钱奉献在帮助人，和带领人信主的事情上。…"/>
          <p:cNvSpPr txBox="1">
            <a:spLocks noGrp="1"/>
          </p:cNvSpPr>
          <p:nvPr>
            <p:ph type="body" idx="4294967295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/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有计划有安排，刻意地预备和安排将金钱奉献在帮助人，和带领人信主的事情上</a:t>
            </a:r>
            <a:r>
              <a:rPr sz="2800" dirty="0"/>
              <a:t>。</a:t>
            </a: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请一个人喝咖啡跟他聊天关心他</a:t>
            </a:r>
            <a:endParaRPr sz="2800" dirty="0"/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买一个小礼物给需要安慰和鼓励的人</a:t>
            </a:r>
            <a:endParaRPr sz="2800" dirty="0"/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特别为帮助人而储钱，当圣灵的感动来到时，就奉献给某一个有需要的人</a:t>
            </a:r>
            <a:r>
              <a:rPr sz="2800" dirty="0"/>
              <a:t>。</a:t>
            </a:r>
          </a:p>
        </p:txBody>
      </p:sp>
      <p:pic>
        <p:nvPicPr>
          <p:cNvPr id="19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012" y="4740307"/>
            <a:ext cx="2669977" cy="1500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总结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总结</a:t>
            </a:r>
          </a:p>
        </p:txBody>
      </p:sp>
      <p:sp>
        <p:nvSpPr>
          <p:cNvPr id="193" name="圣经是叫人有得救的智慧，有能力行出各样善事。…"/>
          <p:cNvSpPr txBox="1">
            <a:spLocks noGrp="1"/>
          </p:cNvSpPr>
          <p:nvPr>
            <p:ph type="body" idx="1"/>
          </p:nvPr>
        </p:nvSpPr>
        <p:spPr>
          <a:xfrm>
            <a:off x="669726" y="1421606"/>
            <a:ext cx="7804547" cy="442019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圣经是叫人有得救的智慧，有能力行出各样善事</a:t>
            </a:r>
            <a:r>
              <a:rPr sz="2800" dirty="0"/>
              <a:t>。</a:t>
            </a: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比喻的重點：要把握现在，善用一切资做善事，就是帮助人和带领人信主，为将来进入永生作预备</a:t>
            </a:r>
            <a:r>
              <a:rPr sz="2800" dirty="0"/>
              <a:t>。</a:t>
            </a:r>
            <a:endParaRPr sz="2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忠心的好管家是专一敬拜和事奉神，有计划地运用金钱來帮助人信主</a:t>
            </a:r>
            <a:r>
              <a:rPr sz="2800" dirty="0"/>
              <a:t>。</a:t>
            </a:r>
            <a:endParaRPr sz="2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要预备行各样的善事，同时也预备得著神给我们忠心事奉祂的赏赐</a:t>
            </a:r>
            <a:r>
              <a:rPr sz="2800" dirty="0"/>
              <a:t>。</a:t>
            </a:r>
          </a:p>
        </p:txBody>
      </p:sp>
      <p:pic>
        <p:nvPicPr>
          <p:cNvPr id="19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5027413"/>
            <a:ext cx="2437805" cy="16519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引言:预备行各样的善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引言:预备行各样的善事</a:t>
            </a:r>
            <a:endParaRPr dirty="0"/>
          </a:p>
        </p:txBody>
      </p:sp>
      <p:sp>
        <p:nvSpPr>
          <p:cNvPr id="142" name="保罗教导提摩太（提后3:15-17）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22294" indent="-322294" algn="just" defTabSz="321457">
              <a:spcBef>
                <a:spcPts val="0"/>
              </a:spcBef>
              <a:defRPr sz="3300"/>
            </a:pPr>
            <a:r>
              <a:rPr sz="2800" dirty="0"/>
              <a:t>保罗教导提摩太</a:t>
            </a:r>
            <a:r>
              <a:rPr sz="2800" dirty="0">
                <a:solidFill>
                  <a:schemeClr val="accent5">
                    <a:lumOff val="-29866"/>
                  </a:schemeClr>
                </a:solidFill>
              </a:rPr>
              <a:t>（提后3:15-17）</a:t>
            </a:r>
          </a:p>
          <a:p>
            <a:pPr marL="0" indent="0" defTabSz="321457">
              <a:spcBef>
                <a:spcPts val="0"/>
              </a:spcBef>
              <a:buSzTx/>
              <a:buNone/>
              <a:defRPr sz="3300">
                <a:solidFill>
                  <a:schemeClr val="accent5">
                    <a:lumOff val="-29866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/>
              <a:t>⋯⋯你是从小明白圣经，这圣经能使你因信基督耶稣，有得救的智慧。圣经都是上帝所默示的，于教训、督责、使人归正、教导人学义都是有益的，叫属上帝的人得以完全，预备行各样的善事</a:t>
            </a:r>
            <a:r>
              <a:rPr dirty="0"/>
              <a:t>。</a:t>
            </a:r>
          </a:p>
        </p:txBody>
      </p:sp>
      <p:pic>
        <p:nvPicPr>
          <p:cNvPr id="14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759" y="4226530"/>
            <a:ext cx="2944482" cy="19654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引言:预备行各样的善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引言:预备行各样的善事</a:t>
            </a:r>
          </a:p>
        </p:txBody>
      </p:sp>
      <p:sp>
        <p:nvSpPr>
          <p:cNvPr id="146" name="圣经叫人有得救的智慧，是上帝向人说话，让人学习道理、真理、认识上帝并跟上帝建立关系。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>
                <a:latin typeface="Helvetica Neue"/>
                <a:ea typeface="Helvetica Neue"/>
                <a:cs typeface="Helvetica Neue"/>
                <a:sym typeface="Helvetica Neue"/>
              </a:rPr>
              <a:t>圣经叫人有得救的智慧，是上帝向人说话，让人学习道理、真理、认识上帝并跟上帝建立关系</a:t>
            </a:r>
            <a:r>
              <a:rPr sz="2800" dirty="0">
                <a:latin typeface="Helvetica Neue"/>
                <a:ea typeface="Helvetica Neue"/>
                <a:cs typeface="Helvetica Neue"/>
                <a:sym typeface="Helvetica Neue"/>
              </a:rPr>
              <a:t>。</a:t>
            </a: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>
                <a:latin typeface="Helvetica Neue"/>
                <a:ea typeface="Helvetica Neue"/>
                <a:cs typeface="Helvetica Neue"/>
                <a:sym typeface="Helvetica Neue"/>
              </a:rPr>
              <a:t>在上帝里，人的生命更新改变，便有能力行出各样善事</a:t>
            </a:r>
            <a:r>
              <a:rPr sz="2800" dirty="0">
                <a:latin typeface="Helvetica Neue"/>
                <a:ea typeface="Helvetica Neue"/>
                <a:cs typeface="Helvetica Neue"/>
                <a:sym typeface="Helvetica Neue"/>
              </a:rPr>
              <a:t>。</a:t>
            </a: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>
                <a:latin typeface="Helvetica Neue"/>
                <a:ea typeface="Helvetica Neue"/>
                <a:cs typeface="Helvetica Neue"/>
                <a:sym typeface="Helvetica Neue"/>
              </a:rPr>
              <a:t>耶稣用不义的管家这个比喻来教导信徒作忠心的好管家和行善事</a:t>
            </a:r>
            <a:r>
              <a:rPr dirty="0">
                <a:latin typeface="Helvetica Neue"/>
                <a:ea typeface="Helvetica Neue"/>
                <a:cs typeface="Helvetica Neue"/>
                <a:sym typeface="Helvetica Neue"/>
              </a:rPr>
              <a:t>。</a:t>
            </a: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422" y="5000624"/>
            <a:ext cx="2393156" cy="16787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比喻：不义的管家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比喻：不义的管家</a:t>
            </a:r>
          </a:p>
        </p:txBody>
      </p:sp>
      <p:pic>
        <p:nvPicPr>
          <p:cNvPr id="15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72" y="1774694"/>
            <a:ext cx="2775743" cy="13878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7" name="Group"/>
          <p:cNvGrpSpPr/>
          <p:nvPr/>
        </p:nvGrpSpPr>
        <p:grpSpPr>
          <a:xfrm>
            <a:off x="538981" y="3240620"/>
            <a:ext cx="3767292" cy="2515706"/>
            <a:chOff x="0" y="0"/>
            <a:chExt cx="5357924" cy="3577891"/>
          </a:xfrm>
        </p:grpSpPr>
        <p:pic>
          <p:nvPicPr>
            <p:cNvPr id="151" name="Image" descr="Image"/>
            <p:cNvPicPr>
              <a:picLocks noChangeAspect="1"/>
            </p:cNvPicPr>
            <p:nvPr/>
          </p:nvPicPr>
          <p:blipFill>
            <a:blip r:embed="rId3"/>
            <a:srcRect b="46211"/>
            <a:stretch>
              <a:fillRect/>
            </a:stretch>
          </p:blipFill>
          <p:spPr>
            <a:xfrm>
              <a:off x="0" y="1676141"/>
              <a:ext cx="1767796" cy="19017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54" name="Group"/>
            <p:cNvGrpSpPr/>
            <p:nvPr/>
          </p:nvGrpSpPr>
          <p:grpSpPr>
            <a:xfrm>
              <a:off x="1147049" y="1090727"/>
              <a:ext cx="606739" cy="524554"/>
              <a:chOff x="0" y="0"/>
              <a:chExt cx="606737" cy="524552"/>
            </a:xfrm>
          </p:grpSpPr>
          <p:sp>
            <p:nvSpPr>
              <p:cNvPr id="152" name="Oval"/>
              <p:cNvSpPr/>
              <p:nvPr/>
            </p:nvSpPr>
            <p:spPr>
              <a:xfrm>
                <a:off x="-1" y="245085"/>
                <a:ext cx="271311" cy="279468"/>
              </a:xfrm>
              <a:prstGeom prst="ellipse">
                <a:avLst/>
              </a:prstGeom>
              <a:solidFill>
                <a:srgbClr val="5B7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 defTabSz="410751" hangingPunct="0"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47" kern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53" name="Oval"/>
              <p:cNvSpPr/>
              <p:nvPr/>
            </p:nvSpPr>
            <p:spPr>
              <a:xfrm>
                <a:off x="335428" y="0"/>
                <a:ext cx="271310" cy="279468"/>
              </a:xfrm>
              <a:prstGeom prst="ellipse">
                <a:avLst/>
              </a:prstGeom>
              <a:solidFill>
                <a:srgbClr val="5B79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 defTabSz="410751" hangingPunct="0"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47" kern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155" name="Oval"/>
            <p:cNvSpPr/>
            <p:nvPr/>
          </p:nvSpPr>
          <p:spPr>
            <a:xfrm>
              <a:off x="1909137" y="0"/>
              <a:ext cx="3448788" cy="2706009"/>
            </a:xfrm>
            <a:prstGeom prst="ellipse">
              <a:avLst/>
            </a:prstGeom>
            <a:solidFill>
              <a:srgbClr val="5B7993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156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5707" y="488188"/>
              <a:ext cx="2575648" cy="17296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8" name="管家可以擅自更改账目？…"/>
          <p:cNvSpPr txBox="1">
            <a:spLocks noGrp="1"/>
          </p:cNvSpPr>
          <p:nvPr>
            <p:ph type="body" sz="half" idx="1"/>
          </p:nvPr>
        </p:nvSpPr>
        <p:spPr>
          <a:xfrm>
            <a:off x="4509805" y="1821941"/>
            <a:ext cx="3940022" cy="4428555"/>
          </a:xfrm>
          <a:prstGeom prst="rect">
            <a:avLst/>
          </a:prstGeom>
        </p:spPr>
        <p:txBody>
          <a:bodyPr anchor="t">
            <a:normAutofit fontScale="85000" lnSpcReduction="20000"/>
          </a:bodyPr>
          <a:lstStyle/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管家可以擅自更改账目？</a:t>
            </a:r>
          </a:p>
          <a:p>
            <a:pPr marL="0" indent="0" algn="just" defTabSz="321457">
              <a:spcBef>
                <a:spcPts val="0"/>
              </a:spcBef>
              <a:buSzTx/>
              <a:buNone/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- 那时候很有钱的人会将资产分给仆人去投资和管理，他们要向主人交账，但细节不一定要向主人交代。所以管家有权去决定债户要还多少。</a:t>
            </a:r>
          </a:p>
          <a:p>
            <a:pPr marL="0" indent="0" algn="just" defTabSz="321457">
              <a:spcBef>
                <a:spcPts val="0"/>
              </a:spcBef>
              <a:buSzTx/>
              <a:buNone/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- 管家可能是放弃了多收取的利息或自己的佣金。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比喻：不义必受審判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比喻：不义必受審判</a:t>
            </a:r>
          </a:p>
        </p:txBody>
      </p:sp>
      <p:sp>
        <p:nvSpPr>
          <p:cNvPr id="161" name="16:8主人就夸奖这不义的管家做事聪明；今世之子，在世事之上，较比光明之子更加聪明…"/>
          <p:cNvSpPr txBox="1">
            <a:spLocks noGrp="1"/>
          </p:cNvSpPr>
          <p:nvPr>
            <p:ph type="body" idx="1"/>
          </p:nvPr>
        </p:nvSpPr>
        <p:spPr>
          <a:xfrm>
            <a:off x="669727" y="1553248"/>
            <a:ext cx="7804547" cy="442019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 algn="just" defTabSz="321457">
              <a:spcBef>
                <a:spcPts val="0"/>
              </a:spcBef>
              <a:buSzTx/>
              <a:buNone/>
              <a:defRPr sz="3300">
                <a:solidFill>
                  <a:schemeClr val="accent5">
                    <a:lumOff val="-29866"/>
                  </a:schemeClr>
                </a:solidFill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>
                <a:latin typeface="Helvetica Neue"/>
                <a:ea typeface="Helvetica Neue"/>
                <a:cs typeface="Helvetica Neue"/>
                <a:sym typeface="Helvetica Neue"/>
              </a:rPr>
              <a:t>16:8</a:t>
            </a:r>
            <a:r>
              <a:rPr sz="2800" dirty="0"/>
              <a:t>主人就夸奖这不义的管家做事聪明；今世之子，在世事之上，较比光明之子更加聪明</a:t>
            </a:r>
            <a:endParaRPr sz="2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耶稣也赞赏这位不义的管家吗</a:t>
            </a:r>
            <a:r>
              <a:rPr sz="2800" dirty="0"/>
              <a:t>？</a:t>
            </a:r>
            <a:endParaRPr sz="2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 defTabSz="321457">
              <a:spcBef>
                <a:spcPts val="0"/>
              </a:spcBef>
              <a:buSzTx/>
              <a:buNone/>
              <a:defRPr sz="3300">
                <a:solidFill>
                  <a:schemeClr val="accent5">
                    <a:lumOff val="-29866"/>
                  </a:schemeClr>
                </a:solidFill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/>
              <a:t>摩</a:t>
            </a:r>
            <a:r>
              <a:rPr sz="2800" dirty="0">
                <a:latin typeface="Helvetica Neue"/>
                <a:ea typeface="Helvetica Neue"/>
                <a:cs typeface="Helvetica Neue"/>
                <a:sym typeface="Helvetica Neue"/>
              </a:rPr>
              <a:t>8:4,7 </a:t>
            </a:r>
            <a:r>
              <a:rPr sz="2800" dirty="0" err="1"/>
              <a:t>你们这些要吞吃穷乏人,使困苦人衰败的,当听我的话</a:t>
            </a:r>
            <a:r>
              <a:rPr sz="2800" dirty="0"/>
              <a:t>！</a:t>
            </a:r>
            <a:r>
              <a:rPr sz="2800" dirty="0">
                <a:latin typeface="Helvetica Neue"/>
                <a:ea typeface="Helvetica Neue"/>
                <a:cs typeface="Helvetica Neue"/>
                <a:sym typeface="Helvetica Neue"/>
              </a:rPr>
              <a:t>⋯⋯</a:t>
            </a:r>
            <a:r>
              <a:rPr sz="2800" dirty="0" err="1"/>
              <a:t>耶和华指着雅各的荣耀起誓说:他们的一切行为,我必永</a:t>
            </a:r>
            <a:r>
              <a:rPr sz="2800" dirty="0" err="1">
                <a:latin typeface="PingFang SC Regular"/>
                <a:ea typeface="PingFang SC Regular"/>
                <a:cs typeface="PingFang SC Regular"/>
                <a:sym typeface="PingFang SC Regular"/>
              </a:rPr>
              <a:t>远</a:t>
            </a:r>
            <a:r>
              <a:rPr sz="2800" dirty="0" err="1"/>
              <a:t>不忘</a:t>
            </a:r>
            <a:r>
              <a:rPr sz="2800" dirty="0"/>
              <a:t>。</a:t>
            </a:r>
            <a:endParaRPr sz="2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上帝对不义的行为，是永</a:t>
            </a:r>
            <a:r>
              <a:rPr sz="2800" dirty="0" err="1">
                <a:latin typeface="PingFang SC Regular"/>
                <a:ea typeface="PingFang SC Regular"/>
                <a:cs typeface="PingFang SC Regular"/>
                <a:sym typeface="PingFang SC Regular"/>
              </a:rPr>
              <a:t>远</a:t>
            </a:r>
            <a:r>
              <a:rPr sz="2800" dirty="0" err="1"/>
              <a:t>不忘记的</a:t>
            </a:r>
            <a:r>
              <a:rPr sz="2800" dirty="0"/>
              <a:t>。</a:t>
            </a:r>
          </a:p>
        </p:txBody>
      </p:sp>
      <p:pic>
        <p:nvPicPr>
          <p:cNvPr id="1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81" y="4665853"/>
            <a:ext cx="2687837" cy="14912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比喻：不义的意思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比喻：不义的意思</a:t>
            </a:r>
          </a:p>
        </p:txBody>
      </p:sp>
      <p:sp>
        <p:nvSpPr>
          <p:cNvPr id="165" name="不义的管家是今世之子，是完全认同和跟随世俗价值观的人，只为了没有永恒价值的事物而活的人。他的聪明是懂得把握现在拥有的资源为将来作安排。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/>
              <a:t>不义的管家是今世之子，是完全认同和跟随世俗价值观的人，只为了没有永恒价值的事物而活的人。他的聪明是懂得把握现在拥有的资源为将来作安排。</a:t>
            </a:r>
            <a:endParaRPr sz="2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耶稣说他比光明之子聪明（信徒</a:t>
            </a:r>
            <a:r>
              <a:rPr sz="2800" dirty="0"/>
              <a:t>），</a:t>
            </a:r>
            <a:r>
              <a:rPr sz="2800" dirty="0" err="1"/>
              <a:t>因为他们拥有上帝赐下一切丰富的恩典，却没有好好善用，为自己的永生作预备</a:t>
            </a:r>
            <a:r>
              <a:rPr dirty="0"/>
              <a:t>。</a:t>
            </a:r>
          </a:p>
        </p:txBody>
      </p:sp>
      <p:pic>
        <p:nvPicPr>
          <p:cNvPr id="16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960" y="4670226"/>
            <a:ext cx="2009180" cy="20091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聪明的光明之子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聪明的光明之子</a:t>
            </a:r>
          </a:p>
        </p:txBody>
      </p:sp>
      <p:sp>
        <p:nvSpPr>
          <p:cNvPr id="169" name="16:9 我又告诉你们，要借着那不义的钱财结交朋友，到了钱财无用的时候，他们可以接你们到永存的帐幕里去。…"/>
          <p:cNvSpPr txBox="1">
            <a:spLocks noGrp="1"/>
          </p:cNvSpPr>
          <p:nvPr>
            <p:ph type="body" idx="1"/>
          </p:nvPr>
        </p:nvSpPr>
        <p:spPr>
          <a:xfrm>
            <a:off x="669727" y="1625332"/>
            <a:ext cx="7804548" cy="442019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 algn="just" defTabSz="321457">
              <a:spcBef>
                <a:spcPts val="0"/>
              </a:spcBef>
              <a:buSzTx/>
              <a:buNone/>
              <a:defRPr sz="3300">
                <a:solidFill>
                  <a:schemeClr val="accent5">
                    <a:lumOff val="-29866"/>
                  </a:schemeClr>
                </a:solidFill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>
                <a:latin typeface="Helvetica Neue"/>
                <a:ea typeface="Helvetica Neue"/>
                <a:cs typeface="Helvetica Neue"/>
                <a:sym typeface="Helvetica Neue"/>
              </a:rPr>
              <a:t>16:9 </a:t>
            </a:r>
            <a:r>
              <a:rPr sz="2800" dirty="0" err="1"/>
              <a:t>我又告诉你们，要借着那</a:t>
            </a:r>
            <a:r>
              <a:rPr sz="2800" u="sng" dirty="0" err="1">
                <a:latin typeface="PingFang TC Semibold"/>
                <a:ea typeface="PingFang TC Semibold"/>
                <a:cs typeface="PingFang TC Semibold"/>
                <a:sym typeface="PingFang TC Semibold"/>
              </a:rPr>
              <a:t>不义的钱财</a:t>
            </a:r>
            <a:r>
              <a:rPr sz="2800" dirty="0" err="1"/>
              <a:t>结交朋友，到了钱财无用的时候，他们可以接你们到</a:t>
            </a:r>
            <a:r>
              <a:rPr sz="2800" u="sng" dirty="0" err="1">
                <a:latin typeface="PingFang TC Semibold"/>
                <a:ea typeface="PingFang TC Semibold"/>
                <a:cs typeface="PingFang TC Semibold"/>
                <a:sym typeface="PingFang TC Semibold"/>
              </a:rPr>
              <a:t>永存的帐幕</a:t>
            </a:r>
            <a:r>
              <a:rPr sz="2800" dirty="0" err="1"/>
              <a:t>里去</a:t>
            </a:r>
            <a:r>
              <a:rPr sz="2800" dirty="0"/>
              <a:t>。</a:t>
            </a:r>
            <a:endParaRPr sz="2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>
                <a:latin typeface="Helvetica Neue"/>
                <a:ea typeface="Helvetica Neue"/>
                <a:cs typeface="Helvetica Neue"/>
                <a:sym typeface="Helvetica Neue"/>
              </a:rPr>
              <a:t>不义的钱财：没有永恒和真实价值的财物</a:t>
            </a:r>
            <a:r>
              <a:rPr sz="2800" dirty="0">
                <a:latin typeface="Helvetica Neue"/>
                <a:ea typeface="Helvetica Neue"/>
                <a:cs typeface="Helvetica Neue"/>
                <a:sym typeface="Helvetica Neue"/>
              </a:rPr>
              <a:t>。</a:t>
            </a: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/>
              <a:t>运用没有永恒和真实价值的财物去帮助人，</a:t>
            </a:r>
            <a:r>
              <a:rPr sz="2800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PingFang TC Semibold"/>
                <a:ea typeface="PingFang TC Semibold"/>
                <a:cs typeface="PingFang TC Semibold"/>
                <a:sym typeface="PingFang TC Semibold"/>
              </a:rPr>
              <a:t>带领他们信主</a:t>
            </a:r>
            <a:r>
              <a:rPr sz="2800" dirty="0"/>
              <a:t>。到进入永恒时，那些属世的钱财不能带你进到永生，但你曾帮助或因你而信主的朋友，却能在上帝面前证明你曾为爱神爱人而做的善行，使你能够进入永生。</a:t>
            </a:r>
          </a:p>
        </p:txBody>
      </p:sp>
      <p:pic>
        <p:nvPicPr>
          <p:cNvPr id="170" name="Image" descr="Image"/>
          <p:cNvPicPr>
            <a:picLocks noChangeAspect="1"/>
          </p:cNvPicPr>
          <p:nvPr/>
        </p:nvPicPr>
        <p:blipFill>
          <a:blip r:embed="rId2"/>
          <a:srcRect l="4799" t="6163" r="4799" b="9478"/>
          <a:stretch>
            <a:fillRect/>
          </a:stretch>
        </p:blipFill>
        <p:spPr>
          <a:xfrm>
            <a:off x="6378448" y="5163094"/>
            <a:ext cx="1816299" cy="16949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忠心的好管家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忠心的好管家</a:t>
            </a:r>
          </a:p>
        </p:txBody>
      </p:sp>
      <p:sp>
        <p:nvSpPr>
          <p:cNvPr id="173" name="16:10-12人在最小的事上忠心，在大事上也忠心；在最小的事上不义，在大事上也不义。倘若你们在不义的钱财上不忠心，谁还把那真实的钱财托付你们呢？倘若你们在别人的东西上不忠心，谁还把你们自己的东西给你们呢？…"/>
          <p:cNvSpPr txBox="1">
            <a:spLocks noGrp="1"/>
          </p:cNvSpPr>
          <p:nvPr>
            <p:ph type="body" idx="1"/>
          </p:nvPr>
        </p:nvSpPr>
        <p:spPr>
          <a:xfrm>
            <a:off x="669727" y="1536100"/>
            <a:ext cx="7804548" cy="441126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 algn="just" defTabSz="321457">
              <a:spcBef>
                <a:spcPts val="0"/>
              </a:spcBef>
              <a:buSzTx/>
              <a:buNone/>
              <a:defRPr sz="3300">
                <a:solidFill>
                  <a:schemeClr val="accent5">
                    <a:lumOff val="-29866"/>
                  </a:schemeClr>
                </a:solidFill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>
                <a:latin typeface="Helvetica Neue"/>
                <a:ea typeface="Helvetica Neue"/>
                <a:cs typeface="Helvetica Neue"/>
                <a:sym typeface="Helvetica Neue"/>
              </a:rPr>
              <a:t>16:10-12</a:t>
            </a:r>
            <a:r>
              <a:rPr sz="2800" dirty="0"/>
              <a:t>人在最小的事上忠心，在大事上也忠心；在最小的事上不义，在大事上也不义。倘若你们在</a:t>
            </a:r>
            <a:r>
              <a:rPr sz="2800" dirty="0">
                <a:solidFill>
                  <a:srgbClr val="0433FF"/>
                </a:solidFill>
              </a:rPr>
              <a:t>不义的钱财</a:t>
            </a:r>
            <a:r>
              <a:rPr sz="2800" dirty="0"/>
              <a:t>上不忠心，谁还把那</a:t>
            </a:r>
            <a:r>
              <a:rPr sz="2800" dirty="0">
                <a:solidFill>
                  <a:srgbClr val="0433FF"/>
                </a:solidFill>
              </a:rPr>
              <a:t>真实的钱财</a:t>
            </a:r>
            <a:r>
              <a:rPr sz="2800" dirty="0"/>
              <a:t>托付你们呢？倘若你们在</a:t>
            </a:r>
            <a:r>
              <a:rPr sz="2800" dirty="0">
                <a:solidFill>
                  <a:srgbClr val="0433FF"/>
                </a:solidFill>
              </a:rPr>
              <a:t>别人的东西</a:t>
            </a:r>
            <a:r>
              <a:rPr sz="2800" dirty="0"/>
              <a:t>上不忠心，谁还把你们</a:t>
            </a:r>
            <a:r>
              <a:rPr sz="2800" dirty="0">
                <a:solidFill>
                  <a:srgbClr val="0433FF"/>
                </a:solidFill>
              </a:rPr>
              <a:t>自己的东西</a:t>
            </a:r>
            <a:r>
              <a:rPr sz="2800" dirty="0"/>
              <a:t>给你们呢？</a:t>
            </a:r>
          </a:p>
          <a:p>
            <a:pPr marL="0" indent="0" algn="just" defTabSz="321457">
              <a:spcBef>
                <a:spcPts val="0"/>
              </a:spcBef>
              <a:buSzTx/>
              <a:buNone/>
              <a:defRPr sz="3300" u="sng">
                <a:uFill>
                  <a:solidFill>
                    <a:srgbClr val="000000"/>
                  </a:solidFill>
                </a:uFill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rPr sz="2800" dirty="0" err="1"/>
              <a:t>意译</a:t>
            </a:r>
            <a:r>
              <a:rPr sz="2800" dirty="0"/>
              <a:t>：</a:t>
            </a:r>
            <a:endParaRPr sz="28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 defTabSz="321457">
              <a:spcBef>
                <a:spcPts val="0"/>
              </a:spcBef>
              <a:buSzTx/>
              <a:buNone/>
              <a:defRPr sz="3300">
                <a:solidFill>
                  <a:schemeClr val="accent5">
                    <a:lumOff val="-29866"/>
                  </a:schemeClr>
                </a:solidFill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>
                <a:latin typeface="Helvetica Neue"/>
                <a:ea typeface="Helvetica Neue"/>
                <a:cs typeface="Helvetica Neue"/>
                <a:sym typeface="Helvetica Neue"/>
              </a:rPr>
              <a:t>16:11-12</a:t>
            </a:r>
            <a:r>
              <a:rPr sz="2800" dirty="0"/>
              <a:t>倘若你们在属世短暂的钱财上不忠心，上帝还会把那永恒的使命托付给你们吗？倘若你们在上帝的使命上不忠心，上帝还会把遵行祂旨意的赏赐给你们吗？</a:t>
            </a:r>
          </a:p>
        </p:txBody>
      </p:sp>
      <p:pic>
        <p:nvPicPr>
          <p:cNvPr id="174" name="Image" descr="Image"/>
          <p:cNvPicPr>
            <a:picLocks noChangeAspect="1"/>
          </p:cNvPicPr>
          <p:nvPr/>
        </p:nvPicPr>
        <p:blipFill>
          <a:blip r:embed="rId2"/>
          <a:srcRect l="56467"/>
          <a:stretch>
            <a:fillRect/>
          </a:stretch>
        </p:blipFill>
        <p:spPr>
          <a:xfrm>
            <a:off x="4326685" y="5453876"/>
            <a:ext cx="1262202" cy="1404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忠心的好管家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忠心的好管家</a:t>
            </a:r>
          </a:p>
        </p:txBody>
      </p:sp>
      <p:sp>
        <p:nvSpPr>
          <p:cNvPr id="177" name="最小的事：為神的使命，生活中能善用，能想尽方法去用，用来帮助人和带领人信主，这就是忠心。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/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最小的事：為神的使命，生活中能善用，能想尽方法去用，用来帮助人和带领人信主，这就是忠心</a:t>
            </a:r>
            <a:r>
              <a:rPr sz="2800" dirty="0"/>
              <a:t>。</a:t>
            </a:r>
          </a:p>
          <a:p>
            <a:pPr marL="0" indent="0" algn="just" defTabSz="321457">
              <a:spcBef>
                <a:spcPts val="0"/>
              </a:spcBef>
              <a:buSzTx/>
              <a:buNone/>
              <a:defRPr sz="3300">
                <a:solidFill>
                  <a:schemeClr val="accent5">
                    <a:lumOff val="-29866"/>
                  </a:schemeClr>
                </a:solidFill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>
                <a:latin typeface="Helvetica Neue"/>
                <a:ea typeface="Helvetica Neue"/>
                <a:cs typeface="Helvetica Neue"/>
                <a:sym typeface="Helvetica Neue"/>
              </a:rPr>
              <a:t>16:13 </a:t>
            </a:r>
            <a:r>
              <a:rPr sz="2800" dirty="0" err="1"/>
              <a:t>一个仆人不能事奉两个主；不是恶这个爱那个，就是重这个轻那个。你们不能又事奉上帝，又事奉玛门</a:t>
            </a:r>
            <a:r>
              <a:rPr sz="2800" dirty="0"/>
              <a:t>。</a:t>
            </a:r>
            <a:endParaRPr sz="2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在运用金钱时，我们是在敬畏而事奉上帝？还是因贪爱而事奉钱呢</a:t>
            </a:r>
            <a:r>
              <a:rPr sz="2800" dirty="0"/>
              <a:t>？</a:t>
            </a:r>
          </a:p>
        </p:txBody>
      </p:sp>
      <p:pic>
        <p:nvPicPr>
          <p:cNvPr id="17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84" y="5012088"/>
            <a:ext cx="2678907" cy="1500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420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288</Words>
  <Application>Microsoft Office PowerPoint</Application>
  <PresentationFormat>Bildschirmpräsentation (4:3)</PresentationFormat>
  <Paragraphs>53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2" baseType="lpstr">
      <vt:lpstr>等线</vt:lpstr>
      <vt:lpstr>Helvetica Light</vt:lpstr>
      <vt:lpstr>Helvetica Neue</vt:lpstr>
      <vt:lpstr>Helvetica Neue Light</vt:lpstr>
      <vt:lpstr>Helvetica Neue Medium</vt:lpstr>
      <vt:lpstr>Helvetica Neue Thin</vt:lpstr>
      <vt:lpstr>PingFang SC Regular</vt:lpstr>
      <vt:lpstr>PingFang TC Semibold</vt:lpstr>
      <vt:lpstr>White</vt:lpstr>
      <vt:lpstr>预备行各样的善事</vt:lpstr>
      <vt:lpstr>引言:预备行各样的善事</vt:lpstr>
      <vt:lpstr>引言:预备行各样的善事</vt:lpstr>
      <vt:lpstr>比喻：不义的管家</vt:lpstr>
      <vt:lpstr>比喻：不义必受審判</vt:lpstr>
      <vt:lpstr>比喻：不义的意思</vt:lpstr>
      <vt:lpstr>聪明的光明之子</vt:lpstr>
      <vt:lpstr>忠心的好管家</vt:lpstr>
      <vt:lpstr>忠心的好管家</vt:lpstr>
      <vt:lpstr>“事奉玛门”的危险</vt:lpstr>
      <vt:lpstr>事奉上帝的祝福</vt:lpstr>
      <vt:lpstr>实践：预备行各样的善事</vt:lpstr>
      <vt:lpstr>总结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788</cp:revision>
  <dcterms:created xsi:type="dcterms:W3CDTF">2023-03-17T14:22:59Z</dcterms:created>
  <dcterms:modified xsi:type="dcterms:W3CDTF">2025-10-09T00:32:03Z</dcterms:modified>
</cp:coreProperties>
</file>