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5"/>
  </p:notesMasterIdLst>
  <p:sldIdLst>
    <p:sldId id="314" r:id="rId3"/>
    <p:sldId id="256" r:id="rId4"/>
    <p:sldId id="257" r:id="rId5"/>
    <p:sldId id="22256" r:id="rId6"/>
    <p:sldId id="283" r:id="rId7"/>
    <p:sldId id="284" r:id="rId8"/>
    <p:sldId id="285" r:id="rId9"/>
    <p:sldId id="267" r:id="rId10"/>
    <p:sldId id="286" r:id="rId11"/>
    <p:sldId id="287" r:id="rId12"/>
    <p:sldId id="288" r:id="rId13"/>
    <p:sldId id="289" r:id="rId14"/>
    <p:sldId id="290" r:id="rId15"/>
    <p:sldId id="291" r:id="rId16"/>
    <p:sldId id="268" r:id="rId17"/>
    <p:sldId id="292" r:id="rId18"/>
    <p:sldId id="294" r:id="rId19"/>
    <p:sldId id="293" r:id="rId20"/>
    <p:sldId id="282" r:id="rId21"/>
    <p:sldId id="298" r:id="rId22"/>
    <p:sldId id="299" r:id="rId23"/>
    <p:sldId id="30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 autoAdjust="0"/>
    <p:restoredTop sz="85428" autoAdjust="0"/>
  </p:normalViewPr>
  <p:slideViewPr>
    <p:cSldViewPr snapToGrid="0">
      <p:cViewPr varScale="1">
        <p:scale>
          <a:sx n="138" d="100"/>
          <a:sy n="138" d="100"/>
        </p:scale>
        <p:origin x="23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2025/9/2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541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26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63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490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851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79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647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967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1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178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317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50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73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591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617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427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19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2025/9/2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E843-E924-489B-9B60-2BBC3CC95A60}" type="datetimeFigureOut">
              <a:rPr lang="zh-TW" altLang="en-US" smtClean="0"/>
              <a:t>2025/9/2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3EA317-3292-4A7B-B5CC-D4DDBA50CAA1}" type="slidenum">
              <a:rPr lang="zh-TW" altLang="en-US" smtClean="0"/>
              <a:t>‹Nr.›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180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9AC96F1-9586-B830-BCFF-0244AAE6755A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F41C1D5-7730-DBCE-3F13-8C56C585950C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>
                <a:solidFill>
                  <a:prstClr val="black"/>
                </a:solidFill>
              </a:rPr>
              <a:t>崇拜</a:t>
            </a:r>
            <a:endParaRPr lang="en-US" altLang="zh-CN" sz="6000" dirty="0">
              <a:solidFill>
                <a:prstClr val="black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>
                <a:solidFill>
                  <a:prstClr val="black"/>
                </a:solidFill>
              </a:rPr>
              <a:t>骄傲与谦卑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BC0B12FB-4C46-ACD5-AC4A-F6B7A1470475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</a:rPr>
              <a:t>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道：宋景昌</a:t>
            </a:r>
            <a:r>
              <a:rPr lang="zh-CN" altLang="en-US" sz="3200" dirty="0">
                <a:solidFill>
                  <a:prstClr val="black"/>
                </a:solidFill>
              </a:rPr>
              <a:t> 牧师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algn="ctr" defTabSz="914400" eaLnBrk="0" fontAlgn="base" hangingPunct="0">
              <a:lnSpc>
                <a:spcPct val="100000"/>
              </a:lnSpc>
              <a:spcBef>
                <a:spcPts val="1200"/>
              </a:spcBef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</a:t>
            </a:r>
            <a:r>
              <a:rPr lang="zh-CN" altLang="en-US" sz="3200" dirty="0"/>
              <a:t>路加福音</a:t>
            </a:r>
            <a:r>
              <a:rPr lang="en-US" altLang="zh-CN" sz="3200" dirty="0"/>
              <a:t>14:1</a:t>
            </a:r>
            <a:r>
              <a:rPr lang="zh-CN" altLang="en-US" sz="3200" dirty="0"/>
              <a:t>、</a:t>
            </a:r>
            <a:r>
              <a:rPr lang="en-US" altLang="zh-CN" sz="3200" dirty="0"/>
              <a:t>7-14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273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71402-0619-4F42-482D-E7C5D3DE6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5125A3-68EE-E3E0-EC47-D31A10C0C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论骄傲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37AF76-D430-9BAD-2379-1E35B533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骄傲不仅是人与人之间的敌对，更是人与上帝之间的敌对。</a:t>
            </a:r>
            <a:endParaRPr lang="en-US" altLang="zh-TW" sz="2800" dirty="0"/>
          </a:p>
          <a:p>
            <a:r>
              <a:rPr lang="zh-TW" altLang="en-US" sz="2800" dirty="0"/>
              <a:t>骄傲的生活方式，永远不是把上帝，把别人放在更优先的位置，而是把自己放在更优先的位置。</a:t>
            </a:r>
            <a:endParaRPr lang="en-US" altLang="zh-TW" sz="2800" dirty="0"/>
          </a:p>
          <a:p>
            <a:r>
              <a:rPr lang="zh-TW" altLang="en-US" sz="2800" dirty="0"/>
              <a:t>自从人类犯罪之后，这个世界的真相是，人人都是骄傲的人，都是自我为中心的，</a:t>
            </a:r>
            <a:endParaRPr lang="en-US" altLang="zh-TW" sz="2800" dirty="0"/>
          </a:p>
          <a:p>
            <a:r>
              <a:rPr lang="zh-TW" altLang="en-US" sz="2800" dirty="0"/>
              <a:t>如果你不这么认为，恰恰说明你实际上真的骄傲。</a:t>
            </a:r>
          </a:p>
        </p:txBody>
      </p:sp>
    </p:spTree>
    <p:extLst>
      <p:ext uri="{BB962C8B-B14F-4D97-AF65-F5344CB8AC3E}">
        <p14:creationId xmlns:p14="http://schemas.microsoft.com/office/powerpoint/2010/main" val="186168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67D08-9688-8E32-ECC3-AC4C3D954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F273C6-C646-7E81-2861-B145A689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七罪宗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8EB87F9-764A-42D1-5E5A-BEA1E2C6C2BB}"/>
              </a:ext>
            </a:extLst>
          </p:cNvPr>
          <p:cNvGraphicFramePr>
            <a:graphicFrameLocks noGrp="1"/>
          </p:cNvGraphicFramePr>
          <p:nvPr/>
        </p:nvGraphicFramePr>
        <p:xfrm>
          <a:off x="810490" y="1620983"/>
          <a:ext cx="5918922" cy="4301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974">
                  <a:extLst>
                    <a:ext uri="{9D8B030D-6E8A-4147-A177-3AD203B41FA5}">
                      <a16:colId xmlns:a16="http://schemas.microsoft.com/office/drawing/2014/main" val="3802304210"/>
                    </a:ext>
                  </a:extLst>
                </a:gridCol>
                <a:gridCol w="1972974">
                  <a:extLst>
                    <a:ext uri="{9D8B030D-6E8A-4147-A177-3AD203B41FA5}">
                      <a16:colId xmlns:a16="http://schemas.microsoft.com/office/drawing/2014/main" val="3211963967"/>
                    </a:ext>
                  </a:extLst>
                </a:gridCol>
                <a:gridCol w="1972974">
                  <a:extLst>
                    <a:ext uri="{9D8B030D-6E8A-4147-A177-3AD203B41FA5}">
                      <a16:colId xmlns:a16="http://schemas.microsoft.com/office/drawing/2014/main" val="1988012113"/>
                    </a:ext>
                  </a:extLst>
                </a:gridCol>
              </a:tblGrid>
              <a:tr h="5362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中文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拉丁文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英文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389338163"/>
                  </a:ext>
                </a:extLst>
              </a:tr>
              <a:tr h="537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骄傲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a-Latn" sz="2800" kern="100" dirty="0">
                          <a:effectLst/>
                        </a:rPr>
                        <a:t>superbia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pride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3329448441"/>
                  </a:ext>
                </a:extLst>
              </a:tr>
              <a:tr h="537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嫉妒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a-Latn" sz="2800" kern="100" dirty="0">
                          <a:effectLst/>
                        </a:rPr>
                        <a:t>invidia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envy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548431342"/>
                  </a:ext>
                </a:extLst>
              </a:tr>
              <a:tr h="537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愤怒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a-Latn" sz="2800" kern="100" dirty="0">
                          <a:effectLst/>
                        </a:rPr>
                        <a:t>ira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wrath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907073285"/>
                  </a:ext>
                </a:extLst>
              </a:tr>
              <a:tr h="537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怠惰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a-Latn" sz="2800" kern="100" dirty="0">
                          <a:effectLst/>
                        </a:rPr>
                        <a:t>acedia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sloth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318877127"/>
                  </a:ext>
                </a:extLst>
              </a:tr>
              <a:tr h="537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贪婪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a-Latn" sz="2800" kern="100" dirty="0">
                          <a:effectLst/>
                        </a:rPr>
                        <a:t>avaritia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greed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894382023"/>
                  </a:ext>
                </a:extLst>
              </a:tr>
              <a:tr h="537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暴食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a-Latn" sz="2800" kern="100" dirty="0">
                          <a:effectLst/>
                        </a:rPr>
                        <a:t>gula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gluttony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111226854"/>
                  </a:ext>
                </a:extLst>
              </a:tr>
              <a:tr h="537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色欲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la-Latn" sz="2800" kern="100" dirty="0">
                          <a:effectLst/>
                        </a:rPr>
                        <a:t>luxuria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zh-TW" sz="2800" kern="100" dirty="0">
                          <a:effectLst/>
                        </a:rPr>
                        <a:t>lust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789198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29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621CF-B493-1A4E-4152-0D05BD17D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58CC10-E6EC-FF46-5285-6414F5168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论骄傲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2F075D-3E3C-FB75-45DD-CBA515718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/>
              <a:t>骄傲的行为，反过来就是谦卑。</a:t>
            </a:r>
          </a:p>
          <a:p>
            <a:r>
              <a:rPr lang="zh-TW" altLang="en-US" sz="2800" dirty="0"/>
              <a:t>耶稣接下来在</a:t>
            </a:r>
            <a:r>
              <a:rPr lang="en-US" altLang="zh-TW" sz="2800" dirty="0"/>
              <a:t>v 10-11</a:t>
            </a:r>
            <a:r>
              <a:rPr lang="zh-TW" altLang="en-US" sz="2800" dirty="0"/>
              <a:t>告诉你那些客人应该坐在哪里：要先坐在末位上，远离那些所谓尊贵客人，这样主人来的时候，他请你往上坐。“朋友，请上座”。那时，你在同席的人面前就有光彩了。然后耶稣总结了这个故事的要点：“因为，凡自高的，必降为卑；自卑的，必升为高。”</a:t>
            </a:r>
            <a:endParaRPr lang="en-US" altLang="zh-TW" sz="2800" dirty="0"/>
          </a:p>
          <a:p>
            <a:r>
              <a:rPr lang="zh-TW" altLang="en-US" sz="2800" dirty="0"/>
              <a:t>耶稣在这里讲的，不仅是我们在出席宴会时要有好的礼貌，他是在谈论一种新的生活方式，把别人放在优先的位置，将自我谦卑下来。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0594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71A22-5734-CF02-7BA7-EADAE9732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4E304A-1175-01AA-1EA5-3D3E6907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论骄傲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8ECC46-3599-E2EA-CCBB-BFDA19E74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骄傲的人在实际生活中，最具体的危害，是自己错失了救恩机会！当我们传福音时，常常会遇到不少人都有类似的认为，他们认为自己是命运的主宰，他们不需要谁来拯救或帮助，于是他们在他自己所谓坚定的自信之中沦丧了。</a:t>
            </a:r>
          </a:p>
          <a:p>
            <a:r>
              <a:rPr lang="zh-TW" altLang="en-US" sz="2800" dirty="0"/>
              <a:t>圣经告诉我们：“神阻挡骄傲的人，赐恩给谦卑的人。”（雅</a:t>
            </a:r>
            <a:r>
              <a:rPr lang="en-US" altLang="zh-TW" sz="2800" dirty="0"/>
              <a:t>4:6</a:t>
            </a:r>
            <a:r>
              <a:rPr lang="zh-TW" altLang="en-US" sz="2800" dirty="0"/>
              <a:t>）</a:t>
            </a:r>
          </a:p>
          <a:p>
            <a:r>
              <a:rPr lang="zh-TW" altLang="en-US" sz="2800" dirty="0"/>
              <a:t>另外：“你见自以为有智慧的人吗？愚昧人比他更有指望。”（箴</a:t>
            </a:r>
            <a:r>
              <a:rPr lang="en-US" altLang="zh-TW" sz="2800" dirty="0"/>
              <a:t>26:12</a:t>
            </a:r>
            <a:r>
              <a:rPr lang="zh-TW" altLang="en-US" sz="2800" dirty="0"/>
              <a:t>）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3575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EE40-A590-BDCF-2FE0-414143C69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684457-F6CE-5022-B62A-642F0E93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论骄傲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931AB39-C992-091D-A951-083699E7E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耶稣说，“凡自高的必降为卑。自卑的必升为高。”（路</a:t>
            </a:r>
            <a:r>
              <a:rPr lang="en-US" altLang="zh-TW" sz="2800" dirty="0"/>
              <a:t>14:11</a:t>
            </a:r>
            <a:r>
              <a:rPr lang="zh-TW" altLang="en-US" sz="2800" dirty="0"/>
              <a:t>）这是属灵的法则！</a:t>
            </a:r>
            <a:endParaRPr lang="en-US" altLang="zh-TW" sz="2800" dirty="0"/>
          </a:p>
          <a:p>
            <a:r>
              <a:rPr lang="zh-TW" altLang="en-US" sz="2800" dirty="0"/>
              <a:t>是什么给予一个人力量让他自卑呢？让他能把别人放在比自己更优先的位置呢？</a:t>
            </a:r>
            <a:endParaRPr lang="en-US" altLang="zh-TW" sz="2800" dirty="0"/>
          </a:p>
          <a:p>
            <a:r>
              <a:rPr lang="zh-TW" altLang="en-US" sz="2800" dirty="0"/>
              <a:t>这个力量不是因为我们自信，因为知道神是我们人生筵席的主人。这些座位都是他的。</a:t>
            </a:r>
          </a:p>
        </p:txBody>
      </p:sp>
    </p:spTree>
    <p:extLst>
      <p:ext uri="{BB962C8B-B14F-4D97-AF65-F5344CB8AC3E}">
        <p14:creationId xmlns:p14="http://schemas.microsoft.com/office/powerpoint/2010/main" val="226488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B6EB-0E79-1C93-D481-D23D48A25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CBDB74-727F-9C7E-A684-EF205CE5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论谦卑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4422CA-22BC-3EEF-50BA-04F7361F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路十四</a:t>
            </a:r>
            <a:r>
              <a:rPr lang="en-US" altLang="zh-TW" sz="2800" dirty="0"/>
              <a:t>12-14</a:t>
            </a:r>
          </a:p>
          <a:p>
            <a:r>
              <a:rPr lang="en-US" altLang="zh-TW" sz="2800" dirty="0"/>
              <a:t>12</a:t>
            </a:r>
            <a:r>
              <a:rPr lang="zh-TW" altLang="en-US" sz="2800" dirty="0"/>
              <a:t>耶稣又对请他的人说：“你准备午饭或晚餐，不要请你的朋友、弟兄、亲属和富足的邻舍，免得他们回请你，你就得了报答。 </a:t>
            </a:r>
            <a:endParaRPr lang="en-US" altLang="zh-TW" sz="2800" dirty="0"/>
          </a:p>
          <a:p>
            <a:r>
              <a:rPr lang="en-US" altLang="zh-TW" sz="2800" dirty="0"/>
              <a:t>13</a:t>
            </a:r>
            <a:r>
              <a:rPr lang="zh-TW" altLang="en-US" sz="2800" dirty="0"/>
              <a:t>你摆设宴席，倒要请那贫穷的、残疾的、瘸腿的、失明的， </a:t>
            </a:r>
            <a:endParaRPr lang="en-US" altLang="zh-TW" sz="2800" dirty="0"/>
          </a:p>
          <a:p>
            <a:r>
              <a:rPr lang="en-US" altLang="zh-TW" sz="2800" dirty="0"/>
              <a:t>14</a:t>
            </a:r>
            <a:r>
              <a:rPr lang="zh-TW" altLang="en-US" sz="2800" dirty="0"/>
              <a:t>你就有福了！因为他们没有什么可报答你。到义人复活的时候，你要得到报答。”</a:t>
            </a:r>
          </a:p>
        </p:txBody>
      </p:sp>
    </p:spTree>
    <p:extLst>
      <p:ext uri="{BB962C8B-B14F-4D97-AF65-F5344CB8AC3E}">
        <p14:creationId xmlns:p14="http://schemas.microsoft.com/office/powerpoint/2010/main" val="46442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22C5E-9E1F-D093-9792-CE1278AF6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DBA09C-557D-57D7-035C-03024D22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论谦卑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6BEA71-3C52-D18B-F85F-AD20BC666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经文中，耶稣说你不要请「你的朋友、弟兄、亲属，和富足的邻舍」，因为他们有报答你的能力，</a:t>
            </a:r>
            <a:endParaRPr lang="en-US" altLang="zh-TW" sz="2800" dirty="0"/>
          </a:p>
          <a:p>
            <a:r>
              <a:rPr lang="zh-TW" altLang="en-US" sz="2800" dirty="0"/>
              <a:t>倒要请「那贫穷的、残废的、瘸腿的、瞎眼的」，因为他们不能报答你。</a:t>
            </a:r>
            <a:endParaRPr lang="en-US" altLang="zh-TW" sz="2800" dirty="0"/>
          </a:p>
          <a:p>
            <a:r>
              <a:rPr lang="zh-TW" altLang="en-US" sz="2800" dirty="0"/>
              <a:t>然而「到义人复活的时候，你要得着报答」。</a:t>
            </a:r>
          </a:p>
          <a:p>
            <a:r>
              <a:rPr lang="zh-TW" altLang="en-US" sz="2800" dirty="0"/>
              <a:t>这里是要告戒人们在做善事的时候，要审视自己的动机，不要为了人的报答而做，而要在神面前做。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9576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5248C-99F0-806C-9780-3E58F7ED9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EEB986-F2B1-657F-ACDB-1DB25E2E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论谦卑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159266-8143-4C70-C497-A9A23CF78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当然这不是告诉我们就不再可以宴请我们的亲友了，但是当我们作为宴请别人的主人时，无论何时，我们都应该慷慨，不要有一个期望别人会回来报答我们的生命！</a:t>
            </a:r>
            <a:endParaRPr lang="en-US" altLang="zh-TW" sz="2800" dirty="0"/>
          </a:p>
          <a:p>
            <a:r>
              <a:rPr lang="zh-TW" altLang="en-US" sz="2800" dirty="0"/>
              <a:t>甚至可以说，当我们作为权柄者的时候，我们要使用我们有的资源去祝福那些有需要的人。</a:t>
            </a:r>
            <a:endParaRPr lang="en-US" altLang="zh-TW" sz="2800" dirty="0"/>
          </a:p>
          <a:p>
            <a:r>
              <a:rPr lang="zh-TW" altLang="en-US" sz="2800" dirty="0"/>
              <a:t>虽然这些人不一定能够有能力回来报答我们，但神必要亲自来报答我们，尊荣我们！</a:t>
            </a:r>
          </a:p>
        </p:txBody>
      </p:sp>
    </p:spTree>
    <p:extLst>
      <p:ext uri="{BB962C8B-B14F-4D97-AF65-F5344CB8AC3E}">
        <p14:creationId xmlns:p14="http://schemas.microsoft.com/office/powerpoint/2010/main" val="706761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9A006-D35C-9ADE-2198-1B3ED4B3B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41F758-D9C2-E666-B4E5-94C2BD01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论谦卑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933828-4A78-CB2E-F56E-351958D79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这里耶稣至少说到两件事：首先，作为天国的子民，当我们有这样的想法，我们可能会倾向于把人当作是达成我们目的的手段，这不是耶稣的教导，</a:t>
            </a:r>
            <a:endParaRPr lang="en-US" altLang="zh-TW" sz="2800" dirty="0"/>
          </a:p>
          <a:p>
            <a:r>
              <a:rPr lang="zh-TW" altLang="en-US" sz="2800" dirty="0"/>
              <a:t>因为耶稣教导我们要爱人如己，耶稣用这个邀请人的比喻，为要唤醒我们的天性中的那份「自我中心」。</a:t>
            </a:r>
          </a:p>
        </p:txBody>
      </p:sp>
    </p:spTree>
    <p:extLst>
      <p:ext uri="{BB962C8B-B14F-4D97-AF65-F5344CB8AC3E}">
        <p14:creationId xmlns:p14="http://schemas.microsoft.com/office/powerpoint/2010/main" val="3143983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EBB48-F11C-59B6-38F7-A95369032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188A9F-DC34-9EF0-D460-732D066F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总</a:t>
            </a:r>
            <a:r>
              <a:rPr lang="zh-TW" altLang="zh-TW" dirty="0"/>
              <a:t>结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68CBED-896B-8B8E-F0B7-860840E0C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今天主耶稣所讲的，不只是社交礼仪，而是关乎天国文化的本质──谦卑、无条件给予、不图报答。</a:t>
            </a:r>
          </a:p>
          <a:p>
            <a:r>
              <a:rPr lang="zh-TW" altLang="en-US" sz="2800" dirty="0"/>
              <a:t>耶稣在这里教导我们，行善的时候不求回报，这是服事主很重要的学习。</a:t>
            </a:r>
            <a:endParaRPr lang="en-US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0776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1221A4-ECB7-E9BB-8343-AF9711254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骄傲与谦卑</a:t>
            </a:r>
            <a:br>
              <a:rPr lang="en-US" altLang="zh-TW" dirty="0"/>
            </a:br>
            <a:r>
              <a:rPr lang="zh-TW" altLang="en-US" sz="3600" dirty="0"/>
              <a:t>路</a:t>
            </a:r>
            <a:r>
              <a:rPr lang="en-US" altLang="zh-TW" sz="3600" dirty="0"/>
              <a:t>14:1, 7-14</a:t>
            </a:r>
            <a:r>
              <a:rPr lang="zh-TW" altLang="en-US" sz="3600" dirty="0"/>
              <a:t> 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09797F9-6E94-EF39-E5E6-C9D61D43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4446740"/>
            <a:ext cx="5826719" cy="70099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宋景昌牧师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61405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75D71-6273-78B0-E5DD-3FE7264CA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E71D64-4051-7606-444B-4F86FB21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总</a:t>
            </a:r>
            <a:r>
              <a:rPr lang="zh-TW" altLang="zh-TW" dirty="0"/>
              <a:t>结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EE7249-3192-C83F-D0B2-68A684B50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许多人在服事的过程中，很期待别人的赏赐回报。特别是牧养的工作，我们关怀别人时，也期待别人的称赞，甚至期待别人用同样的方式回报，结果反而带给对方极大压力。另外，我们在服事上也期待别人欣赏，若没有得到从所期待那人来的赏赐，我们的心就低沈不满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7360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62A8D-5BBA-90C5-55CB-F6633D1AB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78E9C4-D981-ED12-14A2-30387882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总</a:t>
            </a:r>
            <a:r>
              <a:rPr lang="zh-TW" altLang="zh-TW" dirty="0"/>
              <a:t>结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CBCE4E-C734-D1A6-562C-E9BD9F987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「到义人复活的时候，你要得着报答」（</a:t>
            </a:r>
            <a:r>
              <a:rPr lang="en-US" altLang="zh-TW" sz="2800" dirty="0"/>
              <a:t>14</a:t>
            </a:r>
            <a:r>
              <a:rPr lang="zh-TW" altLang="en-US" sz="2800" dirty="0"/>
              <a:t>节），因为善待那些「没有什么可报答你」（</a:t>
            </a:r>
            <a:r>
              <a:rPr lang="en-US" altLang="zh-TW" sz="2800" dirty="0"/>
              <a:t>14</a:t>
            </a:r>
            <a:r>
              <a:rPr lang="zh-TW" altLang="en-US" sz="2800" dirty="0"/>
              <a:t>节）的人，并不是为了得着人的回报或称赞，而是单单做在神面前，所以在神面前就能富足（十二</a:t>
            </a:r>
            <a:r>
              <a:rPr lang="en-US" altLang="zh-TW" sz="2800" dirty="0"/>
              <a:t>21</a:t>
            </a:r>
            <a:r>
              <a:rPr lang="zh-TW" altLang="en-US" sz="2800" dirty="0"/>
              <a:t>）。</a:t>
            </a:r>
            <a:endParaRPr lang="en-US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9579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7F257-26C4-DE9A-3C4E-B4AA1D8F2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364786-6EFE-7A33-6328-82CA26D8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结论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7BD14A-7AFC-57BE-D1FF-50E4314F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属灵反思是：</a:t>
            </a:r>
            <a:endParaRPr lang="en-US" altLang="zh-TW" sz="2800" dirty="0"/>
          </a:p>
          <a:p>
            <a:r>
              <a:rPr lang="zh-TW" altLang="en-US" sz="2800" dirty="0"/>
              <a:t>信仰不是用来建立自我地位的工具，而是彰显神性格的途径。</a:t>
            </a:r>
            <a:endParaRPr lang="en-US" altLang="zh-TW" sz="2800" dirty="0"/>
          </a:p>
          <a:p>
            <a:r>
              <a:rPr lang="zh-TW" altLang="en-US" sz="2800" dirty="0"/>
              <a:t>谦卑不是低姿态，而是正确认识自己的位置与他人的价值。</a:t>
            </a:r>
          </a:p>
        </p:txBody>
      </p:sp>
    </p:spTree>
    <p:extLst>
      <p:ext uri="{BB962C8B-B14F-4D97-AF65-F5344CB8AC3E}">
        <p14:creationId xmlns:p14="http://schemas.microsoft.com/office/powerpoint/2010/main" val="328384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ED4492-FCBC-6BA6-E31E-0CFDF511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引言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B3AD6B-A20D-4CB4-41C5-044C415D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骄傲也是我们很容易在日常生活行为中出现，</a:t>
            </a:r>
            <a:endParaRPr lang="en-US" altLang="zh-TW" sz="2800" dirty="0"/>
          </a:p>
          <a:p>
            <a:endParaRPr lang="en-US" altLang="zh-TW" sz="2800" dirty="0"/>
          </a:p>
          <a:p>
            <a:r>
              <a:rPr lang="zh-TW" altLang="en-US" sz="2800" dirty="0"/>
              <a:t>通常在有意或是无意的情况表现出来。</a:t>
            </a:r>
            <a:endParaRPr lang="en-US" altLang="zh-TW" sz="2800" dirty="0"/>
          </a:p>
          <a:p>
            <a:endParaRPr lang="en-US" altLang="zh-TW" sz="2800" dirty="0"/>
          </a:p>
          <a:p>
            <a:r>
              <a:rPr lang="zh-TW" altLang="en-US" sz="2800" dirty="0"/>
              <a:t>相信大家都曾经有过类似的经验。</a:t>
            </a:r>
          </a:p>
        </p:txBody>
      </p:sp>
    </p:spTree>
    <p:extLst>
      <p:ext uri="{BB962C8B-B14F-4D97-AF65-F5344CB8AC3E}">
        <p14:creationId xmlns:p14="http://schemas.microsoft.com/office/powerpoint/2010/main" val="280628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BC8CE-B2DA-DC05-F516-6BCFCE13A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D7A6C5-1855-9EE0-0D68-8ACB0CF7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引言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C4ECDC-F9E2-9C05-31FA-1DF6EFD9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「满招损，谦受益」</a:t>
            </a:r>
            <a:r>
              <a:rPr lang="zh-TW" altLang="zh-TW" dirty="0"/>
              <a:t>《</a:t>
            </a:r>
            <a:r>
              <a:rPr lang="zh-TW" altLang="en-US" sz="2800" dirty="0"/>
              <a:t>论语</a:t>
            </a:r>
            <a:r>
              <a:rPr lang="en-US" altLang="zh-TW" sz="2800" dirty="0"/>
              <a:t>•</a:t>
            </a:r>
            <a:r>
              <a:rPr lang="zh-TW" altLang="en-US" sz="2800" dirty="0"/>
              <a:t>大禹谟</a:t>
            </a:r>
            <a:r>
              <a:rPr lang="en-US" altLang="zh-TW" sz="2800" dirty="0"/>
              <a:t>》</a:t>
            </a:r>
          </a:p>
          <a:p>
            <a:endParaRPr lang="en-US" altLang="zh-TW" sz="2800" dirty="0"/>
          </a:p>
          <a:p>
            <a:r>
              <a:rPr lang="zh-TW" altLang="en-US" sz="2800" dirty="0"/>
              <a:t>意思是指骄傲自满会招致损失，而谦虚谨慎则能获得益处。</a:t>
            </a:r>
            <a:endParaRPr lang="en-US" altLang="zh-TW" sz="2800" dirty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438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BE2C6-AD86-3338-A99D-530450C35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AB8F9C-E1E9-71A1-456D-98302157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引言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37B4AF-81CA-C439-D7D6-4F767A762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在福音书中，我们会看到，骄傲与谦卑，是耶稣常常教导门徒要谨慎提防及遵守的题目。</a:t>
            </a:r>
          </a:p>
          <a:p>
            <a:r>
              <a:rPr lang="zh-TW" altLang="en-US" sz="2800" dirty="0"/>
              <a:t>今天的讲道经文，也是耶稣借着一个筵席的场合下，带出这两个题目。</a:t>
            </a:r>
            <a:endParaRPr lang="en-US" altLang="zh-TW" sz="2800" dirty="0"/>
          </a:p>
          <a:p>
            <a:r>
              <a:rPr lang="zh-TW" altLang="en-US" sz="2800" dirty="0"/>
              <a:t>耶稣在这里对客人，用比喻说了一段话，引出  “论骄傲” 的主题；</a:t>
            </a:r>
            <a:endParaRPr lang="en-US" altLang="zh-TW" sz="2800" dirty="0"/>
          </a:p>
          <a:p>
            <a:r>
              <a:rPr lang="zh-TW" altLang="en-US" sz="2800" dirty="0"/>
              <a:t>然后对主人也说一段话，引出“论谦卑”的主题。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087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2CE71-7ACE-E80C-14EC-1595099AB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72F276-057C-9ABE-A22A-4970F6C0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引言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3F5E5C-45B4-A2F0-731F-3A3DD9CB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路十四</a:t>
            </a:r>
            <a:r>
              <a:rPr lang="en-US" altLang="zh-TW" sz="2800" dirty="0"/>
              <a:t>1-6</a:t>
            </a:r>
            <a:endParaRPr lang="en-US" altLang="zh-CN" sz="2800" dirty="0"/>
          </a:p>
          <a:p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安息日，耶稣到一个法利赛人的领袖家里去吃饭，他们就窥探他。 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这时在他面前有一个患水肿病的人。 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耶稣回答律法师和法利赛人，说：“安息日治病合不合法？” 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他们却不说话。耶稣扶着那人，治好了他，叫他走了。 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耶稣对他们说：“你们中间谁有儿子或有牛在安息日掉在井里，不立刻拉他上来呢？” </a:t>
            </a:r>
            <a:r>
              <a:rPr lang="en-US" altLang="zh-CN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他们对这些事不能反驳。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51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E5A76-A823-DCE6-AF23-62DF76C6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287D7B-E3DD-B5BE-02BB-249006C7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路十四</a:t>
            </a:r>
            <a:r>
              <a:rPr lang="en-US" altLang="zh-TW" dirty="0"/>
              <a:t> 1, 7-11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430101-C9FE-D939-92B8-1BCD8B0A0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 lnSpcReduction="10000"/>
          </a:bodyPr>
          <a:lstStyle/>
          <a:p>
            <a:r>
              <a:rPr lang="en-US" altLang="zh-TW" sz="2800" dirty="0"/>
              <a:t>1</a:t>
            </a:r>
            <a:r>
              <a:rPr lang="zh-TW" altLang="en-US" sz="2800" dirty="0"/>
              <a:t>安息日，耶稣到一个法利赛人的领袖家里去吃饭，他们就窥探他。</a:t>
            </a:r>
          </a:p>
          <a:p>
            <a:r>
              <a:rPr lang="en-US" altLang="zh-TW" sz="2800" dirty="0"/>
              <a:t>7</a:t>
            </a:r>
            <a:r>
              <a:rPr lang="zh-TW" altLang="en-US" sz="2800" dirty="0"/>
              <a:t>耶稣见所请的客人选择首位，就用比喻对他们说： </a:t>
            </a:r>
            <a:r>
              <a:rPr lang="en-US" altLang="zh-TW" sz="2800" dirty="0"/>
              <a:t>8“</a:t>
            </a:r>
            <a:r>
              <a:rPr lang="zh-TW" altLang="en-US" sz="2800" dirty="0"/>
              <a:t>你被人请去赴婚宴，不要坐在首位上，恐怕主人请了比你尊贵的客人，</a:t>
            </a:r>
            <a:r>
              <a:rPr lang="en-US" altLang="zh-TW" sz="2800" dirty="0"/>
              <a:t>9</a:t>
            </a:r>
            <a:r>
              <a:rPr lang="zh-TW" altLang="en-US" sz="2800" dirty="0"/>
              <a:t>请了你和他的那人前来，对你说：‘请让座给这一位吧。’你就羞羞惭惭地退到末位去了。 </a:t>
            </a:r>
            <a:r>
              <a:rPr lang="en-US" altLang="zh-TW" sz="2800" dirty="0"/>
              <a:t>10</a:t>
            </a:r>
            <a:r>
              <a:rPr lang="zh-TW" altLang="en-US" sz="2800" dirty="0"/>
              <a:t>你被请的时候，去坐在末位上，好让主人来对你说：‘朋友，请上座。’那时，你在同席的人面前就有光彩了。 </a:t>
            </a:r>
            <a:r>
              <a:rPr lang="en-US" altLang="zh-TW" sz="2800" dirty="0"/>
              <a:t>11</a:t>
            </a:r>
            <a:r>
              <a:rPr lang="zh-TW" altLang="en-US" sz="2800" dirty="0"/>
              <a:t>因为凡自高的，必降为卑；自甘卑微的，必升为高。”</a:t>
            </a:r>
          </a:p>
        </p:txBody>
      </p:sp>
    </p:spTree>
    <p:extLst>
      <p:ext uri="{BB962C8B-B14F-4D97-AF65-F5344CB8AC3E}">
        <p14:creationId xmlns:p14="http://schemas.microsoft.com/office/powerpoint/2010/main" val="110666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08801-5A59-6F0E-186D-881747EFD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A02D19-A13D-0361-96F9-5211C1B7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论骄傲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22388C3-AF8D-4A4F-6B83-3DE0677DB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0457"/>
            <a:ext cx="8977745" cy="467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7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809AC-9629-C214-DBD3-7B6EB7369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AA25CD-98B3-B9D6-6F8A-F60C890E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论骄傲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4B425F-B6D9-A05B-9206-19B7CC34C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1315234"/>
            <a:ext cx="7089731" cy="50730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圣经箴言书廿五</a:t>
            </a:r>
            <a:r>
              <a:rPr lang="en-US" altLang="zh-TW" sz="2800" dirty="0"/>
              <a:t>6-7</a:t>
            </a:r>
            <a:r>
              <a:rPr lang="zh-TW" altLang="en-US" sz="2800" dirty="0"/>
              <a:t>也提醒我们：“不要在王面前妄自尊大。不要在大人的位上站立。宁可有人说，请你上来，强如在你觐见的王子面前，叫你退下。”</a:t>
            </a:r>
            <a:endParaRPr lang="en-US" altLang="zh-TW" sz="2800" dirty="0"/>
          </a:p>
          <a:p>
            <a:r>
              <a:rPr lang="zh-TW" altLang="en-US" sz="2800" dirty="0"/>
              <a:t>人之所以看重自己宴席上的座位，源自于内心的骄傲。</a:t>
            </a:r>
            <a:endParaRPr lang="en-US" altLang="zh-TW" sz="2800" dirty="0"/>
          </a:p>
          <a:p>
            <a:r>
              <a:rPr lang="zh-TW" altLang="en-US" sz="2800" dirty="0"/>
              <a:t>在箴十六</a:t>
            </a:r>
            <a:r>
              <a:rPr lang="en-US" altLang="zh-TW" sz="2800" dirty="0"/>
              <a:t>5</a:t>
            </a:r>
            <a:r>
              <a:rPr lang="zh-TW" altLang="en-US" sz="2800" dirty="0"/>
              <a:t>智慧者清楚表明，骄傲为耶和华所憎恶，</a:t>
            </a:r>
            <a:endParaRPr lang="en-US" altLang="zh-TW" sz="2800" dirty="0"/>
          </a:p>
          <a:p>
            <a:r>
              <a:rPr lang="zh-TW" altLang="en-US" sz="2800" dirty="0"/>
              <a:t>因为骄傲会带出败坏的行为。（箴十六</a:t>
            </a:r>
            <a:r>
              <a:rPr lang="en-US" altLang="zh-TW" sz="2800" dirty="0"/>
              <a:t>18</a:t>
            </a:r>
            <a:r>
              <a:rPr lang="zh-TW" altLang="en-US" sz="2800" dirty="0"/>
              <a:t>骄傲在败坏以先；狂心在跌倒之前。）</a:t>
            </a:r>
          </a:p>
        </p:txBody>
      </p:sp>
    </p:spTree>
    <p:extLst>
      <p:ext uri="{BB962C8B-B14F-4D97-AF65-F5344CB8AC3E}">
        <p14:creationId xmlns:p14="http://schemas.microsoft.com/office/powerpoint/2010/main" val="268943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2335</Words>
  <Application>Microsoft Office PowerPoint</Application>
  <PresentationFormat>Bildschirmpräsentation (4:3)</PresentationFormat>
  <Paragraphs>105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等线</vt:lpstr>
      <vt:lpstr>微軟正黑體</vt:lpstr>
      <vt:lpstr>Arial</vt:lpstr>
      <vt:lpstr>Calibri</vt:lpstr>
      <vt:lpstr>Trebuchet MS</vt:lpstr>
      <vt:lpstr>Wingdings 3</vt:lpstr>
      <vt:lpstr>Office 主题​​</vt:lpstr>
      <vt:lpstr>多面向</vt:lpstr>
      <vt:lpstr>PowerPoint-Präsentation</vt:lpstr>
      <vt:lpstr>骄傲与谦卑 路14:1, 7-14 </vt:lpstr>
      <vt:lpstr>引言</vt:lpstr>
      <vt:lpstr>引言</vt:lpstr>
      <vt:lpstr>引言</vt:lpstr>
      <vt:lpstr>引言</vt:lpstr>
      <vt:lpstr>路十四 1, 7-11</vt:lpstr>
      <vt:lpstr>论骄傲</vt:lpstr>
      <vt:lpstr>论骄傲</vt:lpstr>
      <vt:lpstr>论骄傲</vt:lpstr>
      <vt:lpstr>七罪宗</vt:lpstr>
      <vt:lpstr>论骄傲</vt:lpstr>
      <vt:lpstr>论骄傲</vt:lpstr>
      <vt:lpstr>论骄傲</vt:lpstr>
      <vt:lpstr>论谦卑</vt:lpstr>
      <vt:lpstr>论谦卑</vt:lpstr>
      <vt:lpstr>论谦卑</vt:lpstr>
      <vt:lpstr>论谦卑</vt:lpstr>
      <vt:lpstr>总结</vt:lpstr>
      <vt:lpstr>总结</vt:lpstr>
      <vt:lpstr>总结</vt:lpstr>
      <vt:lpstr>结论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746</cp:revision>
  <cp:lastPrinted>2025-08-30T21:29:33Z</cp:lastPrinted>
  <dcterms:created xsi:type="dcterms:W3CDTF">2023-03-17T14:22:59Z</dcterms:created>
  <dcterms:modified xsi:type="dcterms:W3CDTF">2025-09-01T23:33:04Z</dcterms:modified>
</cp:coreProperties>
</file>