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</p:sldMasterIdLst>
  <p:notesMasterIdLst>
    <p:notesMasterId r:id="rId10"/>
  </p:notesMasterIdLst>
  <p:sldIdLst>
    <p:sldId id="22088" r:id="rId3"/>
    <p:sldId id="22176" r:id="rId4"/>
    <p:sldId id="22177" r:id="rId5"/>
    <p:sldId id="22178" r:id="rId6"/>
    <p:sldId id="22179" r:id="rId7"/>
    <p:sldId id="22180" r:id="rId8"/>
    <p:sldId id="2218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7" autoAdjust="0"/>
    <p:restoredTop sz="85352" autoAdjust="0"/>
  </p:normalViewPr>
  <p:slideViewPr>
    <p:cSldViewPr snapToGrid="0">
      <p:cViewPr varScale="1">
        <p:scale>
          <a:sx n="138" d="100"/>
          <a:sy n="138" d="100"/>
        </p:scale>
        <p:origin x="246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EBC27-3C92-DF40-81E2-50E2258292AA}" type="datetimeFigureOut">
              <a:rPr lang="zh-CN" altLang="en-US"/>
              <a:t>2025/7/31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2B3B1-C204-5A46-AA13-7B4CAFF35EC8}" type="slidenum">
              <a:r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1660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2025/7/31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187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2025/7/31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9474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2025/7/31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78681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ADE444-9A02-364D-A088-B1D205D8C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998FF-3DD4-46EF-A9B6-2859263B7A4E}" type="datetimeFigureOut">
              <a:rPr lang="de-DE" altLang="zh-CN"/>
              <a:pPr>
                <a:defRPr/>
              </a:pPr>
              <a:t>31.07.2025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EC9D4B-2380-A5EB-23F6-B27C32A8D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2E144-7DEA-DB3D-0AE4-91C4663C5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49B838-8766-4B24-8181-F7DEB158918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55147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3141F1-14E3-4744-44EC-5EB7A5870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1318C-EBC8-4D51-B5A2-95699B2E3F5D}" type="datetimeFigureOut">
              <a:rPr lang="de-DE" altLang="zh-CN"/>
              <a:pPr>
                <a:defRPr/>
              </a:pPr>
              <a:t>31.07.2025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884930-6E25-68BA-04F9-39FE81D32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44143-3A5D-7D6C-599D-AE5AC2254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631B1E-998E-4E0A-A9C4-FEAC14B98767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1827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2E01A1B-E2E5-DA83-CA2E-9AF19822C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26101-5064-441D-A012-6BC5110E72CB}" type="datetimeFigureOut">
              <a:rPr lang="de-DE" altLang="zh-CN"/>
              <a:pPr>
                <a:defRPr/>
              </a:pPr>
              <a:t>31.07.2025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286A3EE-A9D6-2E45-FF31-5F6DCE9BE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F74EFF5-3E30-8512-56C8-3A4A6904F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AE4D91-5DD2-46BD-9EA4-25218D20768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10308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C4841EA-262F-7CB4-B61A-9AE487A64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723AC-1B72-424A-807D-2DA414ED052A}" type="datetimeFigureOut">
              <a:rPr lang="de-DE" altLang="zh-CN"/>
              <a:pPr>
                <a:defRPr/>
              </a:pPr>
              <a:t>31.07.2025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F9EDB4F-DCC5-0D98-36E1-7815414B9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8905CC7-1199-8600-19E3-B52A9FCDB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12838-99E8-4164-91F1-DEEBB954F45D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03477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BD9EE9D-00C9-EAD0-21A4-C65299861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8407F-BE13-4F37-A601-D49320183BBA}" type="datetimeFigureOut">
              <a:rPr lang="de-DE" altLang="zh-CN"/>
              <a:pPr>
                <a:defRPr/>
              </a:pPr>
              <a:t>31.07.2025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C9EFD87-43F9-9F83-672D-419B98185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CF3EBF8-C0EC-DAE6-E8A1-61DC23AB9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385E24-CC28-47BB-8CD7-B464E3E0ECC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32474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B35140C-5D35-0DBD-8743-6F9479EF9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6B8AC-7800-4817-8048-50CF3E25ED23}" type="datetimeFigureOut">
              <a:rPr lang="de-DE" altLang="zh-CN"/>
              <a:pPr>
                <a:defRPr/>
              </a:pPr>
              <a:t>31.07.2025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3F8E1DF-41AB-61B1-D43B-536D93AA6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9BB0C61-EAAA-8CE3-FC2D-BD26E8B87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2FB8A5-BA6B-4362-AB24-4DF5BE3FD66F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541273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DEAA9F3-5081-846E-B7EC-55D945F08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C7456-8DF8-4182-B0E5-7A23E83857B9}" type="datetimeFigureOut">
              <a:rPr lang="de-DE" altLang="zh-CN"/>
              <a:pPr>
                <a:defRPr/>
              </a:pPr>
              <a:t>31.07.2025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F42E0AE-4206-D549-2ADC-2461A9AB4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935DE2A-4EFB-3207-D3E3-A4B26354B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8B39F-2D02-49AC-AD90-B8BE2CE0FAA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325355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A660F3A-6B4B-49AF-4838-06ACBFB10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42874-9E47-4851-9109-291A0689F5A3}" type="datetimeFigureOut">
              <a:rPr lang="de-DE" altLang="zh-CN"/>
              <a:pPr>
                <a:defRPr/>
              </a:pPr>
              <a:t>31.07.2025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E27EA27-33FF-3BAA-FC5E-E2002E21B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0410564-A391-B30B-095F-6876F56CE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0B3BF6-917B-4656-9AE8-0FA240BFEC6C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90956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2025/7/31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25592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6E8F4-8F2B-1016-94EA-2256B8778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2DD24-3C88-41F2-AB29-2A624CD93224}" type="datetimeFigureOut">
              <a:rPr lang="de-DE" altLang="zh-CN"/>
              <a:pPr>
                <a:defRPr/>
              </a:pPr>
              <a:t>31.07.2025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ED0B2-9B0C-F374-B5C3-AA6D5DEA2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4145E-9B0D-C90F-BCD8-041092344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9DF7F-3BDD-48F7-9800-E6665CCF4BA7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086774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B4060D-783A-DCDD-CF60-5FF27D67E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7AD0A-C5CD-4415-8E5A-A248D7F609A4}" type="datetimeFigureOut">
              <a:rPr lang="de-DE" altLang="zh-CN"/>
              <a:pPr>
                <a:defRPr/>
              </a:pPr>
              <a:t>31.07.2025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07887-897D-4006-17F3-6231509C1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186F21-0EEF-83AF-B36E-EC1395715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1FE8FF-5BBA-4773-A817-0DC674914FEE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47639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2025/7/31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7883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2025/7/31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622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2025/7/31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290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2025/7/31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1853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2025/7/31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51398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2025/7/31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18854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2025/7/31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3337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3FCE5-64A3-3F48-8FE4-AFF90259B521}" type="datetimeFigureOut">
              <a:rPr kumimoji="1" lang="zh-CN" altLang="en-US" smtClean="0"/>
              <a:t>2025/7/31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0968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Grafik 7">
            <a:extLst>
              <a:ext uri="{FF2B5EF4-FFF2-40B4-BE49-F238E27FC236}">
                <a16:creationId xmlns:a16="http://schemas.microsoft.com/office/drawing/2014/main" id="{94113703-8DB2-566F-897B-FDC7018A921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>
            <a:extLst>
              <a:ext uri="{FF2B5EF4-FFF2-40B4-BE49-F238E27FC236}">
                <a16:creationId xmlns:a16="http://schemas.microsoft.com/office/drawing/2014/main" id="{1A8D82D1-47D8-3146-0461-E63C93E785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Mastertitelformat bearbeiten</a:t>
            </a:r>
            <a:endParaRPr lang="en-US" altLang="zh-CN"/>
          </a:p>
        </p:txBody>
      </p:sp>
      <p:sp>
        <p:nvSpPr>
          <p:cNvPr id="2052" name="Text Placeholder 2">
            <a:extLst>
              <a:ext uri="{FF2B5EF4-FFF2-40B4-BE49-F238E27FC236}">
                <a16:creationId xmlns:a16="http://schemas.microsoft.com/office/drawing/2014/main" id="{0B4BEC83-1701-3E56-CF66-C6B455DE28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86D5A-B166-4378-A32B-04538BC78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B58BEB9-68A0-4C7C-B3A6-8D42C79E0B63}" type="datetimeFigureOut">
              <a:rPr lang="de-DE" altLang="zh-CN"/>
              <a:pPr>
                <a:defRPr/>
              </a:pPr>
              <a:t>31.07.2025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4B9C3-11E7-C202-1A3F-482801ED3B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FEB8EA-5262-C461-8CF7-B4C2941789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8AE4304-2719-46FC-89DF-0A9B63D5B6C1}" type="slidenum">
              <a:rPr lang="de-DE" altLang="zh-CN"/>
              <a:pPr/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E6F34BD2-CD3B-40A4-807D-9DB484BD86D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807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fontAlgn="base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959505-B8D0-8372-C863-2853781711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7A0EBB8-42B9-61F1-67DE-833C32083BCD}"/>
              </a:ext>
            </a:extLst>
          </p:cNvPr>
          <p:cNvSpPr txBox="1"/>
          <p:nvPr/>
        </p:nvSpPr>
        <p:spPr>
          <a:xfrm>
            <a:off x="1047600" y="0"/>
            <a:ext cx="8096399" cy="11088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>
              <a:defRPr lang="zh-CN" sz="4200">
                <a:solidFill>
                  <a:srgbClr val="2E75B6"/>
                </a:solidFill>
                <a:latin typeface="黑体"/>
              </a:defRPr>
            </a:pPr>
            <a:r>
              <a:t>讲道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9FFA2D-5309-DA61-D6A4-FD8B717FBF1B}"/>
              </a:ext>
            </a:extLst>
          </p:cNvPr>
          <p:cNvSpPr txBox="1"/>
          <p:nvPr/>
        </p:nvSpPr>
        <p:spPr>
          <a:xfrm>
            <a:off x="43200" y="2415137"/>
            <a:ext cx="9054000" cy="1015663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algn="ctr">
              <a:defRPr lang="zh-CN" sz="6000">
                <a:latin typeface="黑体"/>
              </a:defRPr>
            </a:pPr>
            <a:r>
              <a:rPr lang="zh-CN" altLang="en-US" dirty="0"/>
              <a:t>专心的跟从</a:t>
            </a:r>
            <a:endParaRPr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A1E643-EF36-C3A9-9EB1-D93B6D14C60D}"/>
              </a:ext>
            </a:extLst>
          </p:cNvPr>
          <p:cNvSpPr txBox="1"/>
          <p:nvPr/>
        </p:nvSpPr>
        <p:spPr>
          <a:xfrm>
            <a:off x="43200" y="3700800"/>
            <a:ext cx="9043200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 lang="zh-CN" sz="3200">
                <a:latin typeface="黑体"/>
              </a:defRPr>
            </a:pPr>
            <a:r>
              <a:rPr dirty="0"/>
              <a:t>证道：</a:t>
            </a:r>
            <a:r>
              <a:rPr lang="zh-CN" altLang="en-US" sz="3200" dirty="0"/>
              <a:t>吴温淑芳 师母</a:t>
            </a:r>
            <a:endParaRPr lang="zh-CN" altLang="de-DE" dirty="0"/>
          </a:p>
          <a:p>
            <a:pPr algn="ctr">
              <a:spcBef>
                <a:spcPts val="1200"/>
              </a:spcBef>
              <a:defRPr lang="zh-CN" sz="3200">
                <a:latin typeface="黑体"/>
              </a:defRPr>
            </a:pPr>
            <a:r>
              <a:rPr lang="zh-CN" altLang="de-DE" dirty="0"/>
              <a:t>经文：</a:t>
            </a:r>
            <a:r>
              <a:rPr lang="zh-CN" altLang="en-US" dirty="0"/>
              <a:t>书</a:t>
            </a:r>
            <a:r>
              <a:rPr lang="zh-TW" altLang="en-US" dirty="0"/>
              <a:t> </a:t>
            </a:r>
            <a:r>
              <a:rPr lang="en-US" altLang="zh-CN" dirty="0"/>
              <a:t>14</a:t>
            </a:r>
            <a:r>
              <a:rPr lang="zh-CN" altLang="en-US" dirty="0"/>
              <a:t>：</a:t>
            </a:r>
            <a:r>
              <a:rPr lang="en-US" altLang="zh-CN" dirty="0"/>
              <a:t>6-15</a:t>
            </a:r>
            <a:endParaRPr lang="zh-CN" altLang="de-DE" dirty="0"/>
          </a:p>
        </p:txBody>
      </p:sp>
    </p:spTree>
    <p:extLst>
      <p:ext uri="{BB962C8B-B14F-4D97-AF65-F5344CB8AC3E}">
        <p14:creationId xmlns:p14="http://schemas.microsoft.com/office/powerpoint/2010/main" val="4281606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BB6F5B-0B1E-D007-9984-E209610915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B65539-7780-7145-C1A7-D1B1F4F73347}"/>
              </a:ext>
            </a:extLst>
          </p:cNvPr>
          <p:cNvSpPr txBox="1"/>
          <p:nvPr/>
        </p:nvSpPr>
        <p:spPr>
          <a:xfrm>
            <a:off x="1047600" y="185068"/>
            <a:ext cx="8096399" cy="738664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>
              <a:defRPr lang="zh-CN" sz="4200">
                <a:solidFill>
                  <a:srgbClr val="2E75B6"/>
                </a:solidFill>
                <a:latin typeface="黑体"/>
              </a:defRPr>
            </a:pPr>
            <a:r>
              <a:rPr lang="zh-TW" altLang="en-US" dirty="0"/>
              <a:t>引言</a:t>
            </a:r>
            <a:endParaRPr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4255FC-5D4F-6C85-366C-49D9E4390D06}"/>
              </a:ext>
            </a:extLst>
          </p:cNvPr>
          <p:cNvSpPr txBox="1"/>
          <p:nvPr/>
        </p:nvSpPr>
        <p:spPr>
          <a:xfrm>
            <a:off x="619200" y="1242000"/>
            <a:ext cx="7848000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/>
              <a:defRPr lang="zh-CN" sz="3600">
                <a:latin typeface="黑体"/>
              </a:defRPr>
            </a:pPr>
            <a:r>
              <a:rPr lang="zh-CN" altLang="en-US" sz="3400" dirty="0"/>
              <a:t>专心跟从主应从甚么时候开始，要跟从多久才能看到结果？</a:t>
            </a:r>
          </a:p>
          <a:p>
            <a:pPr marL="742950" indent="-742950">
              <a:buFont typeface="+mj-lt"/>
              <a:buAutoNum type="arabicPeriod"/>
              <a:defRPr lang="zh-CN" sz="3600">
                <a:latin typeface="黑体"/>
              </a:defRPr>
            </a:pPr>
            <a:r>
              <a:rPr lang="zh-CN" altLang="en-US" sz="3400" dirty="0"/>
              <a:t>我专心跟从，但我的同伴好友不专心跟从，对我有影响吗？</a:t>
            </a:r>
          </a:p>
          <a:p>
            <a:pPr marL="742950" indent="-742950">
              <a:buFont typeface="+mj-lt"/>
              <a:buAutoNum type="arabicPeriod"/>
              <a:defRPr lang="zh-CN" sz="3600">
                <a:latin typeface="黑体"/>
              </a:defRPr>
            </a:pPr>
            <a:r>
              <a:rPr lang="zh-CN" altLang="en-US" sz="3400" dirty="0"/>
              <a:t>专心跟从是甚么意思？一心一意、恆久忍耐、有信心、有定见？</a:t>
            </a:r>
          </a:p>
          <a:p>
            <a:pPr marL="742950" indent="-742950">
              <a:buFont typeface="+mj-lt"/>
              <a:buAutoNum type="arabicPeriod"/>
              <a:defRPr lang="zh-CN" sz="3600">
                <a:latin typeface="黑体"/>
              </a:defRPr>
            </a:pPr>
            <a:r>
              <a:rPr lang="zh-CN" altLang="en-US" sz="3400" dirty="0"/>
              <a:t>专心跟从就能看见，在主里没有不可能或难成的事？</a:t>
            </a:r>
          </a:p>
        </p:txBody>
      </p:sp>
    </p:spTree>
    <p:extLst>
      <p:ext uri="{BB962C8B-B14F-4D97-AF65-F5344CB8AC3E}">
        <p14:creationId xmlns:p14="http://schemas.microsoft.com/office/powerpoint/2010/main" val="1064402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D7F43B-899D-B7DC-361C-20D6D1524D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882D6EA-D46E-0A85-AEA4-681854FC4545}"/>
              </a:ext>
            </a:extLst>
          </p:cNvPr>
          <p:cNvSpPr txBox="1"/>
          <p:nvPr/>
        </p:nvSpPr>
        <p:spPr>
          <a:xfrm>
            <a:off x="1047600" y="185068"/>
            <a:ext cx="8096399" cy="738664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>
              <a:defRPr lang="zh-CN" sz="4200">
                <a:solidFill>
                  <a:srgbClr val="2E75B6"/>
                </a:solidFill>
                <a:latin typeface="黑体"/>
              </a:defRPr>
            </a:pPr>
            <a:r>
              <a:rPr lang="zh-TW" altLang="en-US" dirty="0"/>
              <a:t>迦勒的一生专心跟从耶和华</a:t>
            </a:r>
            <a:endParaRPr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3B5B74-E583-A633-EA54-49FF4566C8AE}"/>
              </a:ext>
            </a:extLst>
          </p:cNvPr>
          <p:cNvSpPr txBox="1"/>
          <p:nvPr/>
        </p:nvSpPr>
        <p:spPr>
          <a:xfrm>
            <a:off x="619200" y="1242000"/>
            <a:ext cx="7848000" cy="2708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lphaUcPeriod"/>
              <a:defRPr lang="zh-CN" sz="3600">
                <a:latin typeface="黑体"/>
              </a:defRPr>
            </a:pPr>
            <a:r>
              <a:rPr lang="zh-CN" altLang="en-US" sz="3400" dirty="0"/>
              <a:t>四十五年前的事，仍然历历在目（民</a:t>
            </a:r>
            <a:r>
              <a:rPr lang="en-US" altLang="zh-CN" sz="3400" dirty="0"/>
              <a:t>13-14)</a:t>
            </a:r>
          </a:p>
          <a:p>
            <a:pPr>
              <a:defRPr lang="zh-CN" sz="3600">
                <a:latin typeface="黑体"/>
              </a:defRPr>
            </a:pPr>
            <a:r>
              <a:rPr lang="en-US" altLang="zh-CN" sz="3400" dirty="0"/>
              <a:t>1) </a:t>
            </a:r>
            <a:r>
              <a:rPr lang="zh-CN" altLang="en-US" sz="3400" dirty="0"/>
              <a:t>四十岁的小探子 </a:t>
            </a:r>
          </a:p>
          <a:p>
            <a:pPr>
              <a:defRPr lang="zh-CN" sz="3600">
                <a:latin typeface="黑体"/>
              </a:defRPr>
            </a:pPr>
            <a:r>
              <a:rPr lang="en-US" altLang="zh-CN" sz="3400" dirty="0"/>
              <a:t>2) </a:t>
            </a:r>
            <a:r>
              <a:rPr lang="zh-CN" altLang="en-US" sz="3400" dirty="0"/>
              <a:t>不畏虎的小伙子</a:t>
            </a:r>
          </a:p>
          <a:p>
            <a:pPr>
              <a:defRPr lang="zh-CN" sz="3600">
                <a:latin typeface="黑体"/>
              </a:defRPr>
            </a:pPr>
            <a:r>
              <a:rPr lang="en-US" altLang="zh-CN" sz="3400" dirty="0"/>
              <a:t>3) </a:t>
            </a:r>
            <a:r>
              <a:rPr lang="zh-CN" altLang="en-US" sz="3400" dirty="0"/>
              <a:t>不怕死的异见者</a:t>
            </a:r>
          </a:p>
        </p:txBody>
      </p:sp>
    </p:spTree>
    <p:extLst>
      <p:ext uri="{BB962C8B-B14F-4D97-AF65-F5344CB8AC3E}">
        <p14:creationId xmlns:p14="http://schemas.microsoft.com/office/powerpoint/2010/main" val="2791287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6DD481-A362-E77D-1201-83831BAE0B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54638-9598-6E95-5D61-B016BA4587C5}"/>
              </a:ext>
            </a:extLst>
          </p:cNvPr>
          <p:cNvSpPr txBox="1"/>
          <p:nvPr/>
        </p:nvSpPr>
        <p:spPr>
          <a:xfrm>
            <a:off x="1047600" y="185068"/>
            <a:ext cx="8096399" cy="738664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>
              <a:defRPr lang="zh-CN" sz="4200">
                <a:solidFill>
                  <a:srgbClr val="2E75B6"/>
                </a:solidFill>
                <a:latin typeface="黑体"/>
              </a:defRPr>
            </a:pPr>
            <a:r>
              <a:rPr lang="zh-TW" altLang="en-US" dirty="0"/>
              <a:t>迦勒的一生专心跟从耶和华</a:t>
            </a:r>
            <a:endParaRPr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795DED-8B99-2AB5-1A8D-495EBD33D72A}"/>
              </a:ext>
            </a:extLst>
          </p:cNvPr>
          <p:cNvSpPr txBox="1"/>
          <p:nvPr/>
        </p:nvSpPr>
        <p:spPr>
          <a:xfrm>
            <a:off x="619200" y="1242000"/>
            <a:ext cx="7848000" cy="2708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lphaUcPeriod" startAt="2"/>
              <a:defRPr lang="zh-CN" sz="3600">
                <a:latin typeface="黑体"/>
              </a:defRPr>
            </a:pPr>
            <a:r>
              <a:rPr lang="zh-TW" altLang="en-US" sz="3400" dirty="0"/>
              <a:t> </a:t>
            </a:r>
            <a:r>
              <a:rPr lang="zh-CN" altLang="en-US" sz="3400" dirty="0"/>
              <a:t>八十五岁的老头子</a:t>
            </a:r>
          </a:p>
          <a:p>
            <a:pPr>
              <a:defRPr lang="zh-CN" sz="3600">
                <a:latin typeface="黑体"/>
              </a:defRPr>
            </a:pPr>
            <a:r>
              <a:rPr lang="en-US" altLang="zh-CN" sz="3400" dirty="0"/>
              <a:t>1) </a:t>
            </a:r>
            <a:r>
              <a:rPr lang="zh-CN" altLang="en-US" sz="3400" dirty="0"/>
              <a:t>回顾四十五年艰辛、感触生命的存留</a:t>
            </a:r>
          </a:p>
          <a:p>
            <a:pPr>
              <a:defRPr lang="zh-CN" sz="3600">
                <a:latin typeface="黑体"/>
              </a:defRPr>
            </a:pPr>
            <a:r>
              <a:rPr lang="en-US" altLang="zh-CN" sz="3400" dirty="0"/>
              <a:t>2) </a:t>
            </a:r>
            <a:r>
              <a:rPr lang="zh-CN" altLang="en-US" sz="3400" dirty="0"/>
              <a:t>支取四十五年前的应许</a:t>
            </a:r>
          </a:p>
          <a:p>
            <a:pPr>
              <a:defRPr lang="zh-CN" sz="3600">
                <a:latin typeface="黑体"/>
              </a:defRPr>
            </a:pPr>
            <a:r>
              <a:rPr lang="en-US" altLang="zh-CN" sz="3400" dirty="0"/>
              <a:t>3) </a:t>
            </a:r>
            <a:r>
              <a:rPr lang="zh-CN" altLang="en-US" sz="3400" dirty="0"/>
              <a:t>一样年青的力量</a:t>
            </a:r>
          </a:p>
          <a:p>
            <a:pPr>
              <a:defRPr lang="zh-CN" sz="3600">
                <a:latin typeface="黑体"/>
              </a:defRPr>
            </a:pPr>
            <a:r>
              <a:rPr lang="en-US" altLang="zh-CN" sz="3400" dirty="0"/>
              <a:t>4) </a:t>
            </a:r>
            <a:r>
              <a:rPr lang="zh-CN" altLang="en-US" sz="3400" dirty="0"/>
              <a:t>一样年青的胆量、心志和勇气</a:t>
            </a:r>
          </a:p>
        </p:txBody>
      </p:sp>
    </p:spTree>
    <p:extLst>
      <p:ext uri="{BB962C8B-B14F-4D97-AF65-F5344CB8AC3E}">
        <p14:creationId xmlns:p14="http://schemas.microsoft.com/office/powerpoint/2010/main" val="2239976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36228A-7A5C-A5F7-5594-78B20735DF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BFD62B-D4B2-8D64-098C-AC575278531A}"/>
              </a:ext>
            </a:extLst>
          </p:cNvPr>
          <p:cNvSpPr txBox="1"/>
          <p:nvPr/>
        </p:nvSpPr>
        <p:spPr>
          <a:xfrm>
            <a:off x="1047600" y="185068"/>
            <a:ext cx="8096399" cy="738664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>
              <a:defRPr lang="zh-CN" sz="4200">
                <a:solidFill>
                  <a:srgbClr val="2E75B6"/>
                </a:solidFill>
                <a:latin typeface="黑体"/>
              </a:defRPr>
            </a:pPr>
            <a:r>
              <a:rPr lang="zh-TW" altLang="en-US" dirty="0"/>
              <a:t>迦勒的一生专心跟从耶和华</a:t>
            </a:r>
            <a:endParaRPr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31B329-6E42-F291-BF1D-B53609A5B91A}"/>
              </a:ext>
            </a:extLst>
          </p:cNvPr>
          <p:cNvSpPr txBox="1"/>
          <p:nvPr/>
        </p:nvSpPr>
        <p:spPr>
          <a:xfrm>
            <a:off x="472440" y="1242000"/>
            <a:ext cx="8397239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lphaUcPeriod" startAt="3"/>
              <a:defRPr lang="zh-CN" sz="3600">
                <a:latin typeface="黑体"/>
              </a:defRPr>
            </a:pPr>
            <a:r>
              <a:rPr lang="zh-CN" altLang="en-US" sz="3400" dirty="0"/>
              <a:t>什么因素影响你我专心地跟从神？</a:t>
            </a:r>
          </a:p>
          <a:p>
            <a:pPr>
              <a:defRPr lang="zh-CN" sz="3600">
                <a:latin typeface="黑体"/>
              </a:defRPr>
            </a:pPr>
            <a:r>
              <a:rPr lang="en-US" altLang="zh-CN" sz="3400" dirty="0"/>
              <a:t>1</a:t>
            </a:r>
            <a:r>
              <a:rPr lang="zh-CN" altLang="en-US" sz="3400" dirty="0"/>
              <a:t>）环境的变迁（失去信心；好像跟神失</a:t>
            </a:r>
            <a:r>
              <a:rPr lang="en-US" altLang="zh-CN" sz="3400" dirty="0"/>
              <a:t>	</a:t>
            </a:r>
            <a:r>
              <a:rPr lang="zh-CN" altLang="en-US" sz="3400" dirty="0"/>
              <a:t>联）</a:t>
            </a:r>
          </a:p>
          <a:p>
            <a:pPr>
              <a:defRPr lang="zh-CN" sz="3600">
                <a:latin typeface="黑体"/>
              </a:defRPr>
            </a:pPr>
            <a:r>
              <a:rPr lang="en-US" altLang="zh-CN" sz="3400" dirty="0"/>
              <a:t>2</a:t>
            </a:r>
            <a:r>
              <a:rPr lang="zh-CN" altLang="en-US" sz="3400" dirty="0"/>
              <a:t>）时间的过去，跟从中怀疑神的应许</a:t>
            </a:r>
          </a:p>
          <a:p>
            <a:pPr>
              <a:defRPr lang="zh-CN" sz="3600">
                <a:latin typeface="黑体"/>
              </a:defRPr>
            </a:pPr>
            <a:r>
              <a:rPr lang="en-US" altLang="zh-CN" sz="3400" dirty="0"/>
              <a:t>	</a:t>
            </a:r>
            <a:r>
              <a:rPr lang="zh-CN" altLang="en-US" sz="3400" dirty="0"/>
              <a:t>（没有常常数算主恩，忘记了神的同在、 </a:t>
            </a:r>
            <a:r>
              <a:rPr lang="en-US" altLang="zh-CN" sz="3400" dirty="0"/>
              <a:t>		</a:t>
            </a:r>
            <a:r>
              <a:rPr lang="zh-CN" altLang="en-US" sz="3400" dirty="0"/>
              <a:t>祂的信实）</a:t>
            </a:r>
          </a:p>
          <a:p>
            <a:pPr>
              <a:defRPr lang="zh-CN" sz="3600">
                <a:latin typeface="黑体"/>
              </a:defRPr>
            </a:pPr>
            <a:r>
              <a:rPr lang="en-US" altLang="zh-TW" sz="3400" dirty="0"/>
              <a:t>3</a:t>
            </a:r>
            <a:r>
              <a:rPr lang="zh-CN" altLang="en-US" sz="3400" dirty="0"/>
              <a:t>）他人的不同</a:t>
            </a:r>
            <a:r>
              <a:rPr lang="en-US" altLang="zh-CN" sz="3400" dirty="0"/>
              <a:t>/</a:t>
            </a:r>
            <a:r>
              <a:rPr lang="zh-CN" altLang="en-US" sz="3400" dirty="0"/>
              <a:t>相反意见</a:t>
            </a:r>
          </a:p>
          <a:p>
            <a:pPr>
              <a:defRPr lang="zh-CN" sz="3600">
                <a:latin typeface="黑体"/>
              </a:defRPr>
            </a:pPr>
            <a:r>
              <a:rPr lang="en-US" altLang="zh-CN" sz="3400" dirty="0"/>
              <a:t>	</a:t>
            </a:r>
            <a:r>
              <a:rPr lang="zh-CN" altLang="en-US" sz="3400" dirty="0"/>
              <a:t>（独排众议的勇气、胆量）</a:t>
            </a:r>
          </a:p>
          <a:p>
            <a:pPr>
              <a:defRPr lang="zh-CN" sz="3600">
                <a:latin typeface="黑体"/>
              </a:defRPr>
            </a:pPr>
            <a:r>
              <a:rPr lang="en-US" altLang="zh-TW" sz="3400" dirty="0"/>
              <a:t>4</a:t>
            </a:r>
            <a:r>
              <a:rPr lang="zh-CN" altLang="en-US" sz="3400" dirty="0"/>
              <a:t>）认准跟从的目标～神</a:t>
            </a:r>
            <a:br>
              <a:rPr lang="en-US" altLang="zh-CN" sz="3400" dirty="0"/>
            </a:br>
            <a:r>
              <a:rPr lang="en-US" altLang="zh-CN" sz="3400" dirty="0"/>
              <a:t>	</a:t>
            </a:r>
            <a:r>
              <a:rPr lang="zh-CN" altLang="en-US" sz="3400" dirty="0"/>
              <a:t>（不是人，不是潮流）</a:t>
            </a:r>
          </a:p>
          <a:p>
            <a:pPr>
              <a:defRPr lang="zh-CN" sz="3600">
                <a:latin typeface="黑体"/>
              </a:defRPr>
            </a:pPr>
            <a:r>
              <a:rPr lang="en-US" altLang="zh-TW" sz="3400" dirty="0"/>
              <a:t>5</a:t>
            </a:r>
            <a:r>
              <a:rPr lang="zh-CN" altLang="en-US" sz="3400" dirty="0"/>
              <a:t>）对神的认识和委身（不认识神</a:t>
            </a:r>
            <a:r>
              <a:rPr lang="en-US" altLang="zh-CN" sz="3400" dirty="0"/>
              <a:t>,</a:t>
            </a:r>
            <a:r>
              <a:rPr lang="zh-CN" altLang="en-US" sz="3400" dirty="0"/>
              <a:t>不敬畏神）</a:t>
            </a:r>
          </a:p>
        </p:txBody>
      </p:sp>
    </p:spTree>
    <p:extLst>
      <p:ext uri="{BB962C8B-B14F-4D97-AF65-F5344CB8AC3E}">
        <p14:creationId xmlns:p14="http://schemas.microsoft.com/office/powerpoint/2010/main" val="644921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D02C34-F3C0-5FCC-D766-4CCEEA3D83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24519F-4571-650C-D982-F3391CB08461}"/>
              </a:ext>
            </a:extLst>
          </p:cNvPr>
          <p:cNvSpPr txBox="1"/>
          <p:nvPr/>
        </p:nvSpPr>
        <p:spPr>
          <a:xfrm>
            <a:off x="1047600" y="185068"/>
            <a:ext cx="8096399" cy="738664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>
              <a:defRPr lang="zh-CN" sz="4200">
                <a:solidFill>
                  <a:srgbClr val="2E75B6"/>
                </a:solidFill>
                <a:latin typeface="黑体"/>
              </a:defRPr>
            </a:pPr>
            <a:r>
              <a:rPr lang="zh-TW" altLang="en-US" dirty="0"/>
              <a:t>迦勒的一生专心跟从耶和华</a:t>
            </a:r>
            <a:endParaRPr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191A88-AE86-55D3-07F6-B441968FC76C}"/>
              </a:ext>
            </a:extLst>
          </p:cNvPr>
          <p:cNvSpPr txBox="1"/>
          <p:nvPr/>
        </p:nvSpPr>
        <p:spPr>
          <a:xfrm>
            <a:off x="472440" y="1242000"/>
            <a:ext cx="8397239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lphaUcPeriod" startAt="4"/>
              <a:defRPr lang="zh-CN" sz="3600">
                <a:latin typeface="黑体"/>
              </a:defRPr>
            </a:pPr>
            <a:r>
              <a:rPr lang="zh-CN" altLang="en-US" sz="3400" dirty="0"/>
              <a:t>始终如一的能力源头</a:t>
            </a:r>
          </a:p>
          <a:p>
            <a:pPr>
              <a:defRPr lang="zh-CN" sz="3600">
                <a:latin typeface="黑体"/>
              </a:defRPr>
            </a:pPr>
            <a:r>
              <a:rPr lang="en-US" altLang="zh-CN" sz="3400" dirty="0"/>
              <a:t>1</a:t>
            </a:r>
            <a:r>
              <a:rPr lang="zh-CN" altLang="en-US" sz="3400" dirty="0"/>
              <a:t>）以神的心为心</a:t>
            </a:r>
          </a:p>
          <a:p>
            <a:pPr>
              <a:defRPr lang="zh-CN" sz="3600">
                <a:latin typeface="黑体"/>
              </a:defRPr>
            </a:pPr>
            <a:r>
              <a:rPr lang="en-US" altLang="zh-CN" sz="3400" dirty="0"/>
              <a:t>2</a:t>
            </a:r>
            <a:r>
              <a:rPr lang="zh-CN" altLang="en-US" sz="3400" dirty="0"/>
              <a:t>）确信神的应许和同在</a:t>
            </a:r>
          </a:p>
          <a:p>
            <a:pPr>
              <a:defRPr lang="zh-CN" sz="3600">
                <a:latin typeface="黑体"/>
              </a:defRPr>
            </a:pPr>
            <a:r>
              <a:rPr lang="en-US" altLang="zh-CN" sz="3400" dirty="0"/>
              <a:t>3</a:t>
            </a:r>
            <a:r>
              <a:rPr lang="zh-CN" altLang="en-US" sz="3400" dirty="0"/>
              <a:t>）一生专心的跟从</a:t>
            </a:r>
            <a:br>
              <a:rPr lang="en-US" altLang="zh-CN" sz="3400" dirty="0"/>
            </a:br>
            <a:r>
              <a:rPr lang="en-US" altLang="zh-CN" sz="3400" dirty="0"/>
              <a:t>	(</a:t>
            </a:r>
            <a:r>
              <a:rPr lang="zh-CN" altLang="en-US" sz="3400" dirty="0"/>
              <a:t>约书亚记</a:t>
            </a:r>
            <a:r>
              <a:rPr lang="en-US" altLang="zh-CN" sz="3400" dirty="0"/>
              <a:t>14</a:t>
            </a:r>
            <a:r>
              <a:rPr lang="zh-CN" altLang="en-US" sz="3400" dirty="0"/>
              <a:t>：我</a:t>
            </a:r>
            <a:r>
              <a:rPr lang="en-US" altLang="zh-CN" sz="3400" dirty="0"/>
              <a:t>8,</a:t>
            </a:r>
            <a:r>
              <a:rPr lang="zh-CN" altLang="en-US" sz="3400" dirty="0"/>
              <a:t>你</a:t>
            </a:r>
            <a:r>
              <a:rPr lang="en-US" altLang="zh-CN" sz="3400" dirty="0"/>
              <a:t>9,</a:t>
            </a:r>
            <a:r>
              <a:rPr lang="zh-CN" altLang="en-US" sz="3400" dirty="0"/>
              <a:t>他</a:t>
            </a:r>
            <a:r>
              <a:rPr lang="en-US" altLang="zh-CN" sz="3400" dirty="0"/>
              <a:t>14</a:t>
            </a:r>
            <a:r>
              <a:rPr lang="zh-CN" altLang="en-US" sz="3400" dirty="0"/>
              <a:t>）</a:t>
            </a:r>
            <a:endParaRPr lang="en-US" altLang="zh-CN" sz="3400" dirty="0"/>
          </a:p>
          <a:p>
            <a:pPr>
              <a:defRPr lang="zh-CN" sz="3600">
                <a:latin typeface="黑体"/>
              </a:defRPr>
            </a:pPr>
            <a:r>
              <a:rPr lang="en-US" altLang="zh-CN" sz="3400" dirty="0"/>
              <a:t>	</a:t>
            </a:r>
            <a:r>
              <a:rPr lang="zh-CN" altLang="en-US" sz="3400" dirty="0"/>
              <a:t>（</a:t>
            </a:r>
            <a:r>
              <a:rPr lang="en-GB" altLang="zh-CN" sz="3400" dirty="0"/>
              <a:t>V.8)</a:t>
            </a:r>
            <a:r>
              <a:rPr lang="zh-CN" altLang="en-US" sz="3400" dirty="0"/>
              <a:t>迦勒自己说的：</a:t>
            </a:r>
            <a:endParaRPr lang="en-US" altLang="zh-CN" sz="3400" dirty="0"/>
          </a:p>
          <a:p>
            <a:pPr>
              <a:defRPr lang="zh-CN" sz="3600">
                <a:latin typeface="黑体"/>
              </a:defRPr>
            </a:pPr>
            <a:r>
              <a:rPr lang="en-US" altLang="zh-CN" sz="3400" dirty="0"/>
              <a:t>	</a:t>
            </a:r>
            <a:r>
              <a:rPr lang="zh-TW" altLang="en-US" sz="3400" dirty="0"/>
              <a:t> </a:t>
            </a:r>
            <a:r>
              <a:rPr lang="en-US" altLang="zh-CN" sz="3400" dirty="0"/>
              <a:t>(</a:t>
            </a:r>
            <a:r>
              <a:rPr lang="en-GB" altLang="zh-CN" sz="3400" dirty="0"/>
              <a:t>V.9)</a:t>
            </a:r>
            <a:r>
              <a:rPr lang="zh-CN" altLang="en-US" sz="3400" dirty="0"/>
              <a:t>摩西说的</a:t>
            </a:r>
          </a:p>
          <a:p>
            <a:pPr>
              <a:defRPr lang="zh-CN" sz="3600">
                <a:latin typeface="黑体"/>
              </a:defRPr>
            </a:pPr>
            <a:r>
              <a:rPr lang="en-US" altLang="zh-CN" sz="3400" dirty="0"/>
              <a:t>	</a:t>
            </a:r>
            <a:r>
              <a:rPr lang="zh-TW" altLang="en-US" sz="3400" dirty="0"/>
              <a:t> </a:t>
            </a:r>
            <a:r>
              <a:rPr lang="en-US" altLang="zh-CN" sz="3400" dirty="0"/>
              <a:t>(</a:t>
            </a:r>
            <a:r>
              <a:rPr lang="en-GB" altLang="zh-CN" sz="3400" dirty="0"/>
              <a:t>V.14)</a:t>
            </a:r>
            <a:r>
              <a:rPr lang="zh-CN" altLang="en-US" sz="3400" dirty="0"/>
              <a:t>耶和华说的</a:t>
            </a:r>
          </a:p>
        </p:txBody>
      </p:sp>
    </p:spTree>
    <p:extLst>
      <p:ext uri="{BB962C8B-B14F-4D97-AF65-F5344CB8AC3E}">
        <p14:creationId xmlns:p14="http://schemas.microsoft.com/office/powerpoint/2010/main" val="1336600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A289F1-ED44-8062-8685-5CE53E2B13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43B88A4-EF17-2994-8199-79CF33192255}"/>
              </a:ext>
            </a:extLst>
          </p:cNvPr>
          <p:cNvSpPr txBox="1"/>
          <p:nvPr/>
        </p:nvSpPr>
        <p:spPr>
          <a:xfrm>
            <a:off x="1047600" y="185068"/>
            <a:ext cx="8096399" cy="738664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>
              <a:defRPr lang="zh-CN" sz="4200">
                <a:solidFill>
                  <a:srgbClr val="2E75B6"/>
                </a:solidFill>
                <a:latin typeface="黑体"/>
              </a:defRPr>
            </a:pPr>
            <a:r>
              <a:rPr lang="zh-TW" altLang="en-US" dirty="0"/>
              <a:t>总结</a:t>
            </a:r>
            <a:endParaRPr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0EB331-41EC-CF55-860D-15F132DDD22E}"/>
              </a:ext>
            </a:extLst>
          </p:cNvPr>
          <p:cNvSpPr txBox="1"/>
          <p:nvPr/>
        </p:nvSpPr>
        <p:spPr>
          <a:xfrm>
            <a:off x="472440" y="1242000"/>
            <a:ext cx="8397239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lang="zh-CN" sz="3600">
                <a:latin typeface="黑体"/>
              </a:defRPr>
            </a:pPr>
            <a:r>
              <a:rPr lang="zh-CN" altLang="en-US" sz="3400" dirty="0"/>
              <a:t>专心跟从神的人，有无比的毅力、超凡的胆量、清晰的洞见、信心的眼睛能看到神成就救赎计划的恩典。</a:t>
            </a:r>
          </a:p>
        </p:txBody>
      </p:sp>
    </p:spTree>
    <p:extLst>
      <p:ext uri="{BB962C8B-B14F-4D97-AF65-F5344CB8AC3E}">
        <p14:creationId xmlns:p14="http://schemas.microsoft.com/office/powerpoint/2010/main" val="1264145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569</Words>
  <Application>Microsoft Office PowerPoint</Application>
  <PresentationFormat>Bildschirmpräsentation (4:3)</PresentationFormat>
  <Paragraphs>39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等线</vt:lpstr>
      <vt:lpstr>SimHei</vt:lpstr>
      <vt:lpstr>Arial</vt:lpstr>
      <vt:lpstr>Calibri</vt:lpstr>
      <vt:lpstr>Office 主题​​</vt:lpstr>
      <vt:lpstr>Muster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siqi D</dc:creator>
  <cp:lastModifiedBy>Dongdong Hu</cp:lastModifiedBy>
  <cp:revision>588</cp:revision>
  <dcterms:created xsi:type="dcterms:W3CDTF">2023-03-17T14:22:59Z</dcterms:created>
  <dcterms:modified xsi:type="dcterms:W3CDTF">2025-07-30T22:01:12Z</dcterms:modified>
</cp:coreProperties>
</file>