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314" r:id="rId2"/>
    <p:sldId id="316" r:id="rId3"/>
    <p:sldId id="315" r:id="rId4"/>
    <p:sldId id="329" r:id="rId5"/>
    <p:sldId id="324" r:id="rId6"/>
    <p:sldId id="333" r:id="rId7"/>
    <p:sldId id="334" r:id="rId8"/>
    <p:sldId id="336" r:id="rId9"/>
    <p:sldId id="335" r:id="rId10"/>
    <p:sldId id="337" r:id="rId11"/>
    <p:sldId id="339" r:id="rId12"/>
    <p:sldId id="340" r:id="rId13"/>
    <p:sldId id="341" r:id="rId14"/>
    <p:sldId id="342" r:id="rId15"/>
    <p:sldId id="343" r:id="rId16"/>
    <p:sldId id="330" r:id="rId17"/>
    <p:sldId id="344" r:id="rId18"/>
    <p:sldId id="326" r:id="rId19"/>
    <p:sldId id="32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69" autoAdjust="0"/>
    <p:restoredTop sz="85352" autoAdjust="0"/>
  </p:normalViewPr>
  <p:slideViewPr>
    <p:cSldViewPr snapToGrid="0">
      <p:cViewPr>
        <p:scale>
          <a:sx n="125" d="100"/>
          <a:sy n="125" d="100"/>
        </p:scale>
        <p:origin x="304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2025/4/15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6FD25-7A8B-8470-CCCC-445AA1C3F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EF0E42-09EB-3AD7-9DA9-6CEC728DF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6376DBC-9D02-145B-44B6-E48BFFBB3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endParaRPr kumimoji="0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6DE722-13AD-6527-6C95-584A1F7AC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5178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39CFF-23EB-2F21-C494-AECEF939A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6DE732-D045-E539-C93A-16F6C657A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84C3E8-C49A-9B3E-6DA5-E108437AF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C0A530-C063-313F-EF11-CAAA76E0A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2964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ABC1E-0B02-4FEB-CCDB-0C142FDD1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F19806-6B05-1BDF-6FA4-EA7B63B81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5D5ACF-0D8D-50B2-A472-90F7C55BC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76E164-8136-26A3-236A-2C9BC6818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088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F8B2B-CEC7-EBC5-22A7-FB934C04F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C8F165-6D2A-8466-4520-4BACF7B7F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77D712-31C0-3130-AE5B-38399185E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9332EC-A3FD-3437-9342-F926AA56D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23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95D7-8A8A-27B2-1F82-161B88A6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C2DC911-B488-7BF2-E17D-AFF99858F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05A7446-051A-0A97-85CA-C5A83BCEF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BE2316-F6D5-C945-0966-028FE6062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1189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BF3A8-3F13-057B-B5F2-7BB8F8DC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2678A1-C2EF-3C44-9244-E8EA9EDAE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96E5F9-577A-B05A-3495-0893C9796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AD30BD-C785-F29D-E82E-0CB2A32EA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7239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B5A29-1282-B84B-3D54-CFB7D83BE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621659-93DE-D4EF-D193-C6FB4FFFD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E37866-92CE-28C9-631A-01365AD9F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AFC5EC-3FBE-CFEE-1FBD-96529B1E3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9458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60FB2-8509-7632-1A87-14B08BC67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6F7D107-6F02-FC29-9B6D-1E5B5F995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EDD80EE-4BC4-6B0B-FEA3-461707DB0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596F2B-97F4-A744-EF90-EADFEFA5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8225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82C93-985C-7FA5-AF35-69C84689D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03F536-5DDF-3082-AFCB-C9189EA16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7F1988-D8AA-5651-75C2-F88866339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FCA1FB-2B08-863D-FC8C-D12112E3D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7033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58266-81C6-E88F-0D54-B045FAC62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3A5A3F-38CB-9AB9-333B-33DDF5A52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B2942F-94BA-CEAB-1D3B-B43FAD23B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D67217-C57C-0FCB-058B-E432B2CF3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8492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8D869-072E-2DB3-29DD-8DFA0B90C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B374F9-82F4-447F-E283-90B95758B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D546351-BC7C-04E0-FBE3-9E84DD1B4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6FAF30-F8F0-3A29-7806-CBF70A9F5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162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26B89-FF0D-008B-B8F2-6491FCD7A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06FB63-67D5-210E-C124-369814FD7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E37EA29-9FEA-0473-D77C-8E0302A10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72A778-D657-B811-137E-AFDCAF137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973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56BC1-23A3-DC42-5F9E-E13B758E1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758786-4CA0-5A93-4C75-28472F315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CC9F2F-E3EF-F78F-F475-4E96176DC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7FB6D8-867D-2FC8-11A1-4EDE98AD3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069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B6E1-BFC5-2ED2-EDEE-7FD164CFC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6AE02C-D4AF-3B4A-F697-ABCA7C1B5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0F6CE2-6955-4772-5565-FE3DBDCD7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2C7B31-0F97-48AE-57F0-5FD4F43E5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692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48EA1-1595-3A22-D69F-6AD6AAD81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C26591-BC6E-AC79-7CB9-A95801C2A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7E39E0-B1ED-EDF0-E353-368C4F3EA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53A121-41F1-E326-014A-B0CEDD5CC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639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C3C71-A3B3-7FD7-9D31-E55593036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CFE068-4292-B369-A9EC-7677C4167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8A349D-F4F3-A2F7-AAD6-8870386B6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3C0B2-CE09-4FF7-700D-FE85818C5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2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72D37-9C13-FB2D-D7C1-0F4872BEF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4A3BCD-E383-6335-3EB3-985DBA461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E547777-1DAA-19DA-5D57-C29C3497B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5DF904-2DA2-062E-BA6C-C5019529C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079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B48C1-A6BF-6B6C-256D-3B47AA083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704EDF-B093-3E43-3B6A-E16E9279E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1015A0A-8311-7374-1D64-92B23F681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7F9443-5DAC-5CA8-D089-328E5FBA5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902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F134-C450-71C2-C10A-125CFA072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CE9504-39F1-C709-6427-CA746ABF1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9D54A3-849B-54D0-1371-0CAD483D5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C43271-0DE8-1545-9E81-9D17F1C63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2B3B1-C204-5A46-AA13-7B4CAFF35EC8}" type="slidenum">
              <a:rPr lang="en-US" altLang="zh-CN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092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0CCB-07FD-8543-E618-9284A97D2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D0EFE8B-F5EF-C1DA-83E2-EA614D1EA41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证道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D3FC1B-BB74-CF95-0C3B-78575D1B0CF9}"/>
              </a:ext>
            </a:extLst>
          </p:cNvPr>
          <p:cNvSpPr txBox="1">
            <a:spLocks/>
          </p:cNvSpPr>
          <p:nvPr/>
        </p:nvSpPr>
        <p:spPr bwMode="auto">
          <a:xfrm>
            <a:off x="0" y="1146295"/>
            <a:ext cx="9143999" cy="228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prstClr val="black"/>
                </a:solidFill>
              </a:rPr>
              <a:t>倾 倒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EE70A45-9BBB-0F61-E14D-B6EAED4D5572}"/>
              </a:ext>
            </a:extLst>
          </p:cNvPr>
          <p:cNvSpPr txBox="1">
            <a:spLocks/>
          </p:cNvSpPr>
          <p:nvPr/>
        </p:nvSpPr>
        <p:spPr bwMode="auto">
          <a:xfrm>
            <a:off x="1" y="3701846"/>
            <a:ext cx="9143999" cy="293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anchor="t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证道：段思奇</a:t>
            </a:r>
            <a:r>
              <a:rPr lang="zh-CN" altLang="en-US" sz="3200" dirty="0">
                <a:solidFill>
                  <a:prstClr val="black"/>
                </a:solidFill>
              </a:rPr>
              <a:t> 神学生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经文：</a:t>
            </a:r>
            <a:r>
              <a:rPr lang="zh-CN" altLang="en-US" sz="3200">
                <a:solidFill>
                  <a:prstClr val="black"/>
                </a:solidFill>
              </a:rPr>
              <a:t>约翰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福音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</a:t>
            </a:r>
            <a:r>
              <a:rPr lang="en-US" altLang="zh-CN" sz="3200">
                <a:solidFill>
                  <a:prstClr val="black"/>
                </a:solidFill>
              </a:rPr>
              <a:t>:1-8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43521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DCB34-E879-C495-E3BA-8F7B731B3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AF7215-061C-5AC3-178C-F102A8A47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40" y="1736432"/>
            <a:ext cx="2250080" cy="338513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F365F7E-B281-B6CA-0F9D-A71F86F6AE2B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035D7F8-80B9-FE08-F7F4-A61C5E20A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620000"/>
            <a:ext cx="8163620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二：从以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为出发点的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属灵追求</a:t>
            </a:r>
            <a:endParaRPr lang="de-DE" altLang="zh-TW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TW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  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到被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吸引的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向祂靠近</a:t>
            </a:r>
          </a:p>
          <a:p>
            <a:pPr marL="450" indent="0" fontAlgn="base">
              <a:lnSpc>
                <a:spcPct val="100000"/>
              </a:lnSpc>
              <a:spcBef>
                <a:spcPts val="2200"/>
              </a:spcBef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人的精神追求：</a:t>
            </a:r>
          </a:p>
          <a:p>
            <a:pPr marL="450" indent="0" fontAlgn="base">
              <a:lnSpc>
                <a:spcPct val="100000"/>
              </a:lnSpc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道德主义：追求行为上的高标准</a:t>
            </a:r>
          </a:p>
          <a:p>
            <a:pPr marL="450" indent="0" fontAlgn="base">
              <a:lnSpc>
                <a:spcPct val="100000"/>
              </a:lnSpc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思考辩证：追求全备的知识</a:t>
            </a:r>
          </a:p>
          <a:p>
            <a:pPr marL="450" indent="0" fontAlgn="base">
              <a:lnSpc>
                <a:spcPct val="100000"/>
              </a:lnSpc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神契主义：追求超凡的属灵经验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715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A076D-29B7-7DE9-E22A-7CEB3BD3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05C631-9883-FE30-9097-F798EAC0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40" y="1736432"/>
            <a:ext cx="2250080" cy="338513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C3E7D53-A2E4-8066-1233-0FDDBE6B34E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7A27E46-F362-79E8-C70F-E4DA521F2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620000"/>
            <a:ext cx="8163620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二：从以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为出发点的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属灵追求</a:t>
            </a:r>
            <a:endParaRPr lang="de-DE" altLang="zh-TW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TW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  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到被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吸引的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向祂靠近</a:t>
            </a:r>
          </a:p>
          <a:p>
            <a:pPr marL="0" indent="0" algn="just">
              <a:lnSpc>
                <a:spcPct val="100000"/>
              </a:lnSpc>
              <a:spcBef>
                <a:spcPts val="2200"/>
              </a:spcBef>
              <a:buNone/>
            </a:pP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道德主义：</a:t>
            </a: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无人能达到完美。</a:t>
            </a:r>
            <a:endParaRPr lang="en-US" altLang="zh-TW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思考辩证：</a:t>
            </a: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没有让神进入我们的生命。知识成为我们展示骄傲的机会。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神契主义：</a:t>
            </a: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究竟是自己“与神合一”，还是自己成了上帝？如何面对自己的软弱和失败？</a:t>
            </a:r>
            <a:endParaRPr lang="en-US" altLang="zh-TW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31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351A7-34D8-0C1C-C958-AE40A8E1C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D418701-E0A7-85F1-7FF6-4F5BA23DE82D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11BCC70-82EE-7AA2-0AA2-22C4566B2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620000"/>
            <a:ext cx="8163620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二：从以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为出发点的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属灵追求</a:t>
            </a:r>
            <a:endParaRPr lang="de-DE" altLang="zh-TW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TW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  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到被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吸引的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向祂靠近</a:t>
            </a:r>
          </a:p>
          <a:p>
            <a:pPr marL="0" indent="0" algn="just">
              <a:lnSpc>
                <a:spcPct val="100000"/>
              </a:lnSpc>
              <a:spcBef>
                <a:spcPts val="2200"/>
              </a:spcBef>
              <a:buNone/>
            </a:pPr>
            <a:r>
              <a:rPr lang="zh-TW" altLang="en-US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并且得以在他里面，不是有自己因律法而得的义，乃是有信基督的义。（腓</a:t>
            </a:r>
            <a:r>
              <a:rPr lang="en-US" altLang="zh-TW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3:9</a:t>
            </a:r>
            <a:r>
              <a:rPr lang="zh-TW" altLang="en-US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）</a:t>
            </a:r>
            <a:endParaRPr lang="en-US" altLang="zh-TW" sz="32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spcBef>
                <a:spcPts val="2200"/>
              </a:spcBef>
              <a:buNone/>
            </a:pP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用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福音</a:t>
            </a: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胜过道德主义，用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神的话</a:t>
            </a: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满足对思辨的追求，用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信心和爱</a:t>
            </a: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与神连接。我们的意志、智力和灵魂都得以自由！</a:t>
            </a:r>
            <a:endParaRPr lang="en-US" altLang="zh-TW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70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C2F34-2EB4-16A9-5C42-87C97D37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007D950-D73D-CDE8-5C94-D5C6EF6AFAEC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FAE2258-9DFE-5FCD-33A9-DD365741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620000"/>
            <a:ext cx="8163620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二：从以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为出发点的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属灵追求</a:t>
            </a:r>
            <a:endParaRPr lang="de-DE" altLang="zh-TW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TW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  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到被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吸引的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向祂靠近</a:t>
            </a:r>
          </a:p>
          <a:p>
            <a:pPr algn="just">
              <a:lnSpc>
                <a:spcPct val="100000"/>
              </a:lnSpc>
              <a:spcBef>
                <a:spcPts val="2200"/>
              </a:spcBef>
            </a:pP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不是靠着坚持，是因为热爱</a:t>
            </a:r>
          </a:p>
          <a:p>
            <a:pPr algn="just">
              <a:lnSpc>
                <a:spcPct val="100000"/>
              </a:lnSpc>
              <a:spcBef>
                <a:spcPts val="2200"/>
              </a:spcBef>
            </a:pP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走在与神同行的路上，享受祂的同在，活在祂的恩典中</a:t>
            </a:r>
            <a:endParaRPr lang="en-US" altLang="zh-TW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35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8D1BB-FB1A-994A-425E-8C14F6CA2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943C95E-5A92-47B0-369E-510F09423D44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BFC2AC9-4E37-5C18-A746-6AA0A3A55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620000"/>
            <a:ext cx="8163620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三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：从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现世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永生</a:t>
            </a:r>
            <a:endParaRPr lang="en-US" altLang="zh-TW" sz="3200" kern="10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  <a:spcBef>
                <a:spcPts val="2200"/>
              </a:spcBef>
            </a:pP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活在当下，是这个时代最大的谎言</a:t>
            </a:r>
          </a:p>
          <a:p>
            <a:pPr algn="just">
              <a:lnSpc>
                <a:spcPct val="100000"/>
              </a:lnSpc>
            </a:pPr>
            <a:r>
              <a:rPr lang="zh-TW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基督徒的生命不在当下，而在永生</a:t>
            </a:r>
            <a:endParaRPr lang="en-US" altLang="zh-TW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使我认识基督，晓得他复活的大能，并且晓得和他一同受苦，效法他的死，或者我也得以从死里复活。</a:t>
            </a:r>
            <a:r>
              <a:rPr lang="zh-TW" altLang="en-US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（腓</a:t>
            </a:r>
            <a:r>
              <a:rPr lang="en-US" altLang="zh-TW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3:9</a:t>
            </a:r>
            <a:r>
              <a:rPr lang="zh-TW" altLang="en-US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）</a:t>
            </a:r>
            <a:endParaRPr lang="en-US" altLang="zh-TW" sz="32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722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35054-4DE4-6FE4-C002-ACCC7CC8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7C0D93F-A2AB-2D60-74E7-710C46AF33B5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CE2BCE7-8FD8-06F6-C2B8-5B2842181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620000"/>
            <a:ext cx="8163620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三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：从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现世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永生</a:t>
            </a:r>
            <a:endParaRPr lang="en-US" altLang="zh-TW" sz="3200" kern="10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spcBef>
                <a:spcPts val="2200"/>
              </a:spcBef>
              <a:buNone/>
            </a:pPr>
            <a:r>
              <a:rPr lang="zh-CN" altLang="en-US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逾越节前六日，耶稣来到伯大尼，就是他叫拉撒路从死里复活之处。有人在那里给耶稣预备筵席；马大伺候，拉撒路也在那同耶稣坐席的人中。（约</a:t>
            </a:r>
            <a:r>
              <a:rPr lang="en-US" altLang="zh-CN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12:1-2</a:t>
            </a:r>
            <a:r>
              <a:rPr lang="zh-CN" altLang="en-US" sz="32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）</a:t>
            </a:r>
            <a:endParaRPr lang="en-US" altLang="zh-CN" sz="32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  <a:spcBef>
                <a:spcPts val="2200"/>
              </a:spcBef>
            </a:pP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每一个蒙召成为基督徒的人，都要以永恒的视角去生活</a:t>
            </a:r>
            <a:endParaRPr lang="en-US" altLang="zh-TW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28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DBC37-9E94-6615-80D2-3EE6149B9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FBBD3FB-D4BA-1709-6359-B83E4797855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证道：</a:t>
            </a:r>
            <a:r>
              <a:rPr lang="zh-CN" altLang="de-DE" dirty="0">
                <a:solidFill>
                  <a:schemeClr val="accent5">
                    <a:lumMod val="75000"/>
                  </a:schemeClr>
                </a:solidFill>
              </a:rPr>
              <a:t>倾倒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D80B77A-15A5-8AA8-EE8C-F9DF4CAF3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8034238" cy="4862862"/>
          </a:xfrm>
        </p:spPr>
        <p:txBody>
          <a:bodyPr>
            <a:noAutofit/>
          </a:bodyPr>
          <a:lstStyle/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总结</a:t>
            </a:r>
            <a:endParaRPr kumimoji="0" lang="en-US" altLang="zh-CN" sz="34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8003F3C-EF40-8B0A-49E5-1BCEEC489999}"/>
              </a:ext>
            </a:extLst>
          </p:cNvPr>
          <p:cNvGraphicFramePr>
            <a:graphicFrameLocks noGrp="1"/>
          </p:cNvGraphicFramePr>
          <p:nvPr/>
        </p:nvGraphicFramePr>
        <p:xfrm>
          <a:off x="741948" y="2418347"/>
          <a:ext cx="7911722" cy="4083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861">
                  <a:extLst>
                    <a:ext uri="{9D8B030D-6E8A-4147-A177-3AD203B41FA5}">
                      <a16:colId xmlns:a16="http://schemas.microsoft.com/office/drawing/2014/main" val="3069934063"/>
                    </a:ext>
                  </a:extLst>
                </a:gridCol>
                <a:gridCol w="3955861">
                  <a:extLst>
                    <a:ext uri="{9D8B030D-6E8A-4147-A177-3AD203B41FA5}">
                      <a16:colId xmlns:a16="http://schemas.microsoft.com/office/drawing/2014/main" val="2429952109"/>
                    </a:ext>
                  </a:extLst>
                </a:gridCol>
              </a:tblGrid>
              <a:tr h="578326">
                <a:tc gridSpan="2">
                  <a:txBody>
                    <a:bodyPr/>
                    <a:lstStyle/>
                    <a:p>
                      <a:r>
                        <a:rPr lang="en-US" altLang="zh-CN" sz="2400"/>
                        <a:t>09.2024</a:t>
                      </a:r>
                      <a:r>
                        <a:rPr lang="zh-CN" altLang="en-US" sz="2400"/>
                        <a:t> </a:t>
                      </a:r>
                      <a:r>
                        <a:rPr lang="en-US" altLang="zh-CN" sz="2400"/>
                        <a:t>–</a:t>
                      </a:r>
                      <a:r>
                        <a:rPr lang="zh-CN" altLang="en-US" sz="2400"/>
                        <a:t> </a:t>
                      </a:r>
                      <a:r>
                        <a:rPr lang="en-US" altLang="zh-CN" sz="2400"/>
                        <a:t>03.2025</a:t>
                      </a:r>
                      <a:endParaRPr lang="zh-CN" altLang="en-US" sz="24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02790"/>
                  </a:ext>
                </a:extLst>
              </a:tr>
              <a:tr h="697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Einführung Theologie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神学导论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Grundlagen Befreiungsdienst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释放事⼯基础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471496"/>
                  </a:ext>
                </a:extLst>
              </a:tr>
              <a:tr h="697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Grundlagen der Evangelisation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传福音学 基础</a:t>
                      </a:r>
                      <a:endParaRPr lang="en-US" altLang="zh-CN" sz="20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Grundlagen Leiterschaft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教牧领导学基础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6638541"/>
                  </a:ext>
                </a:extLst>
              </a:tr>
              <a:tr h="697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Grundlagen Seelsorge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关怀辅导学 基础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Kirchengeschichte I 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2000">
                          <a:latin typeface="Aptos" panose="020B0004020202020204" pitchFamily="34" charset="0"/>
                        </a:rPr>
                        <a:t>教会历史 </a:t>
                      </a:r>
                      <a:r>
                        <a:rPr lang="en-US" altLang="zh-CN" sz="2000">
                          <a:latin typeface="Aptos" panose="020B0004020202020204" pitchFamily="34" charset="0"/>
                        </a:rPr>
                        <a:t>I</a:t>
                      </a:r>
                      <a:endParaRPr lang="zh-CN" altLang="en-US" sz="200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07592"/>
                  </a:ext>
                </a:extLst>
              </a:tr>
              <a:tr h="697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Überblick Neues Testament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新约概论</a:t>
                      </a:r>
                      <a:endParaRPr lang="en-US" altLang="zh-CN" sz="20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Bibliologie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圣经学</a:t>
                      </a:r>
                      <a:endParaRPr lang="zh-CN" altLang="en-US" sz="200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561162"/>
                  </a:ext>
                </a:extLst>
              </a:tr>
              <a:tr h="697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Einführung Exegese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释经学导论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Hermeneutik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诠释学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087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5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5B01C-BF33-BFB4-1710-29A4BC9DF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1D2B8F6-852C-7053-FC02-A1EDE9589010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证道：</a:t>
            </a:r>
            <a:r>
              <a:rPr lang="zh-CN" altLang="de-DE" dirty="0">
                <a:solidFill>
                  <a:schemeClr val="accent5">
                    <a:lumMod val="75000"/>
                  </a:schemeClr>
                </a:solidFill>
              </a:rPr>
              <a:t>倾倒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CCB93B3-5124-A988-3C10-FE1A182D1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8034238" cy="4862862"/>
          </a:xfrm>
        </p:spPr>
        <p:txBody>
          <a:bodyPr>
            <a:noAutofit/>
          </a:bodyPr>
          <a:lstStyle/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总结</a:t>
            </a:r>
            <a:endParaRPr kumimoji="0" lang="en-US" altLang="zh-CN" sz="3400" b="1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改变生命的视角</a:t>
            </a:r>
            <a:r>
              <a:rPr lang="de-DE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:</a:t>
            </a:r>
            <a:endParaRPr lang="zh-CN" altLang="zh-CN" sz="3200" kern="100">
              <a:effectLst/>
              <a:latin typeface="SimHei" panose="02010609060101010101" pitchFamily="49" charset="-122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从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献上</a:t>
            </a: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到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倾倒</a:t>
            </a:r>
            <a:endParaRPr lang="de-DE" altLang="zh-CN" sz="3200" kern="100">
              <a:solidFill>
                <a:srgbClr val="C00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从以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我</a:t>
            </a: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为出发点的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属灵追求</a:t>
            </a: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，到被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神</a:t>
            </a: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吸引的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向祂靠近</a:t>
            </a:r>
          </a:p>
          <a:p>
            <a:pPr algn="just">
              <a:lnSpc>
                <a:spcPct val="100000"/>
              </a:lnSpc>
            </a:pP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从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现世</a:t>
            </a:r>
            <a:r>
              <a:rPr lang="zh-CN" altLang="zh-CN" sz="3200" kern="100"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到</a:t>
            </a:r>
            <a:r>
              <a:rPr lang="zh-CN" altLang="zh-CN" sz="3200" kern="100">
                <a:solidFill>
                  <a:srgbClr val="C00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永生</a:t>
            </a:r>
          </a:p>
        </p:txBody>
      </p:sp>
    </p:spTree>
    <p:extLst>
      <p:ext uri="{BB962C8B-B14F-4D97-AF65-F5344CB8AC3E}">
        <p14:creationId xmlns:p14="http://schemas.microsoft.com/office/powerpoint/2010/main" val="1857152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C8194-ACFB-E83D-EF19-41B2FA777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A1E9DD9-065D-F012-CF79-BEBE16B9CEFE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证道：倾倒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9066219-D6BB-3541-80FC-9915ADF2D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59" y="1341411"/>
            <a:ext cx="3513604" cy="52704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D8FD3B-8331-973D-A8CF-BCD292B11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539" y="1341411"/>
            <a:ext cx="3513604" cy="52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8F3CA-86ED-0364-1F8D-80F633349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B9D69C3-D61D-EF5D-A7C9-F818CA1965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04" r="6067"/>
          <a:stretch/>
        </p:blipFill>
        <p:spPr>
          <a:xfrm>
            <a:off x="-480646" y="1106906"/>
            <a:ext cx="10304584" cy="575109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7E2797C-C5AF-34E3-F653-EF4C89C1B13B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证道：倾倒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D0B8157-0339-AC0E-162B-323589C906E4}"/>
              </a:ext>
            </a:extLst>
          </p:cNvPr>
          <p:cNvSpPr txBox="1"/>
          <p:nvPr/>
        </p:nvSpPr>
        <p:spPr>
          <a:xfrm>
            <a:off x="235143" y="1957956"/>
            <a:ext cx="4805098" cy="4048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zh-CN" altLang="en-US" sz="18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SimHei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en-US" altLang="zh-CN" sz="18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SimHei" panose="02010609060101010101" pitchFamily="49" charset="-122"/>
                <a:cs typeface="宋体" panose="02010600030101010101" pitchFamily="2" charset="-122"/>
              </a:rPr>
              <a:t>For the courageous Hope Moms and Dads </a:t>
            </a:r>
          </a:p>
          <a:p>
            <a:pPr algn="ctr">
              <a:lnSpc>
                <a:spcPts val="2560"/>
              </a:lnSpc>
            </a:pPr>
            <a:r>
              <a:rPr lang="en-US" altLang="zh-CN" sz="18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SimHei" panose="02010609060101010101" pitchFamily="49" charset="-122"/>
                <a:cs typeface="宋体" panose="02010600030101010101" pitchFamily="2" charset="-122"/>
              </a:rPr>
              <a:t>who have faithfully endured heartache, </a:t>
            </a:r>
          </a:p>
          <a:p>
            <a:pPr algn="ctr">
              <a:lnSpc>
                <a:spcPts val="2560"/>
              </a:lnSpc>
            </a:pPr>
            <a:r>
              <a:rPr lang="en-US" altLang="zh-CN" sz="18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SimHei" panose="02010609060101010101" pitchFamily="49" charset="-122"/>
                <a:cs typeface="宋体" panose="02010600030101010101" pitchFamily="2" charset="-122"/>
              </a:rPr>
              <a:t>awaiting the day when they will see </a:t>
            </a:r>
          </a:p>
          <a:p>
            <a:pPr algn="ctr">
              <a:lnSpc>
                <a:spcPts val="2560"/>
              </a:lnSpc>
            </a:pPr>
            <a:r>
              <a:rPr lang="en-US" altLang="zh-CN" sz="18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SimHei" panose="02010609060101010101" pitchFamily="49" charset="-122"/>
                <a:cs typeface="宋体" panose="02010600030101010101" pitchFamily="2" charset="-122"/>
              </a:rPr>
              <a:t>their beloved child once more. </a:t>
            </a:r>
          </a:p>
          <a:p>
            <a:pPr algn="ctr">
              <a:lnSpc>
                <a:spcPts val="2560"/>
              </a:lnSpc>
            </a:pPr>
            <a:r>
              <a:rPr lang="en-US" altLang="zh-CN" sz="18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SimHei" panose="02010609060101010101" pitchFamily="49" charset="-122"/>
                <a:cs typeface="宋体" panose="02010600030101010101" pitchFamily="2" charset="-122"/>
              </a:rPr>
              <a:t>Every day is one day closer.</a:t>
            </a:r>
            <a:r>
              <a:rPr lang="zh-CN" altLang="en-US" sz="18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SimHei" panose="02010609060101010101" pitchFamily="49" charset="-122"/>
                <a:cs typeface="宋体" panose="02010600030101010101" pitchFamily="2" charset="-122"/>
              </a:rPr>
              <a:t>”</a:t>
            </a:r>
            <a:endParaRPr lang="en-US" altLang="zh-CN" sz="1800" b="1">
              <a:solidFill>
                <a:schemeClr val="bg1"/>
              </a:solidFill>
              <a:effectLst/>
              <a:latin typeface="Aptos" panose="020B0004020202020204" pitchFamily="34" charset="0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ts val="2560"/>
              </a:lnSpc>
            </a:pPr>
            <a:endParaRPr lang="en-US" altLang="zh-CN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ts val="2560"/>
              </a:lnSpc>
            </a:pPr>
            <a:r>
              <a:rPr lang="zh-CN" altLang="zh-CN" sz="180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献给那些勇敢的、怀抱希望的父母</a:t>
            </a:r>
            <a:r>
              <a:rPr lang="en-US" altLang="zh-CN" sz="180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——</a:t>
            </a:r>
          </a:p>
          <a:p>
            <a:pPr algn="ctr">
              <a:lnSpc>
                <a:spcPts val="2560"/>
              </a:lnSpc>
            </a:pPr>
            <a:r>
              <a:rPr lang="zh-CN" altLang="zh-CN" sz="180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那些在心碎中坚韧前行，</a:t>
            </a:r>
            <a:endParaRPr lang="en-US" altLang="zh-CN" sz="180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ts val="2560"/>
              </a:lnSpc>
            </a:pPr>
            <a:r>
              <a:rPr lang="zh-CN" altLang="zh-CN" sz="180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怀着永生的信心等待着</a:t>
            </a:r>
            <a:endParaRPr lang="en-US" altLang="zh-CN" sz="180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ts val="2560"/>
              </a:lnSpc>
            </a:pPr>
            <a:r>
              <a:rPr lang="zh-CN" altLang="zh-CN" sz="180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与挚爱的孩子重逢的那一天</a:t>
            </a:r>
            <a:r>
              <a:rPr lang="zh-CN" altLang="en-US" sz="180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的人</a:t>
            </a:r>
            <a:r>
              <a:rPr lang="zh-CN" altLang="zh-CN" sz="180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。</a:t>
            </a:r>
            <a:endParaRPr lang="en-US" altLang="zh-CN" sz="180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ts val="2560"/>
              </a:lnSpc>
            </a:pPr>
            <a:endParaRPr lang="en-US" altLang="zh-CN" sz="1800">
              <a:solidFill>
                <a:schemeClr val="bg1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ts val="2560"/>
              </a:lnSpc>
            </a:pPr>
            <a:r>
              <a:rPr lang="zh-CN" altLang="zh-CN" sz="2000" b="1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宋体" panose="02010600030101010101" pitchFamily="2" charset="-122"/>
              </a:rPr>
              <a:t>每一天，都是离那一天更近的一步。</a:t>
            </a:r>
            <a:r>
              <a:rPr lang="zh-CN" altLang="zh-CN" sz="2000" b="1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kumimoji="1" lang="zh-CN" altLang="en-US" sz="2000" b="1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04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97D9-C83E-8063-380A-8A102F3C3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4982843-0A67-4C0D-071A-65D07EA82A89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证道：倾倒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190F405-22CA-6E44-2C98-CB7B43E9C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7831393" cy="4820557"/>
          </a:xfrm>
        </p:spPr>
        <p:txBody>
          <a:bodyPr>
            <a:noAutofit/>
          </a:bodyPr>
          <a:lstStyle/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引言</a:t>
            </a:r>
            <a:endParaRPr kumimoji="0" lang="en-US" altLang="zh-CN" sz="34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>
              <a:lnSpc>
                <a:spcPct val="10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</a:rPr>
              <a:t>彼此问安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>
              <a:lnSpc>
                <a:spcPct val="10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>
                <a:latin typeface="SimHei" panose="02010609060101010101" pitchFamily="49" charset="-122"/>
                <a:ea typeface="SimHei" panose="02010609060101010101" pitchFamily="49" charset="-122"/>
              </a:rPr>
              <a:t>“读神学的感觉怎么样？”</a:t>
            </a:r>
            <a:endParaRPr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758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AB14-242A-4016-F955-FB84274E8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5B66CE9-F644-C2ED-65D9-7BDED8FC399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证道：倾倒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B6648F69-B1BE-604B-F470-6C4167EBE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893" y="1886947"/>
            <a:ext cx="8034238" cy="1310769"/>
          </a:xfrm>
        </p:spPr>
        <p:txBody>
          <a:bodyPr>
            <a:noAutofit/>
          </a:bodyPr>
          <a:lstStyle/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zh-CN" altLang="en-US" sz="3400" dirty="0">
                <a:solidFill>
                  <a:schemeClr val="accent5">
                    <a:lumMod val="75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“这真是太浪费了！”</a:t>
            </a:r>
            <a:endParaRPr lang="de-DE" altLang="zh-CN" sz="3400" dirty="0">
              <a:solidFill>
                <a:schemeClr val="accent5">
                  <a:lumMod val="7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0" marR="0" lvl="0" indent="0" algn="l" defTabSz="914400" rtl="0" eaLnBrk="1" fontAlgn="base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b="1">
                <a:effectLst/>
                <a:latin typeface="Aptos" panose="020B00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  “ Was f</a:t>
            </a:r>
            <a:r>
              <a:rPr lang="de-DE" altLang="zh-CN" b="1">
                <a:effectLst/>
                <a:latin typeface="Aptos" panose="020B00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ü</a:t>
            </a:r>
            <a:r>
              <a:rPr lang="en-US" altLang="zh-CN" b="1">
                <a:effectLst/>
                <a:latin typeface="Aptos" panose="020B00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r eine Verschwendung !</a:t>
            </a:r>
            <a:r>
              <a:rPr lang="zh-CN" altLang="zh-CN" b="1">
                <a:effectLst/>
                <a:latin typeface="Aptos" panose="020B0004020202020204" pitchFamily="34" charset="0"/>
              </a:rPr>
              <a:t> </a:t>
            </a:r>
            <a:r>
              <a:rPr lang="de-DE" altLang="zh-CN" b="1">
                <a:effectLst/>
                <a:latin typeface="Aptos" panose="020B0004020202020204" pitchFamily="34" charset="0"/>
              </a:rPr>
              <a:t>„</a:t>
            </a:r>
            <a:endParaRPr kumimoji="0" lang="zh-CN" altLang="en-US" b="1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ptos" panose="020B0004020202020204" pitchFamily="34" charset="0"/>
              <a:ea typeface="SimHei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4791CF4-9495-5DAE-002D-431E22C7E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182" y="4101318"/>
            <a:ext cx="4058760" cy="20379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6007E1-A157-E050-611E-7E94369C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241" b="15979"/>
          <a:stretch/>
        </p:blipFill>
        <p:spPr>
          <a:xfrm>
            <a:off x="1715392" y="3332039"/>
            <a:ext cx="3657375" cy="247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6015-A6E5-C00C-5EAB-75C0241E5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>
            <a:extLst>
              <a:ext uri="{FF2B5EF4-FFF2-40B4-BE49-F238E27FC236}">
                <a16:creationId xmlns:a16="http://schemas.microsoft.com/office/drawing/2014/main" id="{E3A304B3-2602-3B6D-17AD-212B3CE31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0" y="1580599"/>
            <a:ext cx="2470126" cy="367560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772CD2B-1FC6-1EC7-3EA1-EB835E8B7959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chemeClr val="accent5">
                    <a:lumMod val="75000"/>
                  </a:schemeClr>
                </a:solidFill>
              </a:rPr>
              <a:t>证道：倾倒</a:t>
            </a:r>
            <a:endParaRPr lang="de-DE" altLang="zh-CN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BB9E625-69DF-CA8A-B481-1136ACDD1BCC}"/>
              </a:ext>
            </a:extLst>
          </p:cNvPr>
          <p:cNvGrpSpPr/>
          <p:nvPr/>
        </p:nvGrpSpPr>
        <p:grpSpPr>
          <a:xfrm>
            <a:off x="1955808" y="1078523"/>
            <a:ext cx="7450273" cy="2264391"/>
            <a:chOff x="1955808" y="1078523"/>
            <a:chExt cx="7450273" cy="2264391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79BB70D-6AC1-9483-CB78-DB14D834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5808" y="1078525"/>
              <a:ext cx="2264389" cy="226438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CF44896-03E3-A353-F259-69458F2CB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125" y="1078524"/>
              <a:ext cx="2264389" cy="226438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4E81C43-2679-879A-2821-954F8B44D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9058" y="1078524"/>
              <a:ext cx="2264389" cy="22643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63EEF7E-10F3-EFF1-B0E0-DBFDD036E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5375" y="1078523"/>
              <a:ext cx="2264389" cy="2264389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18C55D5-1412-2B48-1418-37019B33B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1692" y="1078523"/>
              <a:ext cx="2264389" cy="226438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0BAF8C2-F658-FB46-7235-825C3FA2B42D}"/>
              </a:ext>
            </a:extLst>
          </p:cNvPr>
          <p:cNvGrpSpPr/>
          <p:nvPr/>
        </p:nvGrpSpPr>
        <p:grpSpPr>
          <a:xfrm>
            <a:off x="4155346" y="2864765"/>
            <a:ext cx="3111234" cy="2590669"/>
            <a:chOff x="4155346" y="2864765"/>
            <a:chExt cx="3111234" cy="25906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E0E97DE-1FF9-66AD-3207-A1D50A066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5346" y="2886077"/>
              <a:ext cx="1741937" cy="256935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0B973C7-F0CB-A95C-1305-BCA457047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4643" y="2864765"/>
              <a:ext cx="1741937" cy="2569357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728E0B1-B163-E2B1-1F4B-5055ED43B1D0}"/>
              </a:ext>
            </a:extLst>
          </p:cNvPr>
          <p:cNvGrpSpPr/>
          <p:nvPr/>
        </p:nvGrpSpPr>
        <p:grpSpPr>
          <a:xfrm>
            <a:off x="598512" y="3216883"/>
            <a:ext cx="8168354" cy="3277797"/>
            <a:chOff x="598512" y="3216883"/>
            <a:chExt cx="8168354" cy="3277797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31381C6-B213-EF0D-6306-DE1EA60D7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8529" y="3274830"/>
              <a:ext cx="800575" cy="938605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BE612D73-B931-0519-2277-ACB1EB47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36361" y="3274830"/>
              <a:ext cx="800575" cy="938605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A7CD495C-28A8-D87A-B95B-5B3C7EE56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4953" y="4375548"/>
              <a:ext cx="800575" cy="938605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D9809014-74ED-0174-4A52-F4D4FCD1B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32785" y="4375548"/>
              <a:ext cx="800575" cy="938605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499C4397-1BC8-33B9-A1EA-A15195FA7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0159" y="3216883"/>
              <a:ext cx="800575" cy="938605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ED0D53E1-99F1-7B02-4603-C62276BE5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7991" y="3216883"/>
              <a:ext cx="800575" cy="938605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42D2A045-1EB8-2033-FC3F-438035BB5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6583" y="4317601"/>
              <a:ext cx="800575" cy="938605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80DE7E-85F2-B9AE-FD15-B5EC098DA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4415" y="4317601"/>
              <a:ext cx="800575" cy="938605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9E145E19-DFEC-9835-7714-6EB6754D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5135" y="5556075"/>
              <a:ext cx="800575" cy="9386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BBD3684-F7F1-C722-87E4-CDB476762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2966" y="5556075"/>
              <a:ext cx="800575" cy="938605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D4020F34-EE0A-8C5E-CA91-C9BB3C7FF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9473" y="5556075"/>
              <a:ext cx="800575" cy="938605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FCEDD5F7-3B7B-9278-BEA4-C9344A90C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304" y="5556075"/>
              <a:ext cx="800575" cy="93860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9E1BA2FE-1F5C-4456-87CD-624F272DC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512" y="5556075"/>
              <a:ext cx="800575" cy="938605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59B77F8B-1476-B14B-0E09-2367E4FA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6343" y="5556075"/>
              <a:ext cx="800575" cy="938605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4CE90379-48A6-BE69-2338-9A379D1D4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98460" y="5556075"/>
              <a:ext cx="800575" cy="938605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0E2AF1CD-9454-1FB4-6795-3128A48A5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6291" y="5556075"/>
              <a:ext cx="800575" cy="938605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2B0117C3-6BFE-384E-75AB-AE90C4633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2798" y="5556075"/>
              <a:ext cx="800575" cy="938605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14E73CF0-F0B1-B313-24E3-BD6FACBA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0629" y="5556075"/>
              <a:ext cx="800575" cy="938605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5AFDF88E-E320-A689-5968-F13F6B2F7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1837" y="5556075"/>
              <a:ext cx="800575" cy="938605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83411A70-EB5C-E18B-116A-513D3499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9668" y="5556075"/>
              <a:ext cx="800575" cy="938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0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F985D-E71E-38A8-7DC5-43719CEE0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B3E9AD7-D108-18AC-9810-57DB92E981CC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4AC8413-F4F1-842D-FEAB-215E6A068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8034238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一：从</a:t>
            </a:r>
            <a:r>
              <a:rPr lang="zh-TW" altLang="zh-CN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献上</a:t>
            </a: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</a:t>
            </a:r>
            <a:r>
              <a:rPr lang="zh-TW" altLang="zh-CN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倾倒</a:t>
            </a:r>
            <a:endParaRPr lang="de-DE" altLang="zh-TW" sz="3200" kern="10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耶稣真正看重的</a:t>
            </a:r>
            <a:r>
              <a:rPr lang="zh-CN" altLang="de-DE" sz="3200" kern="10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是</a:t>
            </a:r>
            <a:r>
              <a:rPr lang="zh-CN" altLang="en-US" sz="3200" kern="100"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什么？</a:t>
            </a:r>
            <a:endParaRPr lang="zh-CN" altLang="en-US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你生命中最宝贵的是什么？金钱、时间、才华、还是精力？</a:t>
            </a:r>
          </a:p>
          <a:p>
            <a:pPr algn="just">
              <a:lnSpc>
                <a:spcPct val="100000"/>
              </a:lnSpc>
            </a:pP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不仅要像马利亚那样献上香膏，更是要成为那瓶香膏</a:t>
            </a:r>
            <a:r>
              <a:rPr lang="en-US" altLang="zh-CN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——</a:t>
            </a: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完全倾倒，为主流淌</a:t>
            </a:r>
            <a:endParaRPr lang="zh-CN" altLang="zh-CN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12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B4CE5-EA62-C2EA-1112-25BB64E20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0263A4E-BEA7-A186-7725-8520181A3A47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66AB67F-2B5A-2CB2-E118-AC1E5A0D4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8034238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一：从</a:t>
            </a:r>
            <a:r>
              <a:rPr lang="zh-TW" altLang="zh-CN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献上</a:t>
            </a: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</a:t>
            </a:r>
            <a:r>
              <a:rPr lang="zh-TW" altLang="zh-CN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倾倒</a:t>
            </a:r>
            <a:endParaRPr lang="de-DE" altLang="zh-TW" sz="3200" kern="10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spcBef>
                <a:spcPts val="2200"/>
              </a:spcBef>
              <a:buNone/>
            </a:pPr>
            <a:r>
              <a:rPr lang="de-DE" altLang="zh-CN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7 </a:t>
            </a: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只是我先前以为与我有益的，我现在因基督都当作有损的。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CN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8 </a:t>
            </a: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不但如此，我也将万事当作有损的，因我以认识我主基督耶稣为至宝。我为他已经丢弃万事，看作粪土，为要得着基督；</a:t>
            </a:r>
            <a:endParaRPr lang="de-DE" altLang="zh-CN" sz="3200" kern="100"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腓立比书</a:t>
            </a:r>
            <a:r>
              <a:rPr lang="en-US" altLang="zh-CN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3:7-8</a:t>
            </a:r>
          </a:p>
        </p:txBody>
      </p:sp>
    </p:spTree>
    <p:extLst>
      <p:ext uri="{BB962C8B-B14F-4D97-AF65-F5344CB8AC3E}">
        <p14:creationId xmlns:p14="http://schemas.microsoft.com/office/powerpoint/2010/main" val="108605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F064-2A0E-131B-3B13-25B59572A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A6152BB-4CA8-5F72-21F8-60A54071EAD5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8EB7305-871B-58CF-4097-959ADB1A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8034238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二：从以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为出发点的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属灵追求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，</a:t>
            </a:r>
            <a:endParaRPr lang="de-DE" altLang="zh-TW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TW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  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到被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吸引的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向祂靠近</a:t>
            </a:r>
            <a:endParaRPr lang="de-DE" altLang="zh-TW" sz="3200" kern="10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spcBef>
                <a:spcPts val="2200"/>
              </a:spcBef>
              <a:buNone/>
            </a:pPr>
            <a:r>
              <a:rPr lang="en-US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4 </a:t>
            </a: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其实，我也可以靠肉体；若是别人想他可以靠肉体，我更可以靠着了。 </a:t>
            </a:r>
            <a:endParaRPr lang="zh-CN" altLang="zh-CN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5 </a:t>
            </a: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我第八天受割礼；我是以色列族、便雅悯支派的人，是希伯来人所生的希伯来人。就律法说，我是法利赛人</a:t>
            </a:r>
            <a:r>
              <a:rPr lang="zh-CN" altLang="en-US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；</a:t>
            </a:r>
            <a:endParaRPr lang="zh-CN" altLang="zh-CN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045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B83D7-CBCD-2EC7-C074-83121B4D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26DAE64-AF3A-1489-800D-47BA79A76D5B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A16440F-E3C6-9F31-DD19-3606B65A9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620000"/>
            <a:ext cx="8034238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二：从以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为出发点的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属灵追求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，</a:t>
            </a:r>
            <a:endParaRPr lang="de-DE" altLang="zh-TW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TW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  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到被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吸引的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向祂靠近</a:t>
            </a:r>
            <a:endParaRPr lang="de-DE" altLang="zh-TW" sz="3200" kern="10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spcBef>
                <a:spcPts val="2200"/>
              </a:spcBef>
              <a:buNone/>
            </a:pPr>
            <a:r>
              <a:rPr lang="en-US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6 </a:t>
            </a: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就热心说，我是逼迫教会的；就律法上的义说，我是无可指摘的。 </a:t>
            </a:r>
            <a:endParaRPr lang="zh-CN" altLang="zh-CN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7 </a:t>
            </a:r>
            <a:r>
              <a:rPr lang="zh-TW" altLang="zh-CN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只是我先前以为与我有益的，我现在因基督都当作有损的。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zh-CN" altLang="en-US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腓立比书</a:t>
            </a:r>
            <a:r>
              <a:rPr lang="en-US" altLang="zh-CN" sz="3200" kern="100"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3:4-7</a:t>
            </a:r>
          </a:p>
        </p:txBody>
      </p:sp>
    </p:spTree>
    <p:extLst>
      <p:ext uri="{BB962C8B-B14F-4D97-AF65-F5344CB8AC3E}">
        <p14:creationId xmlns:p14="http://schemas.microsoft.com/office/powerpoint/2010/main" val="395226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5B6F-ABDD-5437-3EDE-C295FC96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D8A2F6B-CFA8-D713-70A1-E5CE949694C6}"/>
              </a:ext>
            </a:extLst>
          </p:cNvPr>
          <p:cNvSpPr txBox="1">
            <a:spLocks/>
          </p:cNvSpPr>
          <p:nvPr/>
        </p:nvSpPr>
        <p:spPr bwMode="auto">
          <a:xfrm>
            <a:off x="1046747" y="0"/>
            <a:ext cx="6629709" cy="11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b="0" dirty="0">
                <a:solidFill>
                  <a:srgbClr val="2E75B6"/>
                </a:solidFill>
              </a:rPr>
              <a:t>证道：</a:t>
            </a:r>
            <a:r>
              <a:rPr lang="zh-CN" altLang="de-DE" dirty="0">
                <a:solidFill>
                  <a:srgbClr val="2E75B6"/>
                </a:solidFill>
              </a:rPr>
              <a:t>倾倒</a:t>
            </a:r>
            <a:endParaRPr lang="de-DE" altLang="zh-CN" b="0" dirty="0">
              <a:solidFill>
                <a:srgbClr val="2E75B6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65D2384-91DD-61C2-89E2-D55158EC8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3" y="1620000"/>
            <a:ext cx="6082156" cy="4862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zh-CN" sz="3400" kern="100">
                <a:solidFill>
                  <a:srgbClr val="2E75B6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改变生命的视角</a:t>
            </a:r>
            <a:endParaRPr lang="zh-CN" altLang="zh-CN" sz="3400" kern="100">
              <a:solidFill>
                <a:srgbClr val="2E75B6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二：从以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我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为出发点的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属灵追求</a:t>
            </a:r>
            <a:endParaRPr lang="de-DE" altLang="zh-TW" sz="3200" kern="10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mHei" panose="02010609060101010101" pitchFamily="49" charset="-122"/>
              <a:ea typeface="SimHei" panose="02010609060101010101" pitchFamily="49" charset="-122"/>
              <a:cs typeface="DengXia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de-DE" altLang="zh-TW" sz="3200" kern="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    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到被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神</a:t>
            </a:r>
            <a:r>
              <a:rPr lang="zh-TW" altLang="en-US" sz="3200" kern="1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吸引的</a:t>
            </a:r>
            <a:r>
              <a:rPr lang="zh-TW" altLang="en-US" sz="3200" kern="10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SimHei" panose="02010609060101010101" pitchFamily="49" charset="-122"/>
                <a:ea typeface="SimHei" panose="02010609060101010101" pitchFamily="49" charset="-122"/>
                <a:cs typeface="DengXian" panose="02010600030101010101" pitchFamily="2" charset="-122"/>
              </a:rPr>
              <a:t>向祂靠近</a:t>
            </a:r>
          </a:p>
          <a:p>
            <a:pPr marL="457650" indent="-457200" fontAlgn="base">
              <a:lnSpc>
                <a:spcPct val="100000"/>
              </a:lnSpc>
              <a:spcBef>
                <a:spcPts val="2200"/>
              </a:spcBef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自我损耗理论</a:t>
            </a:r>
            <a:r>
              <a:rPr lang="de-DE" altLang="zh-CN" sz="3200" dirty="0">
                <a:solidFill>
                  <a:srgbClr val="12121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:                   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意志力是一种有限的资源</a:t>
            </a:r>
            <a:r>
              <a:rPr lang="zh-CN" altLang="en-US" sz="3200" dirty="0">
                <a:solidFill>
                  <a:srgbClr val="12121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当在小事情上消耗过多意志力，在重大决策上就更容易疲惫，从而做出冲动或不理性的选择。</a:t>
            </a:r>
            <a:endParaRPr lang="en-US" altLang="zh-CN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59D7D2-C351-D8E2-F5A1-B47F6BB36CA5}"/>
              </a:ext>
            </a:extLst>
          </p:cNvPr>
          <p:cNvSpPr txBox="1">
            <a:spLocks/>
          </p:cNvSpPr>
          <p:nvPr/>
        </p:nvSpPr>
        <p:spPr>
          <a:xfrm>
            <a:off x="5556097" y="3686598"/>
            <a:ext cx="3308684" cy="1263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" indent="0" algn="r" fontAlgn="base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121212"/>
                </a:solidFill>
                <a:latin typeface="Aptos SemiBold" panose="020B0004020202020204" pitchFamily="34" charset="0"/>
                <a:ea typeface="SimHei" panose="02010609060101010101" pitchFamily="49" charset="-122"/>
              </a:rPr>
              <a:t>Ego Depletion Theory</a:t>
            </a:r>
          </a:p>
          <a:p>
            <a:pPr marL="450" indent="0" algn="r" fontAlgn="base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 i="1" dirty="0">
                <a:solidFill>
                  <a:srgbClr val="121212"/>
                </a:solidFill>
                <a:latin typeface="Aptos" panose="020B0004020202020204" pitchFamily="34" charset="0"/>
                <a:ea typeface="SimHei" panose="02010609060101010101" pitchFamily="49" charset="-122"/>
              </a:rPr>
              <a:t>Roy Baumeister</a:t>
            </a:r>
          </a:p>
          <a:p>
            <a:pPr marL="450" indent="0" fontAlgn="base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en-US" altLang="zh-CN" sz="3400" b="1" dirty="0">
              <a:solidFill>
                <a:srgbClr val="121212"/>
              </a:solidFill>
              <a:latin typeface="Aptos SemiBold" panose="020B0004020202020204" pitchFamily="34" charset="0"/>
              <a:ea typeface="SimHei" panose="02010609060101010101" pitchFamily="49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E60A38C-D787-BC80-4B35-2148B9E064D4}"/>
              </a:ext>
            </a:extLst>
          </p:cNvPr>
          <p:cNvSpPr>
            <a:spLocks/>
          </p:cNvSpPr>
          <p:nvPr/>
        </p:nvSpPr>
        <p:spPr>
          <a:xfrm>
            <a:off x="7315199" y="4679563"/>
            <a:ext cx="1432479" cy="1432479"/>
          </a:xfrm>
          <a:prstGeom prst="ellipse">
            <a:avLst/>
          </a:prstGeom>
          <a:blipFill>
            <a:blip r:embed="rId3"/>
            <a:stretch>
              <a:fillRect l="-42238" t="225" r="-33240" b="-22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0277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1468</Words>
  <Application>Microsoft Office PowerPoint</Application>
  <PresentationFormat>Bildschirmpräsentation (4:3)</PresentationFormat>
  <Paragraphs>145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等线</vt:lpstr>
      <vt:lpstr>SimHei</vt:lpstr>
      <vt:lpstr>Aptos</vt:lpstr>
      <vt:lpstr>Aptos SemiBold</vt:lpstr>
      <vt:lpstr>Arial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315</cp:revision>
  <dcterms:created xsi:type="dcterms:W3CDTF">2023-03-17T14:22:59Z</dcterms:created>
  <dcterms:modified xsi:type="dcterms:W3CDTF">2025-04-15T15:16:27Z</dcterms:modified>
</cp:coreProperties>
</file>