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1202" r:id="rId2"/>
    <p:sldId id="257" r:id="rId3"/>
    <p:sldId id="2186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7" autoAdjust="0"/>
    <p:restoredTop sz="85397" autoAdjust="0"/>
  </p:normalViewPr>
  <p:slideViewPr>
    <p:cSldViewPr snapToGrid="0">
      <p:cViewPr varScale="1">
        <p:scale>
          <a:sx n="138" d="100"/>
          <a:sy n="138" d="100"/>
        </p:scale>
        <p:origin x="23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2025/3/31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8625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08621-ACDB-2343-DB85-D860913D8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62EC28-291E-95C8-FED8-84FF14CAB4C8}"/>
              </a:ext>
            </a:extLst>
          </p:cNvPr>
          <p:cNvSpPr txBox="1"/>
          <p:nvPr/>
        </p:nvSpPr>
        <p:spPr>
          <a:xfrm>
            <a:off x="1047600" y="0"/>
            <a:ext cx="8096399" cy="11088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defRPr lang="zh-CN" sz="4200">
                <a:solidFill>
                  <a:srgbClr val="2E75B6"/>
                </a:solidFill>
                <a:latin typeface="黑体"/>
              </a:defRPr>
            </a:pPr>
            <a:r>
              <a:t>讲道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A9785-DE91-78B9-3B11-E0DBB611C992}"/>
              </a:ext>
            </a:extLst>
          </p:cNvPr>
          <p:cNvSpPr txBox="1"/>
          <p:nvPr/>
        </p:nvSpPr>
        <p:spPr>
          <a:xfrm>
            <a:off x="43200" y="2415137"/>
            <a:ext cx="9054000" cy="1015663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algn="ctr">
              <a:defRPr lang="zh-CN" sz="6000">
                <a:latin typeface="黑体"/>
              </a:defRPr>
            </a:pPr>
            <a:r>
              <a:rPr dirty="0"/>
              <a:t>爱子的职</a:t>
            </a:r>
            <a:r>
              <a:rPr lang="de-DE" dirty="0" err="1"/>
              <a:t>分</a:t>
            </a:r>
            <a:r>
              <a:rPr dirty="0"/>
              <a:t>-和好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C35F6-C7F9-665D-198F-C780A1D4FA04}"/>
              </a:ext>
            </a:extLst>
          </p:cNvPr>
          <p:cNvSpPr txBox="1"/>
          <p:nvPr/>
        </p:nvSpPr>
        <p:spPr>
          <a:xfrm>
            <a:off x="43200" y="3700800"/>
            <a:ext cx="904320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lang="zh-CN" sz="3200">
                <a:latin typeface="黑体"/>
              </a:defRPr>
            </a:pPr>
            <a:r>
              <a:rPr dirty="0"/>
              <a:t>证道：陈梁兆琪师母</a:t>
            </a:r>
          </a:p>
          <a:p>
            <a:pPr algn="ctr">
              <a:spcBef>
                <a:spcPts val="1200"/>
              </a:spcBef>
              <a:defRPr lang="zh-CN" sz="3200">
                <a:latin typeface="黑体"/>
              </a:defRPr>
            </a:pPr>
            <a:r>
              <a:rPr dirty="0"/>
              <a:t>经文：</a:t>
            </a:r>
            <a:r>
              <a:rPr lang="de-DE" dirty="0" err="1"/>
              <a:t>书</a:t>
            </a:r>
            <a:r>
              <a:rPr lang="en-US" altLang="zh-CN" dirty="0"/>
              <a:t>5:9-12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>
              <a:spcBef>
                <a:spcPts val="1200"/>
              </a:spcBef>
              <a:defRPr lang="zh-CN" sz="3200">
                <a:latin typeface="黑体"/>
              </a:defRPr>
            </a:pPr>
            <a:r>
              <a:rPr lang="zh-CN" altLang="en-US" dirty="0"/>
              <a:t>林后</a:t>
            </a:r>
            <a:r>
              <a:rPr lang="en-US" altLang="zh-CN" dirty="0"/>
              <a:t>5:16-21</a:t>
            </a:r>
            <a:r>
              <a:rPr lang="zh-CN" altLang="en-US" dirty="0"/>
              <a:t> </a:t>
            </a:r>
            <a:endParaRPr lang="en-US" altLang="zh-CN" dirty="0"/>
          </a:p>
          <a:p>
            <a:pPr algn="ctr">
              <a:spcBef>
                <a:spcPts val="1200"/>
              </a:spcBef>
              <a:defRPr lang="zh-CN" sz="3200">
                <a:latin typeface="黑体"/>
              </a:defRPr>
            </a:pPr>
            <a:r>
              <a:rPr lang="zh-CN" altLang="en-US" dirty="0"/>
              <a:t>路</a:t>
            </a:r>
            <a:r>
              <a:rPr lang="en-US" altLang="zh-CN" dirty="0"/>
              <a:t>15:1-3</a:t>
            </a:r>
            <a:r>
              <a:rPr lang="zh-CN" altLang="en-US" dirty="0"/>
              <a:t>；</a:t>
            </a:r>
            <a:r>
              <a:rPr lang="en-US" altLang="zh-CN" dirty="0"/>
              <a:t>11b-32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3796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F5C4E-DD81-9142-82D6-10CFF280A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大儿子不明白慈悲的心">
            <a:extLst>
              <a:ext uri="{FF2B5EF4-FFF2-40B4-BE49-F238E27FC236}">
                <a16:creationId xmlns:a16="http://schemas.microsoft.com/office/drawing/2014/main" id="{29771486-FCBA-314C-A92F-AA0C393F81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7359" y="-57437"/>
            <a:ext cx="7886700" cy="1325563"/>
          </a:xfrm>
          <a:prstGeom prst="rect">
            <a:avLst/>
          </a:prstGeom>
        </p:spPr>
        <p:txBody>
          <a:bodyPr/>
          <a:lstStyle>
            <a:lvl1pPr algn="just" defTabSz="457200">
              <a:spcBef>
                <a:spcPts val="1000"/>
              </a:spcBef>
              <a:defRPr b="1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大儿子不明白慈悲的心</a:t>
            </a:r>
            <a:endParaRPr dirty="0"/>
          </a:p>
        </p:txBody>
      </p:sp>
      <p:sp>
        <p:nvSpPr>
          <p:cNvPr id="179" name="大儿子认为自己才是配受最大奖赏的那位。…">
            <a:extLst>
              <a:ext uri="{FF2B5EF4-FFF2-40B4-BE49-F238E27FC236}">
                <a16:creationId xmlns:a16="http://schemas.microsoft.com/office/drawing/2014/main" id="{FC84B6D3-5391-E2E3-C34B-D0D2FE4182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dirty="0" err="1"/>
              <a:t>大儿子认为自己才是配受最大奖赏的那位</a:t>
            </a:r>
            <a:r>
              <a:rPr dirty="0"/>
              <a:t>。</a:t>
            </a:r>
          </a:p>
          <a:p>
            <a:pPr>
              <a:spcBef>
                <a:spcPts val="0"/>
              </a:spcBef>
            </a:pPr>
            <a:r>
              <a:rPr dirty="0" err="1"/>
              <a:t>他指责父亲待他不公平，他的付出很不值得</a:t>
            </a:r>
            <a:r>
              <a:rPr dirty="0"/>
              <a:t>！</a:t>
            </a:r>
          </a:p>
          <a:p>
            <a:pPr>
              <a:spcBef>
                <a:spcPts val="0"/>
              </a:spcBef>
            </a:pPr>
            <a:r>
              <a:rPr dirty="0" err="1"/>
              <a:t>反映出大儿子不明白什么是慈悲的心，使他不能明白父亲的心肠</a:t>
            </a:r>
            <a:r>
              <a:rPr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594407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E1131-DF2F-DD76-5F2D-C1B9AA5E4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大儿子不明白接纳的心">
            <a:extLst>
              <a:ext uri="{FF2B5EF4-FFF2-40B4-BE49-F238E27FC236}">
                <a16:creationId xmlns:a16="http://schemas.microsoft.com/office/drawing/2014/main" id="{3BE69883-19EA-FEF2-5213-272E454A5F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8087" y="0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defTabSz="298955">
              <a:spcBef>
                <a:spcPts val="633"/>
              </a:spcBef>
              <a:buSzPct val="100000"/>
              <a:defRPr sz="7440" b="1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de-DE" sz="4000" dirty="0"/>
              <a:t>(1) </a:t>
            </a:r>
            <a:r>
              <a:rPr sz="4000" dirty="0" err="1"/>
              <a:t>大儿子不明白</a:t>
            </a:r>
            <a:r>
              <a:rPr sz="4000" dirty="0" err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接纳的心</a:t>
            </a:r>
            <a:endParaRPr sz="4000" dirty="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</p:txBody>
      </p:sp>
      <p:sp>
        <p:nvSpPr>
          <p:cNvPr id="182" name="大儿子认为自己服事和听命于父亲，勤奋工作，承担家庭责任，他是绝对正确和正义的人。而弟弟却是个不孝，任性又自私的人。…">
            <a:extLst>
              <a:ext uri="{FF2B5EF4-FFF2-40B4-BE49-F238E27FC236}">
                <a16:creationId xmlns:a16="http://schemas.microsoft.com/office/drawing/2014/main" id="{173D8D5A-3405-CC8F-2035-9625646E92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algn="just">
              <a:spcBef>
                <a:spcPts val="0"/>
              </a:spcBef>
            </a:pPr>
            <a:r>
              <a:t>大儿子认为自己服事和听命于父亲，勤奋工作，承担家庭责任，他是绝对正确和正义的人。而弟弟却是个不孝，任性又自私的人。</a:t>
            </a:r>
          </a:p>
          <a:p>
            <a:pPr algn="just">
              <a:spcBef>
                <a:spcPts val="0"/>
              </a:spcBef>
            </a:pPr>
            <a:r>
              <a:t>他看不起弟弟，也不接纳有这样的人。</a:t>
            </a:r>
          </a:p>
          <a:p>
            <a:pPr algn="just">
              <a:spcBef>
                <a:spcPts val="0"/>
              </a:spcBef>
            </a:pPr>
            <a:r>
              <a:t>父亲明白和接纳小儿子的个性和软弱，即使会造成伤害，但爱是不会减少和改变的。</a:t>
            </a:r>
          </a:p>
          <a:p>
            <a:pPr algn="just">
              <a:spcBef>
                <a:spcPts val="0"/>
              </a:spcBef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1">
                <a:solidFill>
                  <a:srgbClr val="C82506"/>
                </a:solidFill>
              </a:rPr>
              <a:t>接纳比拒绝更有力量去帮助人改变。</a:t>
            </a:r>
          </a:p>
        </p:txBody>
      </p:sp>
    </p:spTree>
    <p:extLst>
      <p:ext uri="{BB962C8B-B14F-4D97-AF65-F5344CB8AC3E}">
        <p14:creationId xmlns:p14="http://schemas.microsoft.com/office/powerpoint/2010/main" val="399457363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48E70-F843-769F-4482-E52EA819F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大儿子不明白宽恕的心">
            <a:extLst>
              <a:ext uri="{FF2B5EF4-FFF2-40B4-BE49-F238E27FC236}">
                <a16:creationId xmlns:a16="http://schemas.microsoft.com/office/drawing/2014/main" id="{2F8415DB-C020-1D96-A3A1-CE3FB082961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8868" y="0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1476375" indent="-1476375" defTabSz="543305">
              <a:buSzPct val="100000"/>
              <a:buAutoNum type="arabicParenBoth" startAt="2"/>
              <a:defRPr sz="744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indent="0">
              <a:buNone/>
            </a:pPr>
            <a:r>
              <a:rPr lang="de-DE" sz="4000" dirty="0"/>
              <a:t>(2) </a:t>
            </a:r>
            <a:r>
              <a:rPr sz="4000" dirty="0" err="1"/>
              <a:t>大儿子不明白宽恕的心</a:t>
            </a:r>
            <a:endParaRPr sz="4000" dirty="0"/>
          </a:p>
        </p:txBody>
      </p:sp>
      <p:sp>
        <p:nvSpPr>
          <p:cNvPr id="185" name="大儿子執著弟弟錯誤，认为他应该受到惩罚。…">
            <a:extLst>
              <a:ext uri="{FF2B5EF4-FFF2-40B4-BE49-F238E27FC236}">
                <a16:creationId xmlns:a16="http://schemas.microsoft.com/office/drawing/2014/main" id="{7E139659-4171-1B72-3F61-141D376A98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spcBef>
                <a:spcPts val="0"/>
              </a:spcBef>
            </a:pPr>
            <a:r>
              <a:t>大儿子執著弟弟錯誤，认为他应该受到惩罚。</a:t>
            </a:r>
          </a:p>
          <a:p>
            <a:pPr>
              <a:spcBef>
                <a:spcPts val="0"/>
              </a:spcBef>
            </a:pPr>
            <a:r>
              <a:t>他自我中心，执着于自己认为的公义，受的伤害，没有被重视。</a:t>
            </a:r>
          </a:p>
          <a:p>
            <a:pPr>
              <a:spcBef>
                <a:spcPts val="0"/>
              </a:spcBef>
            </a:pPr>
            <a:r>
              <a:t>看不见弟弟从死里逃生的可贵，真诚悔改的难得。</a:t>
            </a:r>
          </a:p>
          <a:p>
            <a:pPr>
              <a:spcBef>
                <a:spcPts val="0"/>
              </a:spcBef>
            </a:pPr>
            <a:r>
              <a:t>父亲明白小儿子因自己的错误得了教训並悔改。</a:t>
            </a:r>
          </a:p>
          <a:p>
            <a:pPr>
              <a:spcBef>
                <a:spcPts val="0"/>
              </a:spcBef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b="1">
                <a:solidFill>
                  <a:srgbClr val="C82506"/>
                </a:solidFill>
              </a:rPr>
              <a:t>对于一个悔罪的人，追究和责难只会增加痛苦。宽恕是释放大家，建立美好将来的出路。</a:t>
            </a:r>
          </a:p>
        </p:txBody>
      </p:sp>
    </p:spTree>
    <p:extLst>
      <p:ext uri="{BB962C8B-B14F-4D97-AF65-F5344CB8AC3E}">
        <p14:creationId xmlns:p14="http://schemas.microsoft.com/office/powerpoint/2010/main" val="73314707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A9E37-8376-8787-8EC8-4F7EC4A16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大儿子不明白无条件和舍己的爱">
            <a:extLst>
              <a:ext uri="{FF2B5EF4-FFF2-40B4-BE49-F238E27FC236}">
                <a16:creationId xmlns:a16="http://schemas.microsoft.com/office/drawing/2014/main" id="{73B18F20-6A6E-65D5-77CA-D78026A78C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6768" y="-195479"/>
            <a:ext cx="8118719" cy="15180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12537" indent="-805786" algn="l" defTabSz="295741">
              <a:buClr>
                <a:srgbClr val="000000"/>
              </a:buClr>
              <a:buSzPct val="100000"/>
              <a:buFont typeface="Helvetica Neue"/>
              <a:buAutoNum type="arabicParenBoth" startAt="3"/>
              <a:defRPr sz="5760"/>
            </a:pPr>
            <a:r>
              <a:rPr sz="4000" dirty="0" err="1"/>
              <a:t>大儿子不明白</a:t>
            </a:r>
            <a:r>
              <a:rPr sz="4000" dirty="0" err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无条件和舍己的爱</a:t>
            </a:r>
            <a:endParaRPr sz="4000" dirty="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</p:txBody>
      </p:sp>
      <p:sp>
        <p:nvSpPr>
          <p:cNvPr id="188" name="无条件的爱…">
            <a:extLst>
              <a:ext uri="{FF2B5EF4-FFF2-40B4-BE49-F238E27FC236}">
                <a16:creationId xmlns:a16="http://schemas.microsoft.com/office/drawing/2014/main" id="{672A9E4A-9124-5033-15AD-2A5281217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just">
              <a:spcBef>
                <a:spcPts val="0"/>
              </a:spcBef>
              <a:buSzTx/>
              <a:buNone/>
            </a:pPr>
            <a:r>
              <a:rPr dirty="0" err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无条件的爱</a:t>
            </a:r>
            <a:endParaRPr dirty="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218308" indent="-209378" algn="just">
              <a:spcBef>
                <a:spcPts val="0"/>
              </a:spcBef>
              <a:buClr>
                <a:srgbClr val="000000"/>
              </a:buClr>
              <a:buFont typeface="Helvetica Neue"/>
            </a:pPr>
            <a:r>
              <a:rPr dirty="0" err="1"/>
              <a:t>大儿子对父亲说</a:t>
            </a:r>
            <a:r>
              <a:rPr dirty="0"/>
              <a:t>：“</a:t>
            </a:r>
            <a:r>
              <a:rPr dirty="0" err="1"/>
              <a:t>我服事你这多年</a:t>
            </a:r>
            <a:r>
              <a:rPr dirty="0"/>
              <a:t>……”</a:t>
            </a:r>
          </a:p>
          <a:p>
            <a:pPr marL="218308" indent="-209378" algn="just">
              <a:spcBef>
                <a:spcPts val="0"/>
              </a:spcBef>
              <a:buClr>
                <a:srgbClr val="000000"/>
              </a:buClr>
              <a:buFont typeface="Helvetica Neue"/>
            </a:pPr>
            <a:r>
              <a:rPr dirty="0"/>
              <a:t>“</a:t>
            </a:r>
            <a:r>
              <a:rPr dirty="0" err="1"/>
              <a:t>服事”是指仆人服事主人。他强调自己一直的付出，应该换来相应的回报</a:t>
            </a:r>
            <a:r>
              <a:rPr dirty="0"/>
              <a:t>。</a:t>
            </a:r>
          </a:p>
          <a:p>
            <a:pPr marL="218308" indent="-209378" algn="just">
              <a:spcBef>
                <a:spcPts val="0"/>
              </a:spcBef>
              <a:buClr>
                <a:srgbClr val="000000"/>
              </a:buClr>
              <a:buFont typeface="Helvetica Neue"/>
            </a:pPr>
            <a:r>
              <a:rPr dirty="0" err="1"/>
              <a:t>他对父亲的爱和关系，是有条件和功利的交换</a:t>
            </a:r>
            <a:r>
              <a:rPr dirty="0"/>
              <a:t>。</a:t>
            </a:r>
          </a:p>
          <a:p>
            <a:pPr marL="218308" indent="-209378" algn="just">
              <a:spcBef>
                <a:spcPts val="0"/>
              </a:spcBef>
              <a:buClr>
                <a:srgbClr val="000000"/>
              </a:buClr>
              <a:buFont typeface="Helvetica Neue"/>
            </a:pPr>
            <a:r>
              <a:rPr dirty="0" err="1"/>
              <a:t>父亲说“你常同我在一起，我一切所有的都是你的”表达出自己跟大儿子的亲密关系和无条件的爱</a:t>
            </a:r>
            <a:r>
              <a:rPr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9779784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EAB56-6599-EDBB-83CB-A3D6D43F9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大儿子不明白无条件和舍己的爱">
            <a:extLst>
              <a:ext uri="{FF2B5EF4-FFF2-40B4-BE49-F238E27FC236}">
                <a16:creationId xmlns:a16="http://schemas.microsoft.com/office/drawing/2014/main" id="{3FDFBC02-6F0A-96E3-F692-CCB3FD560E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7330" y="-188551"/>
            <a:ext cx="8157592" cy="15180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12537" indent="-805786" algn="l" defTabSz="295741">
              <a:buClr>
                <a:srgbClr val="000000"/>
              </a:buClr>
              <a:buSzPct val="100000"/>
              <a:buFont typeface="Helvetica Neue"/>
              <a:buAutoNum type="arabicParenBoth" startAt="3"/>
              <a:defRPr sz="5760"/>
            </a:pPr>
            <a:r>
              <a:rPr sz="4000" dirty="0" err="1"/>
              <a:t>大儿子不明白</a:t>
            </a:r>
            <a:r>
              <a:rPr sz="4000" dirty="0" err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无条件和舍己的爱</a:t>
            </a:r>
            <a:endParaRPr sz="4000" dirty="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</p:txBody>
      </p:sp>
      <p:sp>
        <p:nvSpPr>
          <p:cNvPr id="191" name="舍己的爱…">
            <a:extLst>
              <a:ext uri="{FF2B5EF4-FFF2-40B4-BE49-F238E27FC236}">
                <a16:creationId xmlns:a16="http://schemas.microsoft.com/office/drawing/2014/main" id="{8C2B98B0-CE99-D9AC-3F22-E461837596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just">
              <a:spcBef>
                <a:spcPts val="0"/>
              </a:spcBef>
              <a:buSzTx/>
              <a:buNone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舍己的爱</a:t>
            </a:r>
          </a:p>
          <a:p>
            <a:pPr algn="just">
              <a:spcBef>
                <a:spcPts val="0"/>
              </a:spcBef>
            </a:pPr>
            <a:r>
              <a:t>大儿子执着于自己应得的权利和公道，而看不见父亲舍己的爱。</a:t>
            </a:r>
          </a:p>
          <a:p>
            <a:pPr algn="just">
              <a:spcBef>
                <a:spcPts val="0"/>
              </a:spcBef>
            </a:pPr>
            <a:r>
              <a:t>父亲知道他生气，就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舍弃</a:t>
            </a:r>
            <a:r>
              <a:t>尊严主动去求大儿子回家。</a:t>
            </a:r>
          </a:p>
          <a:p>
            <a:pPr algn="just">
              <a:spcBef>
                <a:spcPts val="0"/>
              </a:spcBef>
            </a:pPr>
            <a:r>
              <a:t>父亲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舍弃</a:t>
            </a:r>
            <a:r>
              <a:t>權威，不教训他的无礼和不合理。</a:t>
            </a:r>
          </a:p>
          <a:p>
            <a:pPr algn="just">
              <a:spcBef>
                <a:spcPts val="0"/>
              </a:spcBef>
            </a:pPr>
            <a:r>
              <a:t>父親更温柔地解释他也是自己心爱的儿子。</a:t>
            </a:r>
          </a:p>
          <a:p>
            <a:pPr algn="just">
              <a:spcBef>
                <a:spcPts val="0"/>
              </a:spcBef>
            </a:pPr>
            <a:r>
              <a:rPr b="1">
                <a:solidFill>
                  <a:srgbClr val="C82506"/>
                </a:solidFill>
              </a:rPr>
              <a:t>舍弃自己的權利和公道，付出无条件和舍己的爱，必能将一切误会和仇恨化解，将祝福带给自己、别人和世界。</a:t>
            </a:r>
          </a:p>
        </p:txBody>
      </p:sp>
    </p:spTree>
    <p:extLst>
      <p:ext uri="{BB962C8B-B14F-4D97-AF65-F5344CB8AC3E}">
        <p14:creationId xmlns:p14="http://schemas.microsoft.com/office/powerpoint/2010/main" val="363118792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3617D-E52F-E458-AB9F-F279C6913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父亲盼望大儿子跟小儿子和好">
            <a:extLst>
              <a:ext uri="{FF2B5EF4-FFF2-40B4-BE49-F238E27FC236}">
                <a16:creationId xmlns:a16="http://schemas.microsoft.com/office/drawing/2014/main" id="{27293EEB-AB73-3524-6697-86394B22C6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8141" y="0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marL="1174750" indent="-1174750" defTabSz="432308">
              <a:buSzPct val="100000"/>
              <a:buAutoNum type="arabicPeriod" startAt="3"/>
              <a:defRPr sz="592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indent="0">
              <a:buNone/>
            </a:pPr>
            <a:r>
              <a:rPr lang="de-DE" sz="4000" dirty="0"/>
              <a:t>3. </a:t>
            </a:r>
            <a:r>
              <a:rPr sz="4000" dirty="0" err="1"/>
              <a:t>父亲盼望大儿子跟小儿子和好</a:t>
            </a:r>
            <a:endParaRPr sz="4000" dirty="0"/>
          </a:p>
        </p:txBody>
      </p:sp>
      <p:sp>
        <p:nvSpPr>
          <p:cNvPr id="194" name="天父希望人与祂和好，也希望人与人之间和好…">
            <a:extLst>
              <a:ext uri="{FF2B5EF4-FFF2-40B4-BE49-F238E27FC236}">
                <a16:creationId xmlns:a16="http://schemas.microsoft.com/office/drawing/2014/main" id="{308A2743-CC44-6DCB-724D-5C907F43F8E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spcBef>
                <a:spcPts val="0"/>
              </a:spcBef>
            </a:pPr>
            <a:r>
              <a:rPr dirty="0" err="1"/>
              <a:t>天父希望人与祂和好，也希望人与人之间和好</a:t>
            </a:r>
            <a:endParaRPr dirty="0"/>
          </a:p>
          <a:p>
            <a:pPr>
              <a:spcBef>
                <a:spcPts val="0"/>
              </a:spcBef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dirty="0" err="1"/>
              <a:t>慈悲的心与人和好：舍己的爱、宽恕、接纳</a:t>
            </a:r>
            <a:r>
              <a:rPr dirty="0"/>
              <a:t>。</a:t>
            </a:r>
          </a:p>
          <a:p>
            <a:pPr>
              <a:spcBef>
                <a:spcPts val="0"/>
              </a:spcBef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dirty="0" err="1"/>
              <a:t>天父舍弃权利，賜下独生子耶稣成就救恩，耶稣为罪人无辜受死。在十字架上仍为罪人祷告，求天父宽恕接纳他们的无知</a:t>
            </a:r>
            <a:r>
              <a:rPr dirty="0"/>
              <a:t>。</a:t>
            </a:r>
          </a:p>
          <a:p>
            <a:pPr>
              <a:spcBef>
                <a:spcPts val="0"/>
              </a:spcBef>
            </a:pPr>
            <a:r>
              <a:rPr dirty="0" err="1"/>
              <a:t>主祷文</a:t>
            </a:r>
            <a:r>
              <a:rPr dirty="0"/>
              <a:t>：「</a:t>
            </a:r>
            <a:r>
              <a:rPr dirty="0" err="1"/>
              <a:t>免我们的债，如同我们免了人的债</a:t>
            </a:r>
            <a:r>
              <a:rPr dirty="0"/>
              <a:t>。」</a:t>
            </a:r>
          </a:p>
          <a:p>
            <a:pPr>
              <a:spcBef>
                <a:spcPts val="0"/>
              </a:spcBef>
            </a:pPr>
            <a:r>
              <a:rPr dirty="0" err="1"/>
              <a:t>我们不拥抱</a:t>
            </a:r>
            <a:r>
              <a:rPr dirty="0" err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慈悲的心与人和好，也不能领受天父与我们和好</a:t>
            </a: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。</a:t>
            </a:r>
            <a:br>
              <a:rPr dirty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659090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48E6C-6EB8-1680-96C2-F707D4D8C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总结">
            <a:extLst>
              <a:ext uri="{FF2B5EF4-FFF2-40B4-BE49-F238E27FC236}">
                <a16:creationId xmlns:a16="http://schemas.microsoft.com/office/drawing/2014/main" id="{1F58C7C2-3562-61DD-7B5A-1FB760935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2722" y="0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总结</a:t>
            </a:r>
            <a:endParaRPr dirty="0"/>
          </a:p>
        </p:txBody>
      </p:sp>
      <p:sp>
        <p:nvSpPr>
          <p:cNvPr id="197" name="“浪子的比喻”主角是父亲，他拥有慈悲的心。…">
            <a:extLst>
              <a:ext uri="{FF2B5EF4-FFF2-40B4-BE49-F238E27FC236}">
                <a16:creationId xmlns:a16="http://schemas.microsoft.com/office/drawing/2014/main" id="{CEDD2356-0CE2-01DC-B4DA-D842900173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algn="just">
              <a:spcBef>
                <a:spcPts val="0"/>
              </a:spcBef>
            </a:pPr>
            <a:r>
              <a:t>“浪子的比喻”主角是父亲，他拥有慈悲的心。</a:t>
            </a:r>
          </a:p>
          <a:p>
            <a:pPr algn="just">
              <a:spcBef>
                <a:spcPts val="0"/>
              </a:spcBef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慈悲的心：舍己的爱、宽恕、接纳</a:t>
            </a:r>
            <a:r>
              <a:t>。</a:t>
            </a:r>
          </a:p>
          <a:p>
            <a:pPr algn="just">
              <a:spcBef>
                <a:spcPts val="0"/>
              </a:spcBef>
            </a:pPr>
            <a:r>
              <a:t>天父切望与世人和好，也切望我们与身边的人和好。</a:t>
            </a:r>
          </a:p>
          <a:p>
            <a:pPr algn="just">
              <a:spcBef>
                <a:spcPts val="0"/>
              </a:spcBef>
            </a:pPr>
            <a:r>
              <a:t>慈悲的心是充满力量的，能拯救、医治破碎的关系，将祝福带给自己、别人和世界。</a:t>
            </a:r>
          </a:p>
          <a:p>
            <a:pPr algn="just">
              <a:spcBef>
                <a:spcPts val="0"/>
              </a:spcBef>
            </a:pPr>
            <a:r>
              <a:t>愿我们拥抱天父慈悲的心，成为我们的心。</a:t>
            </a:r>
          </a:p>
        </p:txBody>
      </p:sp>
    </p:spTree>
    <p:extLst>
      <p:ext uri="{BB962C8B-B14F-4D97-AF65-F5344CB8AC3E}">
        <p14:creationId xmlns:p14="http://schemas.microsoft.com/office/powerpoint/2010/main" val="15412950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1429A-A0B3-865F-9B83-62249628B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引言">
            <a:extLst>
              <a:ext uri="{FF2B5EF4-FFF2-40B4-BE49-F238E27FC236}">
                <a16:creationId xmlns:a16="http://schemas.microsoft.com/office/drawing/2014/main" id="{C52FA779-61E9-59E6-6B6B-CC2BDA13FA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304" y="-64365"/>
            <a:ext cx="7886700" cy="1325563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defRPr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pPr>
              <a:defRPr>
                <a:solidFill>
                  <a:srgbClr val="333333"/>
                </a:solid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rPr dirty="0" err="1">
                <a:solidFill>
                  <a:srgbClr val="000000"/>
                </a:solidFill>
                <a:latin typeface="PingFang TC Semibold"/>
                <a:ea typeface="PingFang TC Semibold"/>
                <a:cs typeface="PingFang TC Semibold"/>
                <a:sym typeface="PingFang TC Semibold"/>
              </a:rPr>
              <a:t>引言</a:t>
            </a:r>
            <a:endParaRPr dirty="0">
              <a:solidFill>
                <a:srgbClr val="000000"/>
              </a:solidFill>
              <a:latin typeface="PingFang TC Semibold"/>
              <a:ea typeface="PingFang TC Semibold"/>
              <a:cs typeface="PingFang TC Semibold"/>
              <a:sym typeface="PingFang TC Semibold"/>
            </a:endParaRPr>
          </a:p>
        </p:txBody>
      </p:sp>
      <p:sp>
        <p:nvSpPr>
          <p:cNvPr id="141" name="耶稣讲了一个三父子的比喻。“浪子的比喻”主角其实是父亲。…">
            <a:extLst>
              <a:ext uri="{FF2B5EF4-FFF2-40B4-BE49-F238E27FC236}">
                <a16:creationId xmlns:a16="http://schemas.microsoft.com/office/drawing/2014/main" id="{41859560-8639-21D7-98B6-2B8E217859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耶稣讲了一个三父子的比喻。“浪子的比喻”主角其实是父亲。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耶稣以天父比喻为这位父亲，让人明白天父慈悲的心怎样与世人和好。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92994" indent="-292994" algn="just" defTabSz="321457">
              <a:spcBef>
                <a:spcPts val="0"/>
              </a:spcBef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慈悲的心就是舍己的爱、宽恕、接纳。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让我们一同看看天父慈悲的心，怎样与人和好，又教导我们怎样与人和好。</a:t>
            </a:r>
          </a:p>
        </p:txBody>
      </p:sp>
    </p:spTree>
    <p:extLst>
      <p:ext uri="{BB962C8B-B14F-4D97-AF65-F5344CB8AC3E}">
        <p14:creationId xmlns:p14="http://schemas.microsoft.com/office/powerpoint/2010/main" val="55254109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90FE4-D5F3-F52D-71B7-685DAD9BF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浪子的比喻">
            <a:extLst>
              <a:ext uri="{FF2B5EF4-FFF2-40B4-BE49-F238E27FC236}">
                <a16:creationId xmlns:a16="http://schemas.microsoft.com/office/drawing/2014/main" id="{900463F2-5096-446B-A59E-C12225E17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6568" y="49432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浪子的比喻</a:t>
            </a:r>
            <a:endParaRPr dirty="0"/>
          </a:p>
        </p:txBody>
      </p:sp>
      <p:grpSp>
        <p:nvGrpSpPr>
          <p:cNvPr id="156" name="Group">
            <a:extLst>
              <a:ext uri="{FF2B5EF4-FFF2-40B4-BE49-F238E27FC236}">
                <a16:creationId xmlns:a16="http://schemas.microsoft.com/office/drawing/2014/main" id="{84EECB3F-C939-46E2-9FCD-57F1C6A1A314}"/>
              </a:ext>
            </a:extLst>
          </p:cNvPr>
          <p:cNvGrpSpPr/>
          <p:nvPr/>
        </p:nvGrpSpPr>
        <p:grpSpPr>
          <a:xfrm>
            <a:off x="469153" y="1556453"/>
            <a:ext cx="8434114" cy="3745095"/>
            <a:chOff x="0" y="0"/>
            <a:chExt cx="11995183" cy="5326356"/>
          </a:xfrm>
        </p:grpSpPr>
        <p:grpSp>
          <p:nvGrpSpPr>
            <p:cNvPr id="152" name="Group">
              <a:extLst>
                <a:ext uri="{FF2B5EF4-FFF2-40B4-BE49-F238E27FC236}">
                  <a16:creationId xmlns:a16="http://schemas.microsoft.com/office/drawing/2014/main" id="{BE72DFB7-DD8F-A2D7-973C-5C093BC1D878}"/>
                </a:ext>
              </a:extLst>
            </p:cNvPr>
            <p:cNvGrpSpPr/>
            <p:nvPr/>
          </p:nvGrpSpPr>
          <p:grpSpPr>
            <a:xfrm>
              <a:off x="-1" y="0"/>
              <a:ext cx="11995185" cy="3498766"/>
              <a:chOff x="0" y="0"/>
              <a:chExt cx="11995183" cy="3498765"/>
            </a:xfrm>
          </p:grpSpPr>
          <p:pic>
            <p:nvPicPr>
              <p:cNvPr id="144" name="Screenshot 2025-03-26 at 16.03.44.png" descr="Screenshot 2025-03-26 at 16.03.44.png">
                <a:extLst>
                  <a:ext uri="{FF2B5EF4-FFF2-40B4-BE49-F238E27FC236}">
                    <a16:creationId xmlns:a16="http://schemas.microsoft.com/office/drawing/2014/main" id="{56FD3F3E-4267-D7DE-6EE7-94BEC3773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301" y="18107"/>
                <a:ext cx="2845292" cy="1595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5" name="Screenshot 2025-03-26 at 16.05.16.png" descr="Screenshot 2025-03-26 at 16.05.16.png">
                <a:extLst>
                  <a:ext uri="{FF2B5EF4-FFF2-40B4-BE49-F238E27FC236}">
                    <a16:creationId xmlns:a16="http://schemas.microsoft.com/office/drawing/2014/main" id="{027B62BB-1B57-C378-608D-2E027BD38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41785" y="18107"/>
                <a:ext cx="2845291" cy="1595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6" name="Screenshot 2025-03-26 at 16.06.42.png" descr="Screenshot 2025-03-26 at 16.06.42.png">
                <a:extLst>
                  <a:ext uri="{FF2B5EF4-FFF2-40B4-BE49-F238E27FC236}">
                    <a16:creationId xmlns:a16="http://schemas.microsoft.com/office/drawing/2014/main" id="{9074B46C-0220-BFB1-F303-6CD34DF558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78479" y="18107"/>
                <a:ext cx="2845292" cy="15950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7" name="Screenshot 2025-03-26 at 16.07.11.png" descr="Screenshot 2025-03-26 at 16.07.11.png">
                <a:extLst>
                  <a:ext uri="{FF2B5EF4-FFF2-40B4-BE49-F238E27FC236}">
                    <a16:creationId xmlns:a16="http://schemas.microsoft.com/office/drawing/2014/main" id="{3AC12A0E-3563-FA8F-BF6E-676644B9C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92324" y="0"/>
                <a:ext cx="2877593" cy="16131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8" name="Screenshot 2025-03-26 at 16.26.47.png" descr="Screenshot 2025-03-26 at 16.26.47.png">
                <a:extLst>
                  <a:ext uri="{FF2B5EF4-FFF2-40B4-BE49-F238E27FC236}">
                    <a16:creationId xmlns:a16="http://schemas.microsoft.com/office/drawing/2014/main" id="{589A9B35-195A-6E90-EFCA-1CA993D1F7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1871207"/>
                <a:ext cx="2877593" cy="1613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9" name="Screenshot 2025-03-26 at 16.09.52.png" descr="Screenshot 2025-03-26 at 16.09.52.png">
                <a:extLst>
                  <a:ext uri="{FF2B5EF4-FFF2-40B4-BE49-F238E27FC236}">
                    <a16:creationId xmlns:a16="http://schemas.microsoft.com/office/drawing/2014/main" id="{4FF38826-5F9B-4DA3-28F0-DCB735B3C4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41785" y="1871207"/>
                <a:ext cx="2877593" cy="1613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0" name="Screenshot 2025-03-26 at 16.31.37.png" descr="Screenshot 2025-03-26 at 16.31.37.png">
                <a:extLst>
                  <a:ext uri="{FF2B5EF4-FFF2-40B4-BE49-F238E27FC236}">
                    <a16:creationId xmlns:a16="http://schemas.microsoft.com/office/drawing/2014/main" id="{4747348A-2FCF-757C-7D9F-AE12E7BD7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8479" y="1871207"/>
                <a:ext cx="2877593" cy="1613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1" name="Screenshot 2025-03-26 at 16.31.46.png" descr="Screenshot 2025-03-26 at 16.31.46.png">
                <a:extLst>
                  <a:ext uri="{FF2B5EF4-FFF2-40B4-BE49-F238E27FC236}">
                    <a16:creationId xmlns:a16="http://schemas.microsoft.com/office/drawing/2014/main" id="{1644378B-5FD6-0A40-8B5E-06FF31252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29246" t="28641" r="15568" b="13415"/>
              <a:stretch>
                <a:fillRect/>
              </a:stretch>
            </p:blipFill>
            <p:spPr>
              <a:xfrm>
                <a:off x="9092323" y="1790115"/>
                <a:ext cx="2902861" cy="17086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53" name="Screenshot 2025-03-26 at 16.11.56.png" descr="Screenshot 2025-03-26 at 16.11.56.png">
              <a:extLst>
                <a:ext uri="{FF2B5EF4-FFF2-40B4-BE49-F238E27FC236}">
                  <a16:creationId xmlns:a16="http://schemas.microsoft.com/office/drawing/2014/main" id="{F7AD100B-5DFD-167B-7A85-2F8DE1190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094787" y="3693157"/>
              <a:ext cx="2888168" cy="16190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4" name="Screenshot 2025-03-26 at 16.10.51.png" descr="Screenshot 2025-03-26 at 16.10.51.png">
              <a:extLst>
                <a:ext uri="{FF2B5EF4-FFF2-40B4-BE49-F238E27FC236}">
                  <a16:creationId xmlns:a16="http://schemas.microsoft.com/office/drawing/2014/main" id="{ED53CA45-A542-F73C-E878-5E9AB4B1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2871" y="3699082"/>
              <a:ext cx="2902395" cy="16270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Screenshot 2025-03-26 at 16.49.49.png" descr="Screenshot 2025-03-26 at 16.49.49.png">
              <a:extLst>
                <a:ext uri="{FF2B5EF4-FFF2-40B4-BE49-F238E27FC236}">
                  <a16:creationId xmlns:a16="http://schemas.microsoft.com/office/drawing/2014/main" id="{C0E9E3C0-4D49-C1EA-02EC-A10321EBD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41456" y="3693157"/>
              <a:ext cx="2913385" cy="1633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7366045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E56B1-40DC-DEE0-3F3C-CB16D8AD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父亲跟小儿子和好">
            <a:extLst>
              <a:ext uri="{FF2B5EF4-FFF2-40B4-BE49-F238E27FC236}">
                <a16:creationId xmlns:a16="http://schemas.microsoft.com/office/drawing/2014/main" id="{0C2E3F9D-8881-88A7-CA65-EA71711853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6523" y="-85147"/>
            <a:ext cx="7886700" cy="1325563"/>
          </a:xfrm>
          <a:prstGeom prst="rect">
            <a:avLst/>
          </a:prstGeom>
        </p:spPr>
        <p:txBody>
          <a:bodyPr/>
          <a:lstStyle/>
          <a:p>
            <a:pPr marL="233949" indent="-224573" algn="just" defTabSz="321457">
              <a:spcBef>
                <a:spcPts val="703"/>
              </a:spcBef>
              <a:buClr>
                <a:srgbClr val="333333"/>
              </a:buClr>
              <a:buSzPct val="100000"/>
              <a:buFont typeface="PingFang TC Regular"/>
              <a:buAutoNum type="arabicPeriod"/>
              <a:defRPr>
                <a:solidFill>
                  <a:srgbClr val="333333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rPr dirty="0" err="1">
                <a:uFill>
                  <a:solidFill>
                    <a:srgbClr val="333333"/>
                  </a:solidFill>
                </a:uFill>
              </a:rPr>
              <a:t>父亲跟</a:t>
            </a:r>
            <a:r>
              <a:rPr dirty="0" err="1">
                <a:solidFill>
                  <a:srgbClr val="000000"/>
                </a:solidFill>
              </a:rPr>
              <a:t>小儿子和好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9" name="小儿子无视父亲的爱…">
            <a:extLst>
              <a:ext uri="{FF2B5EF4-FFF2-40B4-BE49-F238E27FC236}">
                <a16:creationId xmlns:a16="http://schemas.microsoft.com/office/drawing/2014/main" id="{7199684E-9A9D-BA28-4E0E-A3A6BEB262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0" indent="0" algn="just" defTabSz="321457">
              <a:spcBef>
                <a:spcPts val="0"/>
              </a:spcBef>
              <a:buSzTx/>
              <a:buNone/>
              <a:defRPr sz="3000"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pPr>
            <a:r>
              <a:t>小儿子无视父亲的爱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19215" indent="-209840" algn="just" defTabSz="321457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buAutoNum type="arabicParenBoth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无视父亲的权威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犹太人要等父亲死后才分家产。小儿子在父亲健在时提出，他看他跟死了一样。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虽然分了家产，因父亲尚在，父亲有权控制这筆财产。小儿子要</a:t>
            </a:r>
            <a:r>
              <a:rPr>
                <a:latin typeface="PingFang SC Regular"/>
                <a:ea typeface="PingFang SC Regular"/>
                <a:cs typeface="PingFang SC Regular"/>
                <a:sym typeface="PingFang SC Regular"/>
              </a:rPr>
              <a:t>远</a:t>
            </a:r>
            <a:r>
              <a:t>离家乡，就是不想让父亲能控制他怎样用钱。</a:t>
            </a:r>
          </a:p>
        </p:txBody>
      </p:sp>
    </p:spTree>
    <p:extLst>
      <p:ext uri="{BB962C8B-B14F-4D97-AF65-F5344CB8AC3E}">
        <p14:creationId xmlns:p14="http://schemas.microsoft.com/office/powerpoint/2010/main" val="21084544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B40ED-3448-EC35-467F-CFBF8E891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小儿子无视父亲的爱">
            <a:extLst>
              <a:ext uri="{FF2B5EF4-FFF2-40B4-BE49-F238E27FC236}">
                <a16:creationId xmlns:a16="http://schemas.microsoft.com/office/drawing/2014/main" id="{6AB09B3E-6DE7-90E2-6EB1-2C5E155B04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2723" y="-119783"/>
            <a:ext cx="7886700" cy="1325563"/>
          </a:xfrm>
          <a:prstGeom prst="rect">
            <a:avLst/>
          </a:prstGeom>
        </p:spPr>
        <p:txBody>
          <a:bodyPr/>
          <a:lstStyle>
            <a:lvl1pPr algn="just" defTabSz="457200">
              <a:spcBef>
                <a:spcPts val="1000"/>
              </a:spcBef>
              <a:defRPr>
                <a:solidFill>
                  <a:srgbClr val="333333"/>
                </a:solidFill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rPr dirty="0" err="1"/>
              <a:t>小儿子无视父亲的爱</a:t>
            </a:r>
            <a:endParaRPr dirty="0"/>
          </a:p>
        </p:txBody>
      </p:sp>
      <p:sp>
        <p:nvSpPr>
          <p:cNvPr id="162" name="无视父亲的慈爱…">
            <a:extLst>
              <a:ext uri="{FF2B5EF4-FFF2-40B4-BE49-F238E27FC236}">
                <a16:creationId xmlns:a16="http://schemas.microsoft.com/office/drawing/2014/main" id="{B8C55EE5-A89D-9587-CF3D-4E3414CFA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9727" y="1826121"/>
            <a:ext cx="7804547" cy="4420195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418564" indent="-418564" algn="just" defTabSz="321457">
              <a:spcBef>
                <a:spcPts val="0"/>
              </a:spcBef>
              <a:buSzPct val="100000"/>
              <a:buAutoNum type="arabicParenBoth" startAt="2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无视父亲的慈爱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小儿子离开家乡时，没有理会父亲和家族的伤心。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小儿子说「将我</a:t>
            </a:r>
            <a:r>
              <a:rPr>
                <a:latin typeface="PingFang TC Semibold"/>
                <a:ea typeface="PingFang TC Semibold"/>
                <a:cs typeface="PingFang TC Semibold"/>
                <a:sym typeface="PingFang TC Semibold"/>
              </a:rPr>
              <a:t>应得</a:t>
            </a:r>
            <a:r>
              <a:t>的家业分给我」，他没有對父亲努力持守的家产和辛劳赚取的东西存感恩之心去领受。</a:t>
            </a:r>
          </a:p>
          <a:p>
            <a:pPr marL="418564" indent="-418564" algn="just" defTabSz="321457">
              <a:spcBef>
                <a:spcPts val="0"/>
              </a:spcBef>
              <a:buSzPct val="100000"/>
              <a:buAutoNum type="arabicParenBoth" startAt="3"/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无视家庭责任</a:t>
            </a:r>
          </a:p>
          <a:p>
            <a:pPr marL="292994" indent="-292994" algn="just" defTabSz="321457">
              <a:spcBef>
                <a:spcPts val="0"/>
              </a:spcBef>
              <a:defRPr sz="3000">
                <a:uFill>
                  <a:solidFill>
                    <a:srgbClr val="000000"/>
                  </a:solidFill>
                </a:uFill>
                <a:latin typeface="PingFang TC Regular"/>
                <a:ea typeface="PingFang TC Regular"/>
                <a:cs typeface="PingFang TC Regular"/>
                <a:sym typeface="PingFang TC Regular"/>
              </a:defRPr>
            </a:pPr>
            <a:r>
              <a:t>家产的承传，為要照顾和保护家族生存下去。小儿子</a:t>
            </a:r>
            <a:r>
              <a:rPr>
                <a:latin typeface="PingFang SC Regular"/>
                <a:ea typeface="PingFang SC Regular"/>
                <a:cs typeface="PingFang SC Regular"/>
                <a:sym typeface="PingFang SC Regular"/>
              </a:rPr>
              <a:t>远</a:t>
            </a:r>
            <a:r>
              <a:t>离家庭追求享乐与自由，放弃了与父亲和家族的关系和责任。</a:t>
            </a:r>
          </a:p>
        </p:txBody>
      </p:sp>
    </p:spTree>
    <p:extLst>
      <p:ext uri="{BB962C8B-B14F-4D97-AF65-F5344CB8AC3E}">
        <p14:creationId xmlns:p14="http://schemas.microsoft.com/office/powerpoint/2010/main" val="198634598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A279C-16C6-E83F-7C74-427C9D992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父亲用慈悲的心跟小儿子和好">
            <a:extLst>
              <a:ext uri="{FF2B5EF4-FFF2-40B4-BE49-F238E27FC236}">
                <a16:creationId xmlns:a16="http://schemas.microsoft.com/office/drawing/2014/main" id="{E4383023-A9D2-8172-FC96-379298608B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5795" y="18255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379475">
              <a:defRPr sz="6640" b="1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57200">
              <a:spcBef>
                <a:spcPts val="1000"/>
              </a:spcBef>
            </a:pPr>
            <a:r>
              <a:rPr sz="4400" dirty="0" err="1">
                <a:solidFill>
                  <a:srgbClr val="333333"/>
                </a:solidFill>
                <a:latin typeface="PingFang TC Semibold"/>
                <a:sym typeface="PingFang TC Semibold"/>
              </a:rPr>
              <a:t>父亲用慈悲的心跟小儿子和好</a:t>
            </a:r>
            <a:endParaRPr sz="4400" dirty="0">
              <a:solidFill>
                <a:srgbClr val="333333"/>
              </a:solidFill>
              <a:latin typeface="PingFang TC Semibold"/>
              <a:sym typeface="PingFang TC Semibold"/>
            </a:endParaRPr>
          </a:p>
        </p:txBody>
      </p:sp>
      <p:sp>
        <p:nvSpPr>
          <p:cNvPr id="165" name="直到小儿子陷入困境，才知道自己的错误，诚心的悔改，愿意当父亲的雇工来赎罪。…">
            <a:extLst>
              <a:ext uri="{FF2B5EF4-FFF2-40B4-BE49-F238E27FC236}">
                <a16:creationId xmlns:a16="http://schemas.microsoft.com/office/drawing/2014/main" id="{DB804E2D-C6C1-9886-65C8-C51E3545BE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marL="292994" indent="-292994">
              <a:spcBef>
                <a:spcPts val="0"/>
              </a:spcBef>
              <a:defRPr sz="3000"/>
            </a:pPr>
            <a:r>
              <a:rPr dirty="0" err="1"/>
              <a:t>直到小儿子陷入困境，才知道自己的错误，诚心的悔改，愿意当父亲的雇工来赎罪</a:t>
            </a:r>
            <a:r>
              <a:rPr dirty="0"/>
              <a:t>。</a:t>
            </a:r>
          </a:p>
          <a:p>
            <a:pPr marL="292994" indent="-292994">
              <a:spcBef>
                <a:spcPts val="0"/>
              </a:spcBef>
              <a:defRPr sz="3000"/>
            </a:pPr>
            <a:r>
              <a:rPr dirty="0" err="1"/>
              <a:t>小儿子回家路上，父亲远远他就动了“慈心”跑去迎接他</a:t>
            </a:r>
            <a:r>
              <a:rPr dirty="0"/>
              <a:t>。</a:t>
            </a:r>
          </a:p>
          <a:p>
            <a:pPr marL="292994" indent="-292994">
              <a:spcBef>
                <a:spcPts val="0"/>
              </a:spcBef>
              <a:defRPr sz="3000"/>
            </a:pPr>
            <a:r>
              <a:rPr dirty="0" err="1"/>
              <a:t>耶稣說父亲的心肠是：</a:t>
            </a:r>
            <a:r>
              <a:rPr dirty="0" err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慈心</a:t>
            </a:r>
            <a:endParaRPr dirty="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marL="292994" indent="-292994">
              <a:spcBef>
                <a:spcPts val="0"/>
              </a:spcBef>
              <a:defRPr sz="3000"/>
            </a:pPr>
            <a:r>
              <a:rPr dirty="0" err="1"/>
              <a:t>在爱仇</a:t>
            </a:r>
            <a:r>
              <a:rPr dirty="0" err="1">
                <a:latin typeface="PingFang SC Regular"/>
                <a:ea typeface="PingFang SC Regular"/>
                <a:cs typeface="PingFang SC Regular"/>
                <a:sym typeface="PingFang SC Regular"/>
              </a:rPr>
              <a:t>敌</a:t>
            </a:r>
            <a:r>
              <a:rPr dirty="0" err="1"/>
              <a:t>的教导里</a:t>
            </a:r>
            <a:endParaRPr dirty="0"/>
          </a:p>
          <a:p>
            <a:pPr marL="0" indent="0">
              <a:spcBef>
                <a:spcPts val="0"/>
              </a:spcBef>
              <a:buSzTx/>
              <a:buNone/>
              <a:defRPr sz="3000">
                <a:solidFill>
                  <a:schemeClr val="accent5">
                    <a:lumOff val="-29866"/>
                  </a:schemeClr>
                </a:solidFill>
              </a:defRPr>
            </a:pPr>
            <a:r>
              <a:rPr dirty="0"/>
              <a:t>路6:36  </a:t>
            </a:r>
            <a:r>
              <a:rPr dirty="0" err="1"/>
              <a:t>你们要慈悲，像你们的父慈悲一样</a:t>
            </a:r>
            <a:r>
              <a:rPr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6863859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A7653-01C6-32F8-1BC3-9022639B0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父亲用慈悲的心跟小儿子和好">
            <a:extLst>
              <a:ext uri="{FF2B5EF4-FFF2-40B4-BE49-F238E27FC236}">
                <a16:creationId xmlns:a16="http://schemas.microsoft.com/office/drawing/2014/main" id="{E62CC9EA-33D1-2F15-3470-887FA66490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013" y="0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just" defTabSz="379475">
              <a:defRPr sz="6640" b="1"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57200">
              <a:spcBef>
                <a:spcPts val="1000"/>
              </a:spcBef>
            </a:pPr>
            <a:r>
              <a:rPr sz="4400" dirty="0" err="1">
                <a:solidFill>
                  <a:srgbClr val="333333"/>
                </a:solidFill>
                <a:latin typeface="PingFang TC Semibold"/>
              </a:rPr>
              <a:t>父亲用慈悲的心跟小儿子和好</a:t>
            </a:r>
            <a:endParaRPr sz="4400" dirty="0">
              <a:solidFill>
                <a:srgbClr val="333333"/>
              </a:solidFill>
              <a:latin typeface="PingFang TC Semibold"/>
            </a:endParaRPr>
          </a:p>
        </p:txBody>
      </p:sp>
      <p:sp>
        <p:nvSpPr>
          <p:cNvPr id="168" name="慈心＝慈悲：舍己的爱、宽恕、接纳…">
            <a:extLst>
              <a:ext uri="{FF2B5EF4-FFF2-40B4-BE49-F238E27FC236}">
                <a16:creationId xmlns:a16="http://schemas.microsoft.com/office/drawing/2014/main" id="{0468723A-BD52-1E7F-6176-80A7BB9A49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spcBef>
                <a:spcPts val="0"/>
              </a:spcBef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慈心＝慈悲：舍己的爱、宽恕、接纳</a:t>
            </a:r>
          </a:p>
          <a:p>
            <a:pPr marL="223680" indent="-214304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defRPr sz="3000"/>
            </a:pPr>
            <a:r>
              <a:t>小儿子任意妄为，令父亲和家族伤心，父亲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接纳他</a:t>
            </a:r>
            <a:r>
              <a:t>是个少不更事的孩子，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接纳他</a:t>
            </a:r>
            <a:r>
              <a:t>会犯错。</a:t>
            </a:r>
          </a:p>
          <a:p>
            <a:pPr marL="223680" indent="-214304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defRPr sz="3000"/>
            </a:pPr>
            <a:r>
              <a:t>小儿子在父亲健在时提出分家产，父亲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舍弃</a:t>
            </a:r>
            <a:r>
              <a:t>自己的权利並答应他。</a:t>
            </a:r>
          </a:p>
          <a:p>
            <a:pPr marL="223680" indent="-214304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defRPr sz="3000"/>
            </a:pPr>
            <a:r>
              <a:t>当小儿子回来，父亲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舍弃</a:t>
            </a:r>
            <a:r>
              <a:t>尊严跑去拥抱小儿子。</a:t>
            </a:r>
          </a:p>
          <a:p>
            <a:pPr marL="223680" indent="-214304">
              <a:spcBef>
                <a:spcPts val="0"/>
              </a:spcBef>
              <a:buClr>
                <a:srgbClr val="000000"/>
              </a:buClr>
              <a:buSzPct val="100000"/>
              <a:buFont typeface="Helvetica Neue"/>
              <a:defRPr sz="3000"/>
            </a:pPr>
            <a:r>
              <a:t>小儿子道歉，父亲立即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宽恕</a:t>
            </a:r>
            <a:r>
              <a:t>小儿子。</a:t>
            </a:r>
          </a:p>
        </p:txBody>
      </p:sp>
    </p:spTree>
    <p:extLst>
      <p:ext uri="{BB962C8B-B14F-4D97-AF65-F5344CB8AC3E}">
        <p14:creationId xmlns:p14="http://schemas.microsoft.com/office/powerpoint/2010/main" val="39279959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43AEB-CBD9-D43C-A838-B0F5E356D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祂等待我们与祂和好">
            <a:extLst>
              <a:ext uri="{FF2B5EF4-FFF2-40B4-BE49-F238E27FC236}">
                <a16:creationId xmlns:a16="http://schemas.microsoft.com/office/drawing/2014/main" id="{4DC1B881-A0A1-A9FE-83FA-815BDAFB1F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0432" y="0"/>
            <a:ext cx="7886700" cy="1325563"/>
          </a:xfrm>
          <a:prstGeom prst="rect">
            <a:avLst/>
          </a:prstGeom>
        </p:spPr>
        <p:txBody>
          <a:bodyPr/>
          <a:lstStyle>
            <a:lvl1pPr defTabSz="457200">
              <a:defRPr>
                <a:uFill>
                  <a:solidFill>
                    <a:srgbClr val="000000"/>
                  </a:solidFill>
                </a:uFill>
                <a:latin typeface="PingFang TC Semibold"/>
                <a:ea typeface="PingFang TC Semibold"/>
                <a:cs typeface="PingFang TC Semibold"/>
                <a:sym typeface="PingFang TC Semibold"/>
              </a:defRPr>
            </a:lvl1pPr>
          </a:lstStyle>
          <a:p>
            <a:r>
              <a:rPr dirty="0" err="1"/>
              <a:t>祂等待我们与祂和好</a:t>
            </a:r>
            <a:endParaRPr dirty="0"/>
          </a:p>
        </p:txBody>
      </p:sp>
      <p:sp>
        <p:nvSpPr>
          <p:cNvPr id="171" name="耶稣提醒我们，我们和许多人都像小儿子，不理解天父的爱，离开了天父。…">
            <a:extLst>
              <a:ext uri="{FF2B5EF4-FFF2-40B4-BE49-F238E27FC236}">
                <a16:creationId xmlns:a16="http://schemas.microsoft.com/office/drawing/2014/main" id="{53B3F778-8420-781E-5213-547D3CF9C5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 algn="just">
              <a:spcBef>
                <a:spcPts val="0"/>
              </a:spcBef>
            </a:pPr>
            <a:r>
              <a:t>耶稣提醒我们，我们和许多人都像小儿子，不理解天父的爱，离开了天父。</a:t>
            </a:r>
          </a:p>
          <a:p>
            <a:pPr algn="just">
              <a:spcBef>
                <a:spcPts val="0"/>
              </a:spcBef>
            </a:pPr>
            <a:r>
              <a:t>物质上虽不穷苦，但心灵却空虚与困惑，孤单和无助。</a:t>
            </a:r>
          </a:p>
          <a:p>
            <a:pPr algn="just">
              <a:spcBef>
                <a:spcPts val="0"/>
              </a:spcBef>
            </a:pPr>
            <a:r>
              <a:t>天父慈悲的心等待着我们回家，与祂和好。</a:t>
            </a:r>
          </a:p>
        </p:txBody>
      </p:sp>
    </p:spTree>
    <p:extLst>
      <p:ext uri="{BB962C8B-B14F-4D97-AF65-F5344CB8AC3E}">
        <p14:creationId xmlns:p14="http://schemas.microsoft.com/office/powerpoint/2010/main" val="34735452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73CE5-CE05-DA37-5EFC-A759DD42A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父亲跟大儿子和好">
            <a:extLst>
              <a:ext uri="{FF2B5EF4-FFF2-40B4-BE49-F238E27FC236}">
                <a16:creationId xmlns:a16="http://schemas.microsoft.com/office/drawing/2014/main" id="{2653FF25-1A2F-F402-CF82-3DB18566B3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8868" y="0"/>
            <a:ext cx="7886700" cy="1325563"/>
          </a:xfrm>
          <a:prstGeom prst="rect">
            <a:avLst/>
          </a:prstGeom>
        </p:spPr>
        <p:txBody>
          <a:bodyPr/>
          <a:lstStyle/>
          <a:p>
            <a:pPr marL="233949" indent="-224573" algn="l" defTabSz="321457">
              <a:spcBef>
                <a:spcPts val="703"/>
              </a:spcBef>
              <a:buClr>
                <a:srgbClr val="333333"/>
              </a:buClr>
              <a:buSzPct val="100000"/>
              <a:buFont typeface="PingFang TC Regular"/>
              <a:buAutoNum type="arabicPeriod" startAt="2"/>
              <a:defRPr b="1">
                <a:solidFill>
                  <a:srgbClr val="333333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dirty="0" err="1">
                <a:uFill>
                  <a:solidFill>
                    <a:srgbClr val="333333"/>
                  </a:solidFill>
                </a:uFill>
              </a:rPr>
              <a:t>父亲跟大</a:t>
            </a:r>
            <a:r>
              <a:rPr dirty="0" err="1">
                <a:solidFill>
                  <a:srgbClr val="000000"/>
                </a:solidFill>
              </a:rPr>
              <a:t>儿子和好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74" name="Screenshot 2025-03-26 at 16.11.56.png" descr="Screenshot 2025-03-26 at 16.11.56.png">
            <a:extLst>
              <a:ext uri="{FF2B5EF4-FFF2-40B4-BE49-F238E27FC236}">
                <a16:creationId xmlns:a16="http://schemas.microsoft.com/office/drawing/2014/main" id="{7DB1CF07-92C4-461F-B933-A8B8D1A59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04" y="1830661"/>
            <a:ext cx="2030743" cy="113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Screenshot 2025-03-26 at 16.10.51.png" descr="Screenshot 2025-03-26 at 16.10.51.png">
            <a:extLst>
              <a:ext uri="{FF2B5EF4-FFF2-40B4-BE49-F238E27FC236}">
                <a16:creationId xmlns:a16="http://schemas.microsoft.com/office/drawing/2014/main" id="{4F607C6B-0591-B293-41FF-5E1737BB1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526" y="1834827"/>
            <a:ext cx="2040746" cy="1144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Screenshot 2025-03-26 at 16.49.49.png" descr="Screenshot 2025-03-26 at 16.49.49.png">
            <a:extLst>
              <a:ext uri="{FF2B5EF4-FFF2-40B4-BE49-F238E27FC236}">
                <a16:creationId xmlns:a16="http://schemas.microsoft.com/office/drawing/2014/main" id="{F3EA6030-1D10-ABE0-AC97-72E5DB8EE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031" y="1830660"/>
            <a:ext cx="2048473" cy="11483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36933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351</Words>
  <Application>Microsoft Office PowerPoint</Application>
  <PresentationFormat>Bildschirmpräsentation (4:3)</PresentationFormat>
  <Paragraphs>80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3" baseType="lpstr">
      <vt:lpstr>等线</vt:lpstr>
      <vt:lpstr>Helvetica Neue</vt:lpstr>
      <vt:lpstr>PingFang SC Regular</vt:lpstr>
      <vt:lpstr>PingFang TC Regular</vt:lpstr>
      <vt:lpstr>PingFang TC Semibold</vt:lpstr>
      <vt:lpstr>Arial</vt:lpstr>
      <vt:lpstr>Office 主题​​</vt:lpstr>
      <vt:lpstr>PowerPoint-Präsentation</vt:lpstr>
      <vt:lpstr>引言</vt:lpstr>
      <vt:lpstr>浪子的比喻</vt:lpstr>
      <vt:lpstr>父亲跟小儿子和好</vt:lpstr>
      <vt:lpstr>小儿子无视父亲的爱</vt:lpstr>
      <vt:lpstr>父亲用慈悲的心跟小儿子和好</vt:lpstr>
      <vt:lpstr>父亲用慈悲的心跟小儿子和好</vt:lpstr>
      <vt:lpstr>祂等待我们与祂和好</vt:lpstr>
      <vt:lpstr>父亲跟大儿子和好</vt:lpstr>
      <vt:lpstr>大儿子不明白慈悲的心</vt:lpstr>
      <vt:lpstr>(1) 大儿子不明白接纳的心</vt:lpstr>
      <vt:lpstr>(2) 大儿子不明白宽恕的心</vt:lpstr>
      <vt:lpstr>大儿子不明白无条件和舍己的爱</vt:lpstr>
      <vt:lpstr>大儿子不明白无条件和舍己的爱</vt:lpstr>
      <vt:lpstr>3. 父亲盼望大儿子跟小儿子和好</vt:lpstr>
      <vt:lpstr>总结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294</cp:revision>
  <dcterms:created xsi:type="dcterms:W3CDTF">2023-03-17T14:22:59Z</dcterms:created>
  <dcterms:modified xsi:type="dcterms:W3CDTF">2025-03-31T21:25:15Z</dcterms:modified>
</cp:coreProperties>
</file>