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1197" r:id="rId2"/>
    <p:sldId id="257" r:id="rId3"/>
    <p:sldId id="2126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9" autoAdjust="0"/>
    <p:restoredTop sz="85420" autoAdjust="0"/>
  </p:normalViewPr>
  <p:slideViewPr>
    <p:cSldViewPr snapToGrid="0">
      <p:cViewPr varScale="1">
        <p:scale>
          <a:sx n="138" d="100"/>
          <a:sy n="138" d="100"/>
        </p:scale>
        <p:origin x="23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2025/1/13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2636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2025/1/13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0"/>
            <a:ext cx="8096399" cy="11088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00" y="1490400"/>
            <a:ext cx="9054000" cy="194040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defRPr lang="zh-CN" sz="6000">
                <a:latin typeface="黑体"/>
              </a:defRPr>
            </a:pPr>
            <a:r>
              <a:t>你是我的爱子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00" y="3700800"/>
            <a:ext cx="9043200" cy="123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zh-CN" sz="3200">
                <a:latin typeface="黑体"/>
              </a:defRPr>
            </a:pPr>
            <a:r>
              <a:t>证道：陈梁兆琪 师母</a:t>
            </a:r>
          </a:p>
          <a:p>
            <a:pPr algn="ctr">
              <a:spcBef>
                <a:spcPts val="1200"/>
              </a:spcBef>
              <a:defRPr lang="zh-CN" sz="3200">
                <a:latin typeface="黑体"/>
              </a:defRPr>
            </a:pPr>
            <a:r>
              <a:t>经文：路3:15-17; 路3:21-22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2.圣灵降临在耶稣身上"/>
          <p:cNvSpPr txBox="1">
            <a:spLocks noGrp="1"/>
          </p:cNvSpPr>
          <p:nvPr>
            <p:ph type="title"/>
          </p:nvPr>
        </p:nvSpPr>
        <p:spPr>
          <a:xfrm>
            <a:off x="1098550" y="0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321457">
              <a:defRPr sz="5000">
                <a:solidFill>
                  <a:schemeClr val="accent1">
                    <a:lumOff val="-13575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rPr dirty="0"/>
              <a:t>圣灵降临在耶稣身上</a:t>
            </a:r>
          </a:p>
        </p:txBody>
      </p:sp>
      <p:sp>
        <p:nvSpPr>
          <p:cNvPr id="173" name="天父以可听可见的方式，让人一同见证耶稣是神的儿子。…"/>
          <p:cNvSpPr txBox="1">
            <a:spLocks noGrp="1"/>
          </p:cNvSpPr>
          <p:nvPr>
            <p:ph type="body" idx="1"/>
          </p:nvPr>
        </p:nvSpPr>
        <p:spPr>
          <a:xfrm>
            <a:off x="669726" y="1325563"/>
            <a:ext cx="7804547" cy="4420196"/>
          </a:xfrm>
          <a:prstGeom prst="rect">
            <a:avLst/>
          </a:prstGeom>
        </p:spPr>
        <p:txBody>
          <a:bodyPr anchor="t"/>
          <a:lstStyle/>
          <a:p>
            <a:pPr marL="322294" indent="-322294" algn="just" defTabSz="321457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天父以可听可见的方式，让人一同见证耶稣是神的儿子</a:t>
            </a:r>
            <a:r>
              <a:rPr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路加福音多次提及耶稣去祷告，是要告诉人耶稣让圣灵在祂生命中作工，并靠着圣灵施行神迹</a:t>
            </a:r>
            <a:r>
              <a:rPr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基督徒受洗时圣灵也能降到我们身上，并在我们的生命中作工施行神迹，使我们经历生命的更新，见证我们是天父的爱子</a:t>
            </a:r>
            <a:r>
              <a:rPr dirty="0"/>
              <a:t>。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314" y="5029200"/>
            <a:ext cx="1537685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靠圣灵生命更新"/>
          <p:cNvSpPr txBox="1">
            <a:spLocks noGrp="1"/>
          </p:cNvSpPr>
          <p:nvPr>
            <p:ph type="title"/>
          </p:nvPr>
        </p:nvSpPr>
        <p:spPr>
          <a:xfrm>
            <a:off x="1114257" y="35182"/>
            <a:ext cx="7886700" cy="1325563"/>
          </a:xfrm>
          <a:prstGeom prst="rect">
            <a:avLst/>
          </a:prstGeom>
        </p:spPr>
        <p:txBody>
          <a:bodyPr/>
          <a:lstStyle>
            <a:lvl1pPr algn="just" defTabSz="457200">
              <a:defRPr sz="5000"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rPr dirty="0" err="1"/>
              <a:t>靠圣灵生命更新</a:t>
            </a:r>
            <a:endParaRPr dirty="0"/>
          </a:p>
        </p:txBody>
      </p:sp>
      <p:sp>
        <p:nvSpPr>
          <p:cNvPr id="177" name="灵修：每天10分钟看圣经，找出神的爱。"/>
          <p:cNvSpPr txBox="1">
            <a:spLocks noGrp="1"/>
          </p:cNvSpPr>
          <p:nvPr>
            <p:ph type="body" idx="1"/>
          </p:nvPr>
        </p:nvSpPr>
        <p:spPr>
          <a:xfrm>
            <a:off x="669727" y="1374292"/>
            <a:ext cx="7804547" cy="4420196"/>
          </a:xfrm>
          <a:prstGeom prst="rect">
            <a:avLst/>
          </a:prstGeom>
        </p:spPr>
        <p:txBody>
          <a:bodyPr anchor="t"/>
          <a:lstStyle/>
          <a:p>
            <a:pPr marL="0" indent="0" algn="just" defTabSz="321457">
              <a:spcBef>
                <a:spcPts val="0"/>
              </a:spcBef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灵修：每天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t>分钟看圣经，找出神的爱。</a:t>
            </a:r>
          </a:p>
        </p:txBody>
      </p:sp>
      <p:grpSp>
        <p:nvGrpSpPr>
          <p:cNvPr id="187" name="Group"/>
          <p:cNvGrpSpPr/>
          <p:nvPr/>
        </p:nvGrpSpPr>
        <p:grpSpPr>
          <a:xfrm>
            <a:off x="2481553" y="2411468"/>
            <a:ext cx="4180893" cy="3072240"/>
            <a:chOff x="0" y="37722"/>
            <a:chExt cx="5946158" cy="4369407"/>
          </a:xfrm>
        </p:grpSpPr>
        <p:sp>
          <p:nvSpPr>
            <p:cNvPr id="178" name="亲近神"/>
            <p:cNvSpPr txBox="1"/>
            <p:nvPr/>
          </p:nvSpPr>
          <p:spPr>
            <a:xfrm>
              <a:off x="2282639" y="37722"/>
              <a:ext cx="1940133" cy="610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just" defTabSz="457200">
                <a:spcBef>
                  <a:spcPts val="0"/>
                </a:spcBef>
                <a:defRPr sz="3300"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lvl1pPr>
            </a:lstStyle>
            <a:p>
              <a:r>
                <a:rPr sz="2320"/>
                <a:t>  亲近神  </a:t>
              </a:r>
            </a:p>
          </p:txBody>
        </p:sp>
        <p:sp>
          <p:nvSpPr>
            <p:cNvPr id="179" name="聖靈充滿"/>
            <p:cNvSpPr txBox="1"/>
            <p:nvPr/>
          </p:nvSpPr>
          <p:spPr>
            <a:xfrm>
              <a:off x="4885401" y="2059591"/>
              <a:ext cx="1023643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266"/>
                <a:t>聖靈充滿</a:t>
              </a:r>
            </a:p>
          </p:txBody>
        </p:sp>
        <p:sp>
          <p:nvSpPr>
            <p:cNvPr id="180" name="順服神"/>
            <p:cNvSpPr txBox="1"/>
            <p:nvPr/>
          </p:nvSpPr>
          <p:spPr>
            <a:xfrm>
              <a:off x="2385728" y="4027491"/>
              <a:ext cx="1899717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r>
                <a:rPr sz="1266"/>
                <a:t>  順服神  </a:t>
              </a:r>
            </a:p>
          </p:txBody>
        </p:sp>
        <p:sp>
          <p:nvSpPr>
            <p:cNvPr id="181" name="生命更新"/>
            <p:cNvSpPr txBox="1"/>
            <p:nvPr/>
          </p:nvSpPr>
          <p:spPr>
            <a:xfrm>
              <a:off x="0" y="2059591"/>
              <a:ext cx="1023643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266"/>
                <a:t>生命更新</a:t>
              </a:r>
            </a:p>
          </p:txBody>
        </p:sp>
        <p:sp>
          <p:nvSpPr>
            <p:cNvPr id="182" name="Arrow"/>
            <p:cNvSpPr/>
            <p:nvPr/>
          </p:nvSpPr>
          <p:spPr>
            <a:xfrm rot="2100000">
              <a:off x="4314708" y="457892"/>
              <a:ext cx="1354339" cy="1270001"/>
            </a:xfrm>
            <a:prstGeom prst="rightArrow">
              <a:avLst>
                <a:gd name="adj1" fmla="val 34389"/>
                <a:gd name="adj2" fmla="val 39309"/>
              </a:avLst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83" name="Arrow"/>
            <p:cNvSpPr/>
            <p:nvPr/>
          </p:nvSpPr>
          <p:spPr>
            <a:xfrm rot="12900000">
              <a:off x="598873" y="2763068"/>
              <a:ext cx="1354339" cy="1270001"/>
            </a:xfrm>
            <a:prstGeom prst="rightArrow">
              <a:avLst>
                <a:gd name="adj1" fmla="val 34389"/>
                <a:gd name="adj2" fmla="val 39309"/>
              </a:avLst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84" name="Arrow"/>
            <p:cNvSpPr/>
            <p:nvPr/>
          </p:nvSpPr>
          <p:spPr>
            <a:xfrm rot="7860000">
              <a:off x="4633988" y="2795171"/>
              <a:ext cx="1354339" cy="1270001"/>
            </a:xfrm>
            <a:prstGeom prst="rightArrow">
              <a:avLst>
                <a:gd name="adj1" fmla="val 34389"/>
                <a:gd name="adj2" fmla="val 39309"/>
              </a:avLst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85" name="Arrow"/>
            <p:cNvSpPr/>
            <p:nvPr/>
          </p:nvSpPr>
          <p:spPr>
            <a:xfrm rot="18660000">
              <a:off x="920338" y="433645"/>
              <a:ext cx="1354339" cy="1270001"/>
            </a:xfrm>
            <a:prstGeom prst="rightArrow">
              <a:avLst>
                <a:gd name="adj1" fmla="val 34389"/>
                <a:gd name="adj2" fmla="val 39309"/>
              </a:avLst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2"/>
            <a:srcRect l="6179" t="4988" r="6179" b="14817"/>
            <a:stretch>
              <a:fillRect/>
            </a:stretch>
          </p:blipFill>
          <p:spPr>
            <a:xfrm>
              <a:off x="2043410" y="1315500"/>
              <a:ext cx="2538521" cy="1935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3.有声音从天上来"/>
          <p:cNvSpPr txBox="1">
            <a:spLocks noGrp="1"/>
          </p:cNvSpPr>
          <p:nvPr>
            <p:ph type="title"/>
          </p:nvPr>
        </p:nvSpPr>
        <p:spPr>
          <a:xfrm>
            <a:off x="1111250" y="0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321457">
              <a:defRPr sz="5000">
                <a:solidFill>
                  <a:schemeClr val="accent1">
                    <a:lumOff val="-13575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r>
              <a:rPr dirty="0"/>
              <a:t>有声音从天上来</a:t>
            </a:r>
          </a:p>
        </p:txBody>
      </p:sp>
      <p:sp>
        <p:nvSpPr>
          <p:cNvPr id="190" name="天父说：“你是我的爱子，我喜悦你。”…"/>
          <p:cNvSpPr txBox="1">
            <a:spLocks noGrp="1"/>
          </p:cNvSpPr>
          <p:nvPr>
            <p:ph type="body" idx="1"/>
          </p:nvPr>
        </p:nvSpPr>
        <p:spPr>
          <a:xfrm>
            <a:off x="669727" y="1406824"/>
            <a:ext cx="7804547" cy="4420196"/>
          </a:xfrm>
          <a:prstGeom prst="rect">
            <a:avLst/>
          </a:prstGeom>
        </p:spPr>
        <p:txBody>
          <a:bodyPr anchor="t"/>
          <a:lstStyle/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天父说：“你是我的爱子，我喜悦你。”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向耶稣说：祂是祂的爱子；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向在场的众人说：耶稣是祂的儿子，是祂差遣的，要完成祂的使命。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向我们每一个人说：我们是祂的爱子。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2" y="3852476"/>
            <a:ext cx="2757715" cy="2554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试想像我们在耶稣受洗的现场，听到天父的声音⋯⋯…"/>
          <p:cNvSpPr txBox="1">
            <a:spLocks noGrp="1"/>
          </p:cNvSpPr>
          <p:nvPr>
            <p:ph type="body" idx="1"/>
          </p:nvPr>
        </p:nvSpPr>
        <p:spPr>
          <a:xfrm>
            <a:off x="334863" y="1273536"/>
            <a:ext cx="8474273" cy="431092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试想像我们在耶稣受洗的现场，听到天父的声音</a:t>
            </a:r>
            <a:r>
              <a:rPr dirty="0"/>
              <a:t>⋯⋯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我们承认祂是神的儿子，是救主。我们是否愿意决心跟随祂，顺服祂？让神的使命在我们的生命中实现呢</a:t>
            </a:r>
            <a:r>
              <a:rPr dirty="0"/>
              <a:t>？ 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基督徒与神建立关系的“根”与“起点”是认识我们宝贵的身份，耶稣以自己生命的榜样教导我们珍惜这身份，知道自己是天父心爱的儿女</a:t>
            </a:r>
            <a:r>
              <a:rPr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/>
              <a:t>“</a:t>
            </a:r>
            <a:r>
              <a:rPr dirty="0" err="1"/>
              <a:t>人之所是”比“人之所有”重要。我们向天父所求的是什么呢</a:t>
            </a:r>
            <a:r>
              <a:rPr dirty="0"/>
              <a:t>？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790660"/>
            <a:ext cx="3657600" cy="2067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路12:29-34…"/>
          <p:cNvSpPr txBox="1">
            <a:spLocks noGrp="1"/>
          </p:cNvSpPr>
          <p:nvPr>
            <p:ph type="body" idx="1"/>
          </p:nvPr>
        </p:nvSpPr>
        <p:spPr>
          <a:xfrm>
            <a:off x="949126" y="457200"/>
            <a:ext cx="7804548" cy="4870435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0" indent="0" algn="just" defTabSz="321457">
              <a:spcBef>
                <a:spcPts val="0"/>
              </a:spcBef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/>
              <a:t>路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12:29-34 </a:t>
            </a:r>
          </a:p>
          <a:p>
            <a:pPr marL="0" indent="0" algn="just" defTabSz="321457">
              <a:spcBef>
                <a:spcPts val="0"/>
              </a:spcBef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lang="de-DE" dirty="0"/>
          </a:p>
          <a:p>
            <a:pPr marL="0" indent="0" algn="just" defTabSz="321457">
              <a:spcBef>
                <a:spcPts val="0"/>
              </a:spcBef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/>
              <a:t>你们不要求吃什么，喝什么，也不要挂</a:t>
            </a:r>
            <a:r>
              <a:rPr dirty="0">
                <a:latin typeface="PingFang SC Regular"/>
                <a:ea typeface="PingFang SC Regular"/>
                <a:cs typeface="PingFang SC Regular"/>
                <a:sym typeface="PingFang SC Regular"/>
              </a:rPr>
              <a:t>虑</a:t>
            </a:r>
            <a:r>
              <a:rPr dirty="0"/>
              <a:t>。这都是世上的外邦人所求的；你们需要这些东西，你们的父都知道。你们只要求他的国，这些东西就必加给你们了。你们这小群，不要惧怕，因为你们的父乐意把国赐给你们。你们要变卖财产赒济人，为自己预备永不坏的钱囊和用不尽的财宝在天上，就是贼不能近，虫不能蛀的地方。因为你们的财宝在哪里，你们的心也在哪里。</a:t>
            </a:r>
          </a:p>
        </p:txBody>
      </p:sp>
      <p:pic>
        <p:nvPicPr>
          <p:cNvPr id="197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114" y="4918734"/>
            <a:ext cx="3439886" cy="1939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天父心爱的儿女：…"/>
          <p:cNvSpPr txBox="1">
            <a:spLocks noGrp="1"/>
          </p:cNvSpPr>
          <p:nvPr>
            <p:ph type="body" idx="1"/>
          </p:nvPr>
        </p:nvSpPr>
        <p:spPr>
          <a:xfrm>
            <a:off x="987227" y="571500"/>
            <a:ext cx="7804547" cy="4716404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天父心爱的儿女</a:t>
            </a:r>
            <a:r>
              <a:rPr dirty="0"/>
              <a:t>：</a:t>
            </a:r>
            <a:endParaRPr lang="en-GB" dirty="0"/>
          </a:p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dirty="0"/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不要像那些不相信天父的人，追求世上的东西，因为它们不能带到永生，也不能带你进到永生，反而使你的心</a:t>
            </a:r>
            <a:r>
              <a:rPr dirty="0" err="1">
                <a:latin typeface="PingFang SC Regular"/>
                <a:ea typeface="PingFang SC Regular"/>
                <a:cs typeface="PingFang SC Regular"/>
                <a:sym typeface="PingFang SC Regular"/>
              </a:rPr>
              <a:t>远</a:t>
            </a:r>
            <a:r>
              <a:rPr dirty="0" err="1"/>
              <a:t>离天父，失去永生</a:t>
            </a:r>
            <a:r>
              <a:rPr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只要求实现天父的使命。信任天父，祂必赐给你们需要的。这是一个宝贵的应许</a:t>
            </a:r>
            <a:r>
              <a:rPr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我們可以擁有世上的財物，但不要被財物擁有我們的心</a:t>
            </a:r>
            <a:r>
              <a:rPr dirty="0"/>
              <a:t>。</a:t>
            </a:r>
          </a:p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dirty="0"/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10" y="4633110"/>
            <a:ext cx="2224890" cy="2224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总结"/>
          <p:cNvSpPr txBox="1">
            <a:spLocks noGrp="1"/>
          </p:cNvSpPr>
          <p:nvPr>
            <p:ph type="title"/>
          </p:nvPr>
        </p:nvSpPr>
        <p:spPr>
          <a:xfrm>
            <a:off x="1101526" y="0"/>
            <a:ext cx="7804548" cy="1288871"/>
          </a:xfrm>
          <a:prstGeom prst="rect">
            <a:avLst/>
          </a:prstGeom>
        </p:spPr>
        <p:txBody>
          <a:bodyPr/>
          <a:lstStyle>
            <a:lvl1pPr defTabSz="457200">
              <a:defRPr sz="5000" u="sng">
                <a:solidFill>
                  <a:schemeClr val="accent1">
                    <a:lumOff val="-13575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r>
              <a:rPr dirty="0" err="1"/>
              <a:t>总结</a:t>
            </a:r>
            <a:endParaRPr dirty="0"/>
          </a:p>
        </p:txBody>
      </p:sp>
      <p:sp>
        <p:nvSpPr>
          <p:cNvPr id="203" name="耶稣受洗时“天开了”，天父说“你是我的爱子”这话是向耶稣说，向在场的众人说，也向我们每一个人说。我们信而受洗便成为祂的爱子。…"/>
          <p:cNvSpPr txBox="1">
            <a:spLocks noGrp="1"/>
          </p:cNvSpPr>
          <p:nvPr>
            <p:ph type="body" idx="1"/>
          </p:nvPr>
        </p:nvSpPr>
        <p:spPr>
          <a:xfrm>
            <a:off x="406401" y="1218902"/>
            <a:ext cx="8382000" cy="4420196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225220" indent="-215844" algn="just" defTabSz="321457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/>
              <a:t>耶稣受洗时“</a:t>
            </a:r>
            <a:r>
              <a:rPr dirty="0" err="1"/>
              <a:t>天开了</a:t>
            </a:r>
            <a:r>
              <a:rPr dirty="0"/>
              <a:t>”，</a:t>
            </a:r>
            <a:r>
              <a:rPr dirty="0" err="1"/>
              <a:t>天父说“你是我的爱子”这话是向耶稣说，向在场的众人说，也向我们每一个人说。我们信而受洗便成为祂的爱子</a:t>
            </a:r>
            <a:r>
              <a:rPr dirty="0"/>
              <a:t>。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5220" indent="-215844" algn="just" defTabSz="321457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圣灵降临在人的身上，使人经历生命的更新改变，见证了我们是天父的爱子</a:t>
            </a:r>
            <a:r>
              <a:rPr dirty="0"/>
              <a:t>。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5220" indent="-215844" algn="just" defTabSz="321457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/>
              <a:t>耶稣以自己生命成为榜样，教导我们要珍惜作天父爱子的身份，因为它有一个宝贵的应许：你们只要求实现天父的使命，你们一切的需要，天父必赐给你们。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2"/>
          <a:srcRect t="48611"/>
          <a:stretch>
            <a:fillRect/>
          </a:stretch>
        </p:blipFill>
        <p:spPr>
          <a:xfrm>
            <a:off x="5816600" y="5161156"/>
            <a:ext cx="3301990" cy="1696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引言…"/>
          <p:cNvSpPr txBox="1">
            <a:spLocks noGrp="1"/>
          </p:cNvSpPr>
          <p:nvPr>
            <p:ph type="title"/>
          </p:nvPr>
        </p:nvSpPr>
        <p:spPr>
          <a:xfrm>
            <a:off x="1155700" y="178594"/>
            <a:ext cx="7318574" cy="119597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6097">
              <a:defRPr sz="4450" u="sng">
                <a:solidFill>
                  <a:schemeClr val="accent1">
                    <a:lumOff val="-13575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rPr dirty="0" err="1"/>
              <a:t>引言</a:t>
            </a:r>
            <a:r>
              <a:rPr dirty="0"/>
              <a:t>   </a:t>
            </a:r>
            <a:r>
              <a:rPr dirty="0" err="1"/>
              <a:t>顯現期</a:t>
            </a:r>
            <a:endParaRPr dirty="0"/>
          </a:p>
        </p:txBody>
      </p:sp>
      <p:sp>
        <p:nvSpPr>
          <p:cNvPr id="141" name="教会传统庆祝圣诞节至1月6日，之后就是耶稣显现期。…"/>
          <p:cNvSpPr txBox="1">
            <a:spLocks noGrp="1"/>
          </p:cNvSpPr>
          <p:nvPr>
            <p:ph type="body" sz="half" idx="1"/>
          </p:nvPr>
        </p:nvSpPr>
        <p:spPr>
          <a:xfrm>
            <a:off x="632632" y="1676083"/>
            <a:ext cx="3938648" cy="4633506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教会传统庆祝圣诞节至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t>月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t>日，之后就是耶稣显现期。</a:t>
            </a:r>
          </a:p>
          <a:p>
            <a:pPr marL="225220" indent="-215844" algn="just" defTabSz="321457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显现期有9个主日，意义是说明耶稣是神的儿子，救主已降临和显现在世上。耶稣受洗是告诉世人，祂是神的儿子，并开始拯救世界的工作。</a:t>
            </a:r>
          </a:p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771" y="1675791"/>
            <a:ext cx="3522072" cy="3506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路3:21-22 ……正祷告的时候，天就开了，圣灵降临在他身上，形状仿佛鸽子；又有声音从天上来，说：“你是我的爱子，我喜悦你。”…"/>
          <p:cNvSpPr txBox="1">
            <a:spLocks noGrp="1"/>
          </p:cNvSpPr>
          <p:nvPr>
            <p:ph type="body" idx="1"/>
          </p:nvPr>
        </p:nvSpPr>
        <p:spPr>
          <a:xfrm>
            <a:off x="669726" y="1739900"/>
            <a:ext cx="7804548" cy="4420196"/>
          </a:xfrm>
          <a:prstGeom prst="rect">
            <a:avLst/>
          </a:prstGeom>
        </p:spPr>
        <p:txBody>
          <a:bodyPr anchor="t"/>
          <a:lstStyle/>
          <a:p>
            <a:pPr marL="0" indent="0" algn="just" defTabSz="321457">
              <a:spcBef>
                <a:spcPts val="0"/>
              </a:spcBef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/>
              <a:t>路3:21-22 ……</a:t>
            </a:r>
            <a:r>
              <a:rPr dirty="0" err="1"/>
              <a:t>正祷告的时候，天就开了，圣灵降临在他身上，形状仿佛鸽子；又有声音从天上来，说</a:t>
            </a:r>
            <a:r>
              <a:rPr dirty="0"/>
              <a:t>：“</a:t>
            </a:r>
            <a:r>
              <a:rPr dirty="0" err="1"/>
              <a:t>你是我的爱子，我喜悦你</a:t>
            </a:r>
            <a:r>
              <a:rPr dirty="0"/>
              <a:t>。”</a:t>
            </a:r>
          </a:p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</a:defRPr>
            </a:pPr>
            <a:endParaRPr dirty="0"/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/>
              <a:t>“</a:t>
            </a:r>
            <a:r>
              <a:rPr dirty="0" err="1"/>
              <a:t>你是</a:t>
            </a:r>
            <a:r>
              <a:rPr dirty="0" err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我的爱子，我喜悦你</a:t>
            </a:r>
            <a:r>
              <a:rPr dirty="0"/>
              <a:t>。”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>
                <a:latin typeface="Helvetica Neue"/>
                <a:ea typeface="Helvetica Neue"/>
                <a:cs typeface="Helvetica Neue"/>
                <a:sym typeface="Helvetica Neue"/>
              </a:rPr>
              <a:t>天父</a:t>
            </a:r>
            <a:r>
              <a:rPr dirty="0" err="1"/>
              <a:t>对耶稣说，也对每位听到的人说，人在天父眼中的价值</a:t>
            </a:r>
            <a:r>
              <a:rPr dirty="0"/>
              <a:t>——</a:t>
            </a:r>
            <a:r>
              <a:rPr dirty="0" err="1"/>
              <a:t>天父的爱子</a:t>
            </a:r>
            <a:r>
              <a:rPr dirty="0"/>
              <a:t>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默想成为天父的爱子这份恩典和祝福</a:t>
            </a:r>
            <a:r>
              <a:rPr dirty="0"/>
              <a:t>。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00" y="0"/>
            <a:ext cx="1739900" cy="173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耶稣基督受洗"/>
          <p:cNvSpPr txBox="1">
            <a:spLocks noGrp="1"/>
          </p:cNvSpPr>
          <p:nvPr>
            <p:ph type="title"/>
          </p:nvPr>
        </p:nvSpPr>
        <p:spPr>
          <a:xfrm>
            <a:off x="1123950" y="0"/>
            <a:ext cx="7886700" cy="1325563"/>
          </a:xfrm>
          <a:prstGeom prst="rect">
            <a:avLst/>
          </a:prstGeom>
        </p:spPr>
        <p:txBody>
          <a:bodyPr/>
          <a:lstStyle>
            <a:lvl1pPr defTabSz="457200">
              <a:defRPr sz="5000" u="sng">
                <a:solidFill>
                  <a:schemeClr val="accent1">
                    <a:lumOff val="-13575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Semibold"/>
                <a:ea typeface="PingFang TC Semibold"/>
                <a:cs typeface="PingFang TC Semibold"/>
                <a:sym typeface="PingFang TC Semibold"/>
              </a:defRPr>
            </a:lvl1pPr>
          </a:lstStyle>
          <a:p>
            <a:r>
              <a:rPr dirty="0" err="1"/>
              <a:t>耶稣基督受洗</a:t>
            </a:r>
            <a:endParaRPr dirty="0"/>
          </a:p>
        </p:txBody>
      </p:sp>
      <p:sp>
        <p:nvSpPr>
          <p:cNvPr id="148" name="在耶稣基督受洗时，发生了三件事：…"/>
          <p:cNvSpPr txBox="1">
            <a:spLocks noGrp="1"/>
          </p:cNvSpPr>
          <p:nvPr>
            <p:ph type="body" idx="1"/>
          </p:nvPr>
        </p:nvSpPr>
        <p:spPr>
          <a:xfrm>
            <a:off x="669726" y="1432156"/>
            <a:ext cx="7804548" cy="4420196"/>
          </a:xfrm>
          <a:prstGeom prst="rect">
            <a:avLst/>
          </a:prstGeom>
        </p:spPr>
        <p:txBody>
          <a:bodyPr anchor="t"/>
          <a:lstStyle/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在耶稣基督受洗时，发生了三件事：</a:t>
            </a:r>
          </a:p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t>天开了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t>圣灵降临在耶稣身上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None/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r>
              <a:t>有声音从天上来，说：“你是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我的爱子，我喜悦你</a:t>
            </a:r>
            <a:r>
              <a:t>。”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10" y="3871128"/>
            <a:ext cx="2009180" cy="2009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1.天开了"/>
          <p:cNvSpPr txBox="1">
            <a:spLocks noGrp="1"/>
          </p:cNvSpPr>
          <p:nvPr>
            <p:ph type="title"/>
          </p:nvPr>
        </p:nvSpPr>
        <p:spPr>
          <a:xfrm>
            <a:off x="1111250" y="0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321457">
              <a:defRPr sz="5000">
                <a:solidFill>
                  <a:schemeClr val="accent1">
                    <a:lumOff val="-13575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dirty="0"/>
              <a:t>天开了</a:t>
            </a:r>
          </a:p>
        </p:txBody>
      </p:sp>
      <p:sp>
        <p:nvSpPr>
          <p:cNvPr id="152" name="意义：耶稣成为中保，使人可以成为天父的爱子。…"/>
          <p:cNvSpPr txBox="1">
            <a:spLocks noGrp="1"/>
          </p:cNvSpPr>
          <p:nvPr>
            <p:ph type="body" idx="1"/>
          </p:nvPr>
        </p:nvSpPr>
        <p:spPr>
          <a:xfrm>
            <a:off x="669727" y="1357965"/>
            <a:ext cx="7804547" cy="3925235"/>
          </a:xfrm>
          <a:prstGeom prst="rect">
            <a:avLst/>
          </a:prstGeom>
        </p:spPr>
        <p:txBody>
          <a:bodyPr anchor="t"/>
          <a:lstStyle/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意义：耶稣成为中保，使人可以成为天父的爱子</a:t>
            </a:r>
            <a:r>
              <a:rPr dirty="0"/>
              <a:t>。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3:21 </a:t>
            </a:r>
            <a:r>
              <a:rPr dirty="0"/>
              <a:t>⋯⋯</a:t>
            </a:r>
            <a:r>
              <a:rPr dirty="0" err="1"/>
              <a:t>耶稣也受了洗。正祷告的时候，天就开了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2294" indent="-322294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因为人犯罪后将通往神的道路堵住了，神与人的关系破裂了。人的罪使人无法认识神，靠自己无法脱离罪的捆绑</a:t>
            </a:r>
            <a:r>
              <a:rPr dirty="0"/>
              <a:t>。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4540129"/>
            <a:ext cx="3175000" cy="2317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耶稣成为中保"/>
          <p:cNvSpPr txBox="1">
            <a:spLocks noGrp="1"/>
          </p:cNvSpPr>
          <p:nvPr>
            <p:ph type="title"/>
          </p:nvPr>
        </p:nvSpPr>
        <p:spPr>
          <a:xfrm>
            <a:off x="1139627" y="170928"/>
            <a:ext cx="7804547" cy="1047973"/>
          </a:xfrm>
          <a:prstGeom prst="rect">
            <a:avLst/>
          </a:prstGeom>
        </p:spPr>
        <p:txBody>
          <a:bodyPr/>
          <a:lstStyle>
            <a:lvl1pPr algn="just" defTabSz="457200">
              <a:defRPr sz="50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rPr dirty="0" err="1"/>
              <a:t>耶稣成为中保</a:t>
            </a:r>
            <a:endParaRPr dirty="0"/>
          </a:p>
        </p:txBody>
      </p:sp>
      <p:sp>
        <p:nvSpPr>
          <p:cNvPr id="156" name="约3:16-17 神爱世人，甚至将祂的独生子赐给他们，叫一切信祂的，不致灭亡，反得永生。因为神差祂的儿子降世，不是要定世人的罪，乃是要叫世人因祂得救。…"/>
          <p:cNvSpPr txBox="1">
            <a:spLocks noGrp="1"/>
          </p:cNvSpPr>
          <p:nvPr>
            <p:ph type="body" idx="1"/>
          </p:nvPr>
        </p:nvSpPr>
        <p:spPr>
          <a:xfrm>
            <a:off x="669727" y="1218903"/>
            <a:ext cx="7804548" cy="4420196"/>
          </a:xfrm>
          <a:prstGeom prst="rect">
            <a:avLst/>
          </a:prstGeom>
        </p:spPr>
        <p:txBody>
          <a:bodyPr anchor="t"/>
          <a:lstStyle/>
          <a:p>
            <a:pPr marL="0" indent="0" algn="just" defTabSz="321457">
              <a:spcBef>
                <a:spcPts val="0"/>
              </a:spcBef>
              <a:buNone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约3:16-17 神爱世人，甚至将祂的独生子赐给他们，叫一切信祂的，不致灭亡，反得永生。因为神差祂的儿子降世，不是要定世人的罪，乃是要叫世人因祂得救。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神差派自己的独生子耶稣来到人间，成为了神与人之间的中保（桥梁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3897660"/>
            <a:ext cx="4381500" cy="2942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耶稣爱天父和世人"/>
          <p:cNvSpPr txBox="1">
            <a:spLocks noGrp="1"/>
          </p:cNvSpPr>
          <p:nvPr>
            <p:ph type="title"/>
          </p:nvPr>
        </p:nvSpPr>
        <p:spPr>
          <a:xfrm>
            <a:off x="1035050" y="88045"/>
            <a:ext cx="7886700" cy="1325563"/>
          </a:xfrm>
          <a:prstGeom prst="rect">
            <a:avLst/>
          </a:prstGeom>
        </p:spPr>
        <p:txBody>
          <a:bodyPr/>
          <a:lstStyle>
            <a:lvl1pPr algn="just" defTabSz="457200">
              <a:defRPr sz="5000"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rPr dirty="0" err="1"/>
              <a:t>耶稣爱天父和世人</a:t>
            </a:r>
            <a:endParaRPr dirty="0"/>
          </a:p>
        </p:txBody>
      </p:sp>
      <p:sp>
        <p:nvSpPr>
          <p:cNvPr id="160" name="耶稣的受洗表达祂愿意以自己的生命去爱天父和世人。…"/>
          <p:cNvSpPr txBox="1">
            <a:spLocks noGrp="1"/>
          </p:cNvSpPr>
          <p:nvPr>
            <p:ph type="body" idx="1"/>
          </p:nvPr>
        </p:nvSpPr>
        <p:spPr>
          <a:xfrm>
            <a:off x="383920" y="1320486"/>
            <a:ext cx="8458200" cy="4420196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322294" indent="-322294" algn="just" defTabSz="321457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耶稣的受洗表达祂愿意以自己的生命去爱天父和世人</a:t>
            </a:r>
            <a:r>
              <a:rPr dirty="0"/>
              <a:t>。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dirty="0"/>
              <a:t>）祂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爱天父，愿意承担天父给祂的使命，</a:t>
            </a:r>
            <a:r>
              <a:rPr dirty="0"/>
              <a:t>一生展现出“以马内利”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——</a:t>
            </a:r>
            <a:r>
              <a:rPr dirty="0"/>
              <a:t>神与我们同在。太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1:23</a:t>
            </a:r>
            <a:r>
              <a:rPr dirty="0"/>
              <a:t>）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321457">
              <a:spcBef>
                <a:spcPts val="0"/>
              </a:spcBef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dirty="0"/>
              <a:t>）祂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爱世人，愿意</a:t>
            </a:r>
            <a:r>
              <a:rPr dirty="0"/>
              <a:t>道成肉身，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成为世人的一分子</a:t>
            </a:r>
            <a:r>
              <a:rPr dirty="0"/>
              <a:t>，经历人间疾苦。以讲道和施行神迹，让人认识神和神的爱。</a:t>
            </a:r>
          </a:p>
          <a:p>
            <a:pPr marL="322294" indent="-322294" algn="just" defTabSz="321457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天父將“天开了”说出耶稣是天父的爱子，要人真实地</a:t>
            </a:r>
            <a:r>
              <a:rPr dirty="0" err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看见</a:t>
            </a:r>
            <a:r>
              <a:rPr dirty="0" err="1"/>
              <a:t>耶穌是中保，人可以成为天父的爱子</a:t>
            </a:r>
            <a:r>
              <a:rPr dirty="0"/>
              <a:t>。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27" y="5171189"/>
            <a:ext cx="2238573" cy="1649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天父对人完全的爱"/>
          <p:cNvSpPr txBox="1">
            <a:spLocks noGrp="1"/>
          </p:cNvSpPr>
          <p:nvPr>
            <p:ph type="title"/>
          </p:nvPr>
        </p:nvSpPr>
        <p:spPr>
          <a:xfrm>
            <a:off x="1165026" y="0"/>
            <a:ext cx="7804548" cy="1518048"/>
          </a:xfrm>
          <a:prstGeom prst="rect">
            <a:avLst/>
          </a:prstGeom>
        </p:spPr>
        <p:txBody>
          <a:bodyPr/>
          <a:lstStyle>
            <a:lvl1pPr algn="just" defTabSz="457200">
              <a:defRPr sz="50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rPr dirty="0" err="1"/>
              <a:t>天父对人完全的爱</a:t>
            </a:r>
            <a:endParaRPr dirty="0"/>
          </a:p>
        </p:txBody>
      </p:sp>
      <p:sp>
        <p:nvSpPr>
          <p:cNvPr id="164" name="诗139:13-16  我的肺腑是你所造的；我在母腹中，你已覆庇我。我要称谢你，因我受造，奇妙可畏；你的作为奇妙，这是我心深知道的。我在暗中受造，在地的深处被联络；那时，我的形体并不向你隐藏。我未成形的体质，你的眼早已看见了；你所定的日子，我尚未度一日，你都写在你的册上了。"/>
          <p:cNvSpPr txBox="1">
            <a:spLocks noGrp="1"/>
          </p:cNvSpPr>
          <p:nvPr>
            <p:ph type="body" idx="1"/>
          </p:nvPr>
        </p:nvSpPr>
        <p:spPr>
          <a:xfrm>
            <a:off x="669726" y="1218903"/>
            <a:ext cx="7804548" cy="4420196"/>
          </a:xfrm>
          <a:prstGeom prst="rect">
            <a:avLst/>
          </a:prstGeom>
        </p:spPr>
        <p:txBody>
          <a:bodyPr anchor="t"/>
          <a:lstStyle>
            <a:lvl1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1">
                      <a:lumOff val="-13575"/>
                    </a:schemeClr>
                  </a:solidFill>
                </a:uFill>
              </a:defRPr>
            </a:lvl1pPr>
          </a:lstStyle>
          <a:p>
            <a:r>
              <a:rPr dirty="0"/>
              <a:t>诗139:13-16  我的肺腑是你所造的；我在母腹中，你已覆庇我。我要称谢你，因我受造，奇妙可畏；你的作为奇妙，这是我心深知道的。我在暗中受造，在地的深处被联络；那时，我的形体并不向你隐藏。我未成形的体质，你的眼早已看见了；你所定的日子，我尚未度一日，你都写在你的册上了。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4399039"/>
            <a:ext cx="2654300" cy="2458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神爱你不是因为你的表现，神从不以论断和定罪去看待你。你的存在就是神的喜悦，当你承认神是你的天父时，你就是天父的爱子。…"/>
          <p:cNvSpPr txBox="1">
            <a:spLocks noGrp="1"/>
          </p:cNvSpPr>
          <p:nvPr>
            <p:ph type="body" idx="1"/>
          </p:nvPr>
        </p:nvSpPr>
        <p:spPr>
          <a:xfrm>
            <a:off x="669726" y="1218902"/>
            <a:ext cx="7804548" cy="4420196"/>
          </a:xfrm>
          <a:prstGeom prst="rect">
            <a:avLst/>
          </a:prstGeom>
        </p:spPr>
        <p:txBody>
          <a:bodyPr anchor="t"/>
          <a:lstStyle/>
          <a:p>
            <a:pPr marL="146497" indent="-146497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神爱你不是因为你的表现，神从不以论断和定罪去看待你。你的存在就是神的喜悦，当你承认神是你的天父时，你就是天父的爱子</a:t>
            </a:r>
            <a:r>
              <a:rPr dirty="0"/>
              <a:t>。</a:t>
            </a:r>
          </a:p>
          <a:p>
            <a:pPr marL="146497" indent="-146497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早日借着洗礼成为天父的爱子，得享祂的恩典和祝福</a:t>
            </a:r>
            <a:r>
              <a:rPr dirty="0"/>
              <a:t>。</a:t>
            </a:r>
          </a:p>
          <a:p>
            <a:pPr marL="146497" indent="-146497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>
                <a:latin typeface="Helvetica Neue"/>
                <a:ea typeface="Helvetica Neue"/>
                <a:cs typeface="Helvetica Neue"/>
                <a:sym typeface="Helvetica Neue"/>
              </a:rPr>
              <a:t>愿我们每天都感谢神将“天开了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”！</a:t>
            </a:r>
          </a:p>
          <a:p>
            <a:pPr marL="146497" indent="-146497" algn="just" defTabSz="321457">
              <a:spcBef>
                <a:spcPts val="0"/>
              </a:spcBef>
              <a:defRPr sz="3300">
                <a:uFill>
                  <a:solidFill>
                    <a:schemeClr val="accent1">
                      <a:lumOff val="-13575"/>
                    </a:schemeClr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>
                <a:latin typeface="Helvetica Neue"/>
                <a:ea typeface="Helvetica Neue"/>
                <a:cs typeface="Helvetica Neue"/>
                <a:sym typeface="Helvetica Neue"/>
              </a:rPr>
              <a:t>也祈求神帮助我们的生命，使人得到祝福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。</a:t>
            </a:r>
          </a:p>
        </p:txBody>
      </p:sp>
      <p:grpSp>
        <p:nvGrpSpPr>
          <p:cNvPr id="170" name="Group"/>
          <p:cNvGrpSpPr/>
          <p:nvPr/>
        </p:nvGrpSpPr>
        <p:grpSpPr>
          <a:xfrm>
            <a:off x="6819900" y="4826000"/>
            <a:ext cx="2324100" cy="2032000"/>
            <a:chOff x="0" y="0"/>
            <a:chExt cx="3602464" cy="3399728"/>
          </a:xfrm>
        </p:grpSpPr>
        <p:pic>
          <p:nvPicPr>
            <p:cNvPr id="168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602465" cy="33997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Rectangle"/>
            <p:cNvSpPr/>
            <p:nvPr/>
          </p:nvSpPr>
          <p:spPr>
            <a:xfrm>
              <a:off x="2376671" y="48415"/>
              <a:ext cx="1220157" cy="23783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439</Words>
  <Application>Microsoft Office PowerPoint</Application>
  <PresentationFormat>Bildschirmpräsentation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等线</vt:lpstr>
      <vt:lpstr>Helvetica Neue</vt:lpstr>
      <vt:lpstr>PingFang SC Regular</vt:lpstr>
      <vt:lpstr>PingFang TC Regular</vt:lpstr>
      <vt:lpstr>Arial</vt:lpstr>
      <vt:lpstr>Office 主题​​</vt:lpstr>
      <vt:lpstr>PowerPoint-Präsentation</vt:lpstr>
      <vt:lpstr>引言   顯現期</vt:lpstr>
      <vt:lpstr>PowerPoint-Präsentation</vt:lpstr>
      <vt:lpstr>耶稣基督受洗</vt:lpstr>
      <vt:lpstr>1.天开了</vt:lpstr>
      <vt:lpstr>耶稣成为中保</vt:lpstr>
      <vt:lpstr>耶稣爱天父和世人</vt:lpstr>
      <vt:lpstr>天父对人完全的爱</vt:lpstr>
      <vt:lpstr>PowerPoint-Präsentation</vt:lpstr>
      <vt:lpstr>2.圣灵降临在耶稣身上</vt:lpstr>
      <vt:lpstr>靠圣灵生命更新</vt:lpstr>
      <vt:lpstr>3.有声音从天上来</vt:lpstr>
      <vt:lpstr>PowerPoint-Präsentation</vt:lpstr>
      <vt:lpstr>PowerPoint-Präsentation</vt:lpstr>
      <vt:lpstr>PowerPoint-Präsentation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341</cp:revision>
  <dcterms:created xsi:type="dcterms:W3CDTF">2023-03-17T14:22:59Z</dcterms:created>
  <dcterms:modified xsi:type="dcterms:W3CDTF">2025-01-13T22:35:06Z</dcterms:modified>
</cp:coreProperties>
</file>