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</p:sldMasterIdLst>
  <p:notesMasterIdLst>
    <p:notesMasterId r:id="rId18"/>
  </p:notesMasterIdLst>
  <p:sldIdLst>
    <p:sldId id="256" r:id="rId3"/>
    <p:sldId id="21743" r:id="rId4"/>
    <p:sldId id="21744" r:id="rId5"/>
    <p:sldId id="21745" r:id="rId6"/>
    <p:sldId id="21746" r:id="rId7"/>
    <p:sldId id="21747" r:id="rId8"/>
    <p:sldId id="21748" r:id="rId9"/>
    <p:sldId id="21749" r:id="rId10"/>
    <p:sldId id="21750" r:id="rId11"/>
    <p:sldId id="21751" r:id="rId12"/>
    <p:sldId id="21752" r:id="rId13"/>
    <p:sldId id="21753" r:id="rId14"/>
    <p:sldId id="21754" r:id="rId15"/>
    <p:sldId id="21755" r:id="rId16"/>
    <p:sldId id="2175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8" autoAdjust="0"/>
    <p:restoredTop sz="95244" autoAdjust="0"/>
  </p:normalViewPr>
  <p:slideViewPr>
    <p:cSldViewPr snapToGrid="0">
      <p:cViewPr varScale="1">
        <p:scale>
          <a:sx n="154" d="100"/>
          <a:sy n="154" d="100"/>
        </p:scale>
        <p:origin x="19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2024/11/26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1143000" y="263426"/>
            <a:ext cx="6858000" cy="457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349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65476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idx="21"/>
          </p:nvPr>
        </p:nvSpPr>
        <p:spPr>
          <a:xfrm>
            <a:off x="4482703" y="446484"/>
            <a:ext cx="5777508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55731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3677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55536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idx="21"/>
          </p:nvPr>
        </p:nvSpPr>
        <p:spPr>
          <a:xfrm>
            <a:off x="2678906" y="1821656"/>
            <a:ext cx="6630293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8555" y="6536531"/>
            <a:ext cx="282130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61739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8555" y="6536531"/>
            <a:ext cx="282130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92897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8555" y="6536531"/>
            <a:ext cx="282130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9466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6650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4609951" y="3580805"/>
            <a:ext cx="397817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eron flying low over a beach with a short fence in the foreground"/>
          <p:cNvSpPr>
            <a:spLocks noGrp="1"/>
          </p:cNvSpPr>
          <p:nvPr>
            <p:ph type="pic" sz="half" idx="22"/>
          </p:nvPr>
        </p:nvSpPr>
        <p:spPr>
          <a:xfrm>
            <a:off x="4723805" y="526851"/>
            <a:ext cx="3750469" cy="37504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1991321" y="625078"/>
            <a:ext cx="8411766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4836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892969" y="2979431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9537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919758" y="-35719"/>
            <a:ext cx="10394156" cy="6929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1510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426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8555" y="6536531"/>
            <a:ext cx="282130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52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60728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22502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257165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60728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2502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57165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413338"/>
            <a:ext cx="90540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dirty="0"/>
              <a:t>基督君王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252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讲道</a:t>
            </a:r>
            <a:r>
              <a:rPr dirty="0"/>
              <a:t>：</a:t>
            </a:r>
            <a:r>
              <a:rPr lang="zh-CN" altLang="en-US" dirty="0"/>
              <a:t>陈梁兆琪 师母</a:t>
            </a:r>
            <a:endParaRPr dirty="0"/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经文</a:t>
            </a:r>
            <a:r>
              <a:rPr dirty="0"/>
              <a:t>：</a:t>
            </a:r>
            <a:r>
              <a:rPr lang="zh-CN" altLang="en-US" dirty="0"/>
              <a:t>但以理书 </a:t>
            </a:r>
            <a:r>
              <a:rPr lang="en-US" altLang="zh-CN" dirty="0"/>
              <a:t>7:9-10,13-14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dirty="0"/>
              <a:t>启示录 </a:t>
            </a:r>
            <a:r>
              <a:rPr lang="en-US" altLang="zh-CN" dirty="0"/>
              <a:t>1:4b-8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dirty="0"/>
              <a:t>约翰福音 </a:t>
            </a:r>
            <a:r>
              <a:rPr lang="en-US" altLang="zh-CN" dirty="0"/>
              <a:t>18:33-37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自己作君王人心不安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自己作君王人心不安</a:t>
            </a:r>
          </a:p>
        </p:txBody>
      </p:sp>
      <p:sp>
        <p:nvSpPr>
          <p:cNvPr id="184" name="在生活里、人际关系里充满了战争。…"/>
          <p:cNvSpPr txBox="1">
            <a:spLocks noGrp="1"/>
          </p:cNvSpPr>
          <p:nvPr>
            <p:ph type="body" idx="1"/>
          </p:nvPr>
        </p:nvSpPr>
        <p:spPr>
          <a:xfrm>
            <a:off x="669727" y="1727665"/>
            <a:ext cx="7804547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在生活里、人际关系里充满了战争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人看别人都充满不满意不满足，我好你不好，我对你错，比较、嫉妒、仇恨，彼此相害</a:t>
            </a:r>
            <a:r>
              <a:rPr sz="2800" dirty="0"/>
              <a:t>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sz="2800" dirty="0"/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约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18:37 </a:t>
            </a:r>
            <a:r>
              <a:rPr sz="2800" dirty="0" err="1"/>
              <a:t>凡属真理的人就听我的话</a:t>
            </a:r>
            <a:r>
              <a:rPr sz="2800" dirty="0"/>
              <a:t>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sz="2800" dirty="0"/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可是每个人都是自己的君王！基督只是救主，我们仍是自己生命的主</a:t>
            </a:r>
            <a:r>
              <a:rPr sz="2800" dirty="0"/>
              <a:t>！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好人≠基督徒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r>
              <a:t>好人≠基督徒</a:t>
            </a:r>
          </a:p>
        </p:txBody>
      </p:sp>
      <p:sp>
        <p:nvSpPr>
          <p:cNvPr id="187" name="路6:32-34 你们若单爱那爱你们的人，有什么可酬谢的呢？就是罪人也爱那爱他们的人。你们若善待那善待你们的人，有什么可酬谢的呢？就是罪人也是这样行。你们若借给人，指望从他收回，有什么可酬谢的呢？就是罪人也借给罪人，要如数收回。…"/>
          <p:cNvSpPr txBox="1">
            <a:spLocks noGrp="1"/>
          </p:cNvSpPr>
          <p:nvPr>
            <p:ph type="body" idx="1"/>
          </p:nvPr>
        </p:nvSpPr>
        <p:spPr>
          <a:xfrm>
            <a:off x="669726" y="1536348"/>
            <a:ext cx="7804548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路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6:32-34 </a:t>
            </a:r>
            <a:r>
              <a:rPr sz="2800" dirty="0"/>
              <a:t>你们若单爱那爱你们的人，有什么可酬谢的呢？就是罪人也爱那爱他们的人。你们若善待那善待你们的人，有什么可酬谢的呢？就是罪人也是这样行。你们若借给人，指望从他收回，有什么可酬谢的呢？就是罪人也借给罪人，要如数收回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好人、尽责任的人</a:t>
            </a:r>
            <a:r>
              <a:rPr sz="2800" dirty="0" err="1">
                <a:latin typeface="PingFang TC Semibold"/>
                <a:ea typeface="PingFang TC Semibold"/>
                <a:cs typeface="PingFang TC Semibold"/>
                <a:sym typeface="PingFang TC Semibold"/>
              </a:rPr>
              <a:t>≠</a:t>
            </a:r>
            <a:r>
              <a:rPr sz="2800" dirty="0" err="1"/>
              <a:t>基督徒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不信主的人也可以是好人和尽责任的人</a:t>
            </a:r>
            <a:r>
              <a:rPr sz="2800" dirty="0"/>
              <a:t>。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效法基督过生活的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效法基督过生活的人</a:t>
            </a:r>
          </a:p>
        </p:txBody>
      </p:sp>
      <p:sp>
        <p:nvSpPr>
          <p:cNvPr id="190" name="路6:35-36 你们倒要爱仇敌，也要善待他们，并要借给人不指望偿还，你们的赏赐就必大了，你们也必作至高者的儿子，因为他恩待那忘恩的和作恶的。你们要慈悲，像你们的父慈悲一样。…"/>
          <p:cNvSpPr txBox="1">
            <a:spLocks noGrp="1"/>
          </p:cNvSpPr>
          <p:nvPr>
            <p:ph type="body" idx="1"/>
          </p:nvPr>
        </p:nvSpPr>
        <p:spPr>
          <a:xfrm>
            <a:off x="669726" y="1536348"/>
            <a:ext cx="7804548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路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6:35-36 </a:t>
            </a:r>
            <a:r>
              <a:rPr sz="2800" dirty="0"/>
              <a:t>你们倒要爱仇</a:t>
            </a:r>
            <a:r>
              <a:rPr sz="2800" dirty="0"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rPr sz="2800" dirty="0"/>
              <a:t>，也要善待他们，并要借给人不指望偿还，你们的赏赐就必大了，你们也必作至高者的儿子，因为他恩待那忘恩的和作恶的。你们要慈悲，像你们的父慈悲一样。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基督徒：基督为生命的君王、效法基督过生活的人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像天父一样慈悲：仁爱、宽恕、包容</a:t>
            </a:r>
            <a:r>
              <a:rPr sz="2800" dirty="0"/>
              <a:t>。（</a:t>
            </a:r>
            <a:r>
              <a:rPr sz="2800" dirty="0" err="1"/>
              <a:t>无条件、牺牲的去爱来祝福别人；饶恕人；包容接纳跟你不一样的人</a:t>
            </a:r>
            <a:r>
              <a:rPr sz="2800" dirty="0"/>
              <a:t>。）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用爱化解问题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用爱化解问题</a:t>
            </a:r>
          </a:p>
        </p:txBody>
      </p:sp>
      <p:sp>
        <p:nvSpPr>
          <p:cNvPr id="193" name="我们不能做到完全人，但我们可以做努力的人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我们不能做到完全人，但我们可以做努力的人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人是无为能力去行出慈悲，但在祷告中，神成为生命的君王，帮助人用神的眼光看事情，用爱化解人与人之间的问题！这全是基督君王在作工</a:t>
            </a:r>
            <a:r>
              <a:rPr sz="2800" dirty="0"/>
              <a:t>！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47" y="4239004"/>
            <a:ext cx="2678906" cy="150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基督是审判的君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r>
              <a:t>基督是审判的君王</a:t>
            </a:r>
          </a:p>
        </p:txBody>
      </p:sp>
      <p:sp>
        <p:nvSpPr>
          <p:cNvPr id="197" name="祂是终末的审判者，要用审判彰显公义。…"/>
          <p:cNvSpPr txBox="1">
            <a:spLocks noGrp="1"/>
          </p:cNvSpPr>
          <p:nvPr>
            <p:ph type="body" idx="1"/>
          </p:nvPr>
        </p:nvSpPr>
        <p:spPr>
          <a:xfrm>
            <a:off x="669726" y="1520498"/>
            <a:ext cx="7804548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祂是终末的审判者，要用审判彰显公义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对尽力爱神愛人的人来说，审判是个颁奖礼；对未尽力的人，审判是惩罚</a:t>
            </a:r>
            <a:r>
              <a:rPr sz="2800" dirty="0"/>
              <a:t>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约一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4:18 </a:t>
            </a:r>
            <a:r>
              <a:rPr sz="2800" dirty="0" err="1"/>
              <a:t>在爱里没有惧怕；完满的爱把惧怕驱逐出去，因为惧怕里含着惩罚，惧怕的人在爱里尚未得到完满</a:t>
            </a:r>
            <a:r>
              <a:rPr sz="2800" dirty="0"/>
              <a:t>。</a:t>
            </a:r>
          </a:p>
          <a:p>
            <a:pPr marL="225220" indent="-215844" algn="just" defTabSz="321457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爱神是指到我们和神的关系</a:t>
            </a:r>
            <a:r>
              <a:rPr sz="2800" dirty="0"/>
              <a:t>。</a:t>
            </a:r>
          </a:p>
          <a:p>
            <a:pPr marL="225220" indent="-215844" algn="just" defTabSz="321457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要时常被神的爱充满自己，才能驱走惧怕和骄傲，让神成为生命的君王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891" y="5313163"/>
            <a:ext cx="2321719" cy="1366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总结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总结</a:t>
            </a:r>
          </a:p>
        </p:txBody>
      </p:sp>
      <p:sp>
        <p:nvSpPr>
          <p:cNvPr id="201" name="基督君王日：在亂世中人們當尊崇基督为王，停止战争，使世界得享和平幸福。當基督君王再臨时，天国將圆满实现，基督为王直到永远。…"/>
          <p:cNvSpPr txBox="1">
            <a:spLocks noGrp="1"/>
          </p:cNvSpPr>
          <p:nvPr>
            <p:ph type="body" idx="1"/>
          </p:nvPr>
        </p:nvSpPr>
        <p:spPr>
          <a:xfrm>
            <a:off x="669727" y="1488797"/>
            <a:ext cx="7804547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600" dirty="0" err="1"/>
              <a:t>基督君王日：在亂世中人們當尊崇基督为王，停止战争，使世界得享和平幸福。當基督君王再臨时，天国將圆满实现，基督为王直到永</a:t>
            </a:r>
            <a:r>
              <a:rPr sz="2600" dirty="0" err="1"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rPr sz="26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600" dirty="0" err="1"/>
              <a:t>今天基督君王彰顯在真实的战场中和我们的生活中</a:t>
            </a:r>
            <a:r>
              <a:rPr sz="26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600" dirty="0" err="1"/>
              <a:t>人可以靠着祷告和身体力行，与神一起行出神迹去拯救人和祝福人，完成大使命</a:t>
            </a:r>
            <a:r>
              <a:rPr sz="2600" dirty="0"/>
              <a:t>！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600" dirty="0" err="1"/>
              <a:t>祈求基督成为我们生命的君王，在审判的日子，我们一起得君王的奖赏</a:t>
            </a:r>
            <a:r>
              <a:rPr sz="2600" dirty="0"/>
              <a:t>！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848792"/>
            <a:ext cx="2750922" cy="1830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教会年历"/>
          <p:cNvSpPr txBox="1">
            <a:spLocks noGrp="1"/>
          </p:cNvSpPr>
          <p:nvPr>
            <p:ph type="title"/>
          </p:nvPr>
        </p:nvSpPr>
        <p:spPr>
          <a:xfrm>
            <a:off x="3167206" y="203919"/>
            <a:ext cx="2536440" cy="83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43991">
              <a:defRPr sz="6080"/>
            </a:lvl1pPr>
          </a:lstStyle>
          <a:p>
            <a:r>
              <a:rPr sz="4400" dirty="0" err="1"/>
              <a:t>教会年历</a:t>
            </a:r>
            <a:endParaRPr sz="4400" dirty="0"/>
          </a:p>
        </p:txBody>
      </p:sp>
      <p:grpSp>
        <p:nvGrpSpPr>
          <p:cNvPr id="153" name="Group"/>
          <p:cNvGrpSpPr/>
          <p:nvPr/>
        </p:nvGrpSpPr>
        <p:grpSpPr>
          <a:xfrm>
            <a:off x="1216116" y="1386893"/>
            <a:ext cx="6974996" cy="4331886"/>
            <a:chOff x="10" y="0"/>
            <a:chExt cx="9919994" cy="6160903"/>
          </a:xfrm>
        </p:grpSpPr>
        <p:grpSp>
          <p:nvGrpSpPr>
            <p:cNvPr id="149" name="Group"/>
            <p:cNvGrpSpPr/>
            <p:nvPr/>
          </p:nvGrpSpPr>
          <p:grpSpPr>
            <a:xfrm>
              <a:off x="3731597" y="0"/>
              <a:ext cx="6188408" cy="6160904"/>
              <a:chOff x="0" y="0"/>
              <a:chExt cx="6188407" cy="6160903"/>
            </a:xfrm>
          </p:grpSpPr>
          <p:grpSp>
            <p:nvGrpSpPr>
              <p:cNvPr id="147" name="Group"/>
              <p:cNvGrpSpPr/>
              <p:nvPr/>
            </p:nvGrpSpPr>
            <p:grpSpPr>
              <a:xfrm>
                <a:off x="0" y="0"/>
                <a:ext cx="6188408" cy="6160904"/>
                <a:chOff x="0" y="0"/>
                <a:chExt cx="6188407" cy="6160903"/>
              </a:xfrm>
            </p:grpSpPr>
            <p:pic>
              <p:nvPicPr>
                <p:cNvPr id="141" name="Image" descr="Image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6188408" cy="61609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146" name="Group"/>
                <p:cNvGrpSpPr/>
                <p:nvPr/>
              </p:nvGrpSpPr>
              <p:grpSpPr>
                <a:xfrm>
                  <a:off x="2167307" y="1935488"/>
                  <a:ext cx="1996682" cy="2210746"/>
                  <a:chOff x="0" y="0"/>
                  <a:chExt cx="1996680" cy="2210744"/>
                </a:xfrm>
              </p:grpSpPr>
              <p:sp>
                <p:nvSpPr>
                  <p:cNvPr id="142" name="Oval"/>
                  <p:cNvSpPr/>
                  <p:nvPr/>
                </p:nvSpPr>
                <p:spPr>
                  <a:xfrm>
                    <a:off x="0" y="101662"/>
                    <a:ext cx="1980084" cy="201404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75924">
                        <a:srgbClr val="C4FCA7"/>
                      </a:gs>
                      <a:gs pos="100000">
                        <a:schemeClr val="accent3">
                          <a:hueOff val="-274225"/>
                          <a:satOff val="26768"/>
                          <a:lumOff val="11368"/>
                        </a:schemeClr>
                      </a:gs>
                    </a:gsLst>
                    <a:lin ang="5400000" scaled="0"/>
                  </a:gra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410751" hangingPunct="0">
                      <a:defRPr sz="22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 sz="1547" kern="0">
                      <a:solidFill>
                        <a:srgbClr val="FFFFFF"/>
                      </a:solidFill>
                      <a:latin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43" name="Line"/>
                  <p:cNvSpPr/>
                  <p:nvPr/>
                </p:nvSpPr>
                <p:spPr>
                  <a:xfrm>
                    <a:off x="552892" y="202840"/>
                    <a:ext cx="874300" cy="181169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defTabSz="410751" hangingPunct="0">
                      <a:spcBef>
                        <a:spcPts val="2953"/>
                      </a:spcBef>
                    </a:pPr>
                    <a:endParaRPr sz="2250" kern="0">
                      <a:solidFill>
                        <a:srgbClr val="000000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144" name="圣…"/>
                  <p:cNvSpPr txBox="1"/>
                  <p:nvPr/>
                </p:nvSpPr>
                <p:spPr>
                  <a:xfrm rot="20014286">
                    <a:off x="416601" y="377296"/>
                    <a:ext cx="411132" cy="183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defTabSz="410751" hangingPunct="0">
                      <a:defRPr sz="2500"/>
                    </a:pPr>
                    <a:r>
                      <a:rPr sz="1758" kern="0">
                        <a:solidFill>
                          <a:srgbClr val="000000"/>
                        </a:solidFill>
                        <a:latin typeface="Helvetica Neue"/>
                        <a:sym typeface="Helvetica Neue"/>
                      </a:rPr>
                      <a:t>圣</a:t>
                    </a:r>
                  </a:p>
                  <a:p>
                    <a:pPr defTabSz="410751" hangingPunct="0">
                      <a:defRPr sz="2500"/>
                    </a:pPr>
                    <a:r>
                      <a:rPr sz="1758" kern="0">
                        <a:solidFill>
                          <a:srgbClr val="000000"/>
                        </a:solidFill>
                        <a:latin typeface="Helvetica Neue"/>
                        <a:sym typeface="Helvetica Neue"/>
                      </a:rPr>
                      <a:t>灵</a:t>
                    </a:r>
                  </a:p>
                  <a:p>
                    <a:pPr defTabSz="410751" hangingPunct="0">
                      <a:defRPr sz="2500"/>
                    </a:pPr>
                    <a:r>
                      <a:rPr sz="1758" kern="0">
                        <a:solidFill>
                          <a:srgbClr val="000000"/>
                        </a:solidFill>
                        <a:latin typeface="Helvetica Neue"/>
                        <a:sym typeface="Helvetica Neue"/>
                      </a:rPr>
                      <a:t>工</a:t>
                    </a:r>
                  </a:p>
                  <a:p>
                    <a:pPr defTabSz="410751" hangingPunct="0">
                      <a:defRPr sz="2500"/>
                    </a:pPr>
                    <a:r>
                      <a:rPr sz="1758" kern="0">
                        <a:solidFill>
                          <a:srgbClr val="000000"/>
                        </a:solidFill>
                        <a:latin typeface="Helvetica Neue"/>
                        <a:sym typeface="Helvetica Neue"/>
                      </a:rPr>
                      <a:t>作</a:t>
                    </a:r>
                  </a:p>
                </p:txBody>
              </p:sp>
              <p:sp>
                <p:nvSpPr>
                  <p:cNvPr id="145" name="基…"/>
                  <p:cNvSpPr txBox="1"/>
                  <p:nvPr/>
                </p:nvSpPr>
                <p:spPr>
                  <a:xfrm rot="20011694">
                    <a:off x="1197451" y="-4722"/>
                    <a:ext cx="411132" cy="1838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defTabSz="410751" hangingPunct="0">
                      <a:defRPr sz="2500"/>
                    </a:pPr>
                    <a:r>
                      <a:rPr sz="1758" kern="0">
                        <a:solidFill>
                          <a:srgbClr val="000000"/>
                        </a:solidFill>
                        <a:latin typeface="Helvetica Neue"/>
                        <a:sym typeface="Helvetica Neue"/>
                      </a:rPr>
                      <a:t>基</a:t>
                    </a:r>
                  </a:p>
                  <a:p>
                    <a:pPr defTabSz="410751" hangingPunct="0">
                      <a:defRPr sz="2500"/>
                    </a:pPr>
                    <a:r>
                      <a:rPr sz="1758" kern="0">
                        <a:solidFill>
                          <a:srgbClr val="000000"/>
                        </a:solidFill>
                        <a:latin typeface="Helvetica Neue"/>
                        <a:sym typeface="Helvetica Neue"/>
                      </a:rPr>
                      <a:t>督</a:t>
                    </a:r>
                  </a:p>
                  <a:p>
                    <a:pPr defTabSz="410751" hangingPunct="0">
                      <a:defRPr sz="2500"/>
                    </a:pPr>
                    <a:r>
                      <a:rPr sz="1758" kern="0">
                        <a:solidFill>
                          <a:srgbClr val="000000"/>
                        </a:solidFill>
                        <a:latin typeface="Helvetica Neue"/>
                        <a:sym typeface="Helvetica Neue"/>
                      </a:rPr>
                      <a:t>工</a:t>
                    </a:r>
                  </a:p>
                  <a:p>
                    <a:pPr defTabSz="410751" hangingPunct="0">
                      <a:defRPr sz="2500"/>
                    </a:pPr>
                    <a:r>
                      <a:rPr sz="1758" kern="0">
                        <a:solidFill>
                          <a:srgbClr val="000000"/>
                        </a:solidFill>
                        <a:latin typeface="Helvetica Neue"/>
                        <a:sym typeface="Helvetica Neue"/>
                      </a:rPr>
                      <a:t>作</a:t>
                    </a:r>
                  </a:p>
                </p:txBody>
              </p:sp>
            </p:grpSp>
          </p:grpSp>
          <p:sp>
            <p:nvSpPr>
              <p:cNvPr id="148" name="Line"/>
              <p:cNvSpPr/>
              <p:nvPr/>
            </p:nvSpPr>
            <p:spPr>
              <a:xfrm flipH="1" flipV="1">
                <a:off x="1977333" y="239130"/>
                <a:ext cx="553587" cy="1423736"/>
              </a:xfrm>
              <a:prstGeom prst="line">
                <a:avLst/>
              </a:prstGeom>
              <a:noFill/>
              <a:ln w="1270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51" hangingPunct="0">
                  <a:spcBef>
                    <a:spcPts val="2953"/>
                  </a:spcBef>
                </a:pPr>
                <a:endParaRPr sz="2250" kern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</p:txBody>
          </p:sp>
        </p:grpSp>
        <p:grpSp>
          <p:nvGrpSpPr>
            <p:cNvPr id="152" name="Group"/>
            <p:cNvGrpSpPr/>
            <p:nvPr/>
          </p:nvGrpSpPr>
          <p:grpSpPr>
            <a:xfrm>
              <a:off x="10" y="338783"/>
              <a:ext cx="5895579" cy="1191419"/>
              <a:chOff x="10" y="0"/>
              <a:chExt cx="5895578" cy="1191418"/>
            </a:xfrm>
          </p:grpSpPr>
          <p:sp>
            <p:nvSpPr>
              <p:cNvPr id="150" name="Callout"/>
              <p:cNvSpPr/>
              <p:nvPr/>
            </p:nvSpPr>
            <p:spPr>
              <a:xfrm flipH="1">
                <a:off x="10" y="0"/>
                <a:ext cx="5895579" cy="1191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98" y="0"/>
                    </a:moveTo>
                    <a:cubicBezTo>
                      <a:pt x="7846" y="0"/>
                      <a:pt x="7808" y="197"/>
                      <a:pt x="7800" y="446"/>
                    </a:cubicBezTo>
                    <a:lnTo>
                      <a:pt x="0" y="3950"/>
                    </a:lnTo>
                    <a:lnTo>
                      <a:pt x="7794" y="7461"/>
                    </a:lnTo>
                    <a:lnTo>
                      <a:pt x="7794" y="21075"/>
                    </a:lnTo>
                    <a:cubicBezTo>
                      <a:pt x="7794" y="21363"/>
                      <a:pt x="7840" y="21600"/>
                      <a:pt x="7898" y="21600"/>
                    </a:cubicBezTo>
                    <a:lnTo>
                      <a:pt x="21495" y="21600"/>
                    </a:lnTo>
                    <a:cubicBezTo>
                      <a:pt x="21554" y="21600"/>
                      <a:pt x="21600" y="21363"/>
                      <a:pt x="21600" y="21075"/>
                    </a:cubicBezTo>
                    <a:lnTo>
                      <a:pt x="21600" y="518"/>
                    </a:lnTo>
                    <a:cubicBezTo>
                      <a:pt x="21600" y="230"/>
                      <a:pt x="21554" y="0"/>
                      <a:pt x="21495" y="0"/>
                    </a:cubicBezTo>
                    <a:lnTo>
                      <a:pt x="789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51" name="基督君王日"/>
              <p:cNvSpPr txBox="1"/>
              <p:nvPr/>
            </p:nvSpPr>
            <p:spPr>
              <a:xfrm>
                <a:off x="649926" y="256191"/>
                <a:ext cx="2191974" cy="6790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51" hangingPunct="0">
                  <a:spcBef>
                    <a:spcPts val="2953"/>
                  </a:spcBef>
                </a:pPr>
                <a:r>
                  <a:rPr sz="2250" kern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基督君王日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基督君王日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基督君王日</a:t>
            </a:r>
            <a:endParaRPr dirty="0"/>
          </a:p>
        </p:txBody>
      </p:sp>
      <p:sp>
        <p:nvSpPr>
          <p:cNvPr id="156" name="将临期的第一周日是教会年的新年新开始。…"/>
          <p:cNvSpPr txBox="1">
            <a:spLocks noGrp="1"/>
          </p:cNvSpPr>
          <p:nvPr>
            <p:ph type="body" idx="1"/>
          </p:nvPr>
        </p:nvSpPr>
        <p:spPr>
          <a:xfrm>
            <a:off x="669727" y="1620246"/>
            <a:ext cx="7804548" cy="4420196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292994" indent="-2929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3200" dirty="0" err="1"/>
              <a:t>将临期的第一周日是教会年的新年新开始</a:t>
            </a:r>
            <a:r>
              <a:rPr sz="3200" dirty="0"/>
              <a:t>。</a:t>
            </a:r>
          </a:p>
          <a:p>
            <a:pPr marL="292994" indent="-2929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3200" dirty="0" err="1"/>
              <a:t>最后一周是“</a:t>
            </a:r>
            <a:r>
              <a:rPr sz="3200" dirty="0" err="1">
                <a:latin typeface="PingFang TC Semibold"/>
                <a:ea typeface="PingFang TC Semibold"/>
                <a:cs typeface="PingFang TC Semibold"/>
                <a:sym typeface="PingFang TC Semibold"/>
              </a:rPr>
              <a:t>基督君王日</a:t>
            </a:r>
            <a:r>
              <a:rPr sz="3200" dirty="0" err="1"/>
              <a:t>”为教会年历作了完满的结束</a:t>
            </a:r>
            <a:r>
              <a:rPr sz="3200" dirty="0"/>
              <a:t>。</a:t>
            </a:r>
          </a:p>
          <a:p>
            <a:pPr marL="292994" indent="-2929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3200" dirty="0"/>
              <a:t>目的和意义：尊崇基督为王，停止战争，世人得享和平幸福。基督君王再来时，將天国切实地带来世界，圆满实现了神的旨意行在地上，如同行在天上，基督为王直到永</a:t>
            </a:r>
            <a:r>
              <a:rPr sz="3200" dirty="0"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rPr sz="3200" dirty="0"/>
              <a:t>。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耶稣被捉拿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耶稣被捉拿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899" y="1665879"/>
            <a:ext cx="7016183" cy="3929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彼拉多审问耶稣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彼拉多审问耶稣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61" y="1738994"/>
            <a:ext cx="6801479" cy="3808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两王相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两王相遇</a:t>
            </a:r>
          </a:p>
        </p:txBody>
      </p:sp>
      <p:sp>
        <p:nvSpPr>
          <p:cNvPr id="165" name="彼拉多和耶稣两王相遇，展现出地上君王和掌管天地的君王不同的风范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彼拉多和耶稣两王相遇，展现出地上君王和掌管天地的君王不同的风范</a:t>
            </a:r>
            <a:r>
              <a:rPr sz="2800" dirty="0"/>
              <a:t>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sz="2800" dirty="0"/>
          </a:p>
          <a:p>
            <a:pPr marL="322294" indent="-322294" algn="just" defTabSz="321457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地上君王</a:t>
            </a:r>
            <a:r>
              <a:rPr sz="2800" dirty="0"/>
              <a:t>：</a:t>
            </a:r>
          </a:p>
          <a:p>
            <a:pPr marL="322294" indent="-322294" algn="just" defTabSz="321457">
              <a:spcBef>
                <a:spcPts val="0"/>
              </a:spcBef>
              <a:buSzPct val="50000"/>
              <a:buBlip>
                <a:blip r:embed="rId2"/>
              </a:buBlip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靠暴力威迫人降服</a:t>
            </a:r>
            <a:r>
              <a:rPr sz="2800" dirty="0"/>
              <a:t>；</a:t>
            </a:r>
          </a:p>
          <a:p>
            <a:pPr marL="322294" indent="-322294" algn="just" defTabSz="321457">
              <a:spcBef>
                <a:spcPts val="0"/>
              </a:spcBef>
              <a:buSzPct val="50000"/>
              <a:buBlip>
                <a:blip r:embed="rId2"/>
              </a:buBlip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国家和人民未能得到保障</a:t>
            </a:r>
            <a:r>
              <a:rPr sz="2800" dirty="0"/>
              <a:t>；</a:t>
            </a:r>
          </a:p>
          <a:p>
            <a:pPr marL="322294" indent="-322294" algn="just" defTabSz="321457">
              <a:spcBef>
                <a:spcPts val="0"/>
              </a:spcBef>
              <a:buSzPct val="50000"/>
              <a:buBlip>
                <a:blip r:embed="rId2"/>
              </a:buBlip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以人民为自己服务</a:t>
            </a:r>
            <a:r>
              <a:rPr sz="2800" dirty="0"/>
              <a:t>；</a:t>
            </a:r>
          </a:p>
          <a:p>
            <a:pPr marL="322294" indent="-322294" algn="just" defTabSz="321457">
              <a:spcBef>
                <a:spcPts val="0"/>
              </a:spcBef>
              <a:buSzPct val="50000"/>
              <a:buBlip>
                <a:blip r:embed="rId2"/>
              </a:buBlip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惧怕被推翻，心里充满充恐惧不安</a:t>
            </a:r>
            <a:r>
              <a:rPr sz="2800" dirty="0"/>
              <a:t>；</a:t>
            </a:r>
          </a:p>
          <a:p>
            <a:pPr marL="322294" indent="-322294" algn="just" defTabSz="321457">
              <a:spcBef>
                <a:spcPts val="0"/>
              </a:spcBef>
              <a:buSzPct val="50000"/>
              <a:buBlip>
                <a:blip r:embed="rId2"/>
              </a:buBlip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无法保证能为国家、人民和世界和平安定</a:t>
            </a:r>
            <a:r>
              <a:rPr sz="2800" dirty="0"/>
              <a:t>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两王相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两王相遇</a:t>
            </a:r>
          </a:p>
        </p:txBody>
      </p:sp>
      <p:sp>
        <p:nvSpPr>
          <p:cNvPr id="168" name="但7:14 得了权柄、荣耀、国度，使各方、各国、各族的人都事奉他。他的权柄是永远的，不能废去；他的国必不败坏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但7:14 </a:t>
            </a:r>
            <a:r>
              <a:rPr sz="2800" dirty="0" err="1"/>
              <a:t>得了权柄、荣耀、国度，使各方、各国、各族的人都事奉他。他的权柄是永远的，不能废去；他的国必不败坏</a:t>
            </a:r>
            <a:r>
              <a:rPr sz="2800" dirty="0"/>
              <a:t>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uFill>
                  <a:solidFill>
                    <a:srgbClr val="000000"/>
                  </a:solidFill>
                </a:uFill>
              </a:defRPr>
            </a:pPr>
            <a:endParaRPr sz="2800" dirty="0"/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基督君王</a:t>
            </a:r>
            <a:r>
              <a:rPr sz="2800" dirty="0"/>
              <a:t>：</a:t>
            </a:r>
          </a:p>
          <a:p>
            <a:pPr marL="322294" indent="-322294" algn="just" defTabSz="321457">
              <a:spcBef>
                <a:spcPts val="0"/>
              </a:spcBef>
              <a:buSzPct val="50000"/>
              <a:buBlip>
                <a:blip r:embed="rId2"/>
              </a:buBlip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全能的主，祂的权柄，荣耀和国度永恒不朽</a:t>
            </a:r>
            <a:r>
              <a:rPr sz="2800" dirty="0"/>
              <a:t>；</a:t>
            </a:r>
          </a:p>
          <a:p>
            <a:pPr marL="322294" indent="-322294" algn="just" defTabSz="321457">
              <a:spcBef>
                <a:spcPts val="0"/>
              </a:spcBef>
              <a:buSzPct val="50000"/>
              <a:buBlip>
                <a:blip r:embed="rId2"/>
              </a:buBlip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用真理感化人民跟随祂</a:t>
            </a:r>
            <a:r>
              <a:rPr sz="2800" dirty="0"/>
              <a:t>；</a:t>
            </a:r>
          </a:p>
          <a:p>
            <a:pPr marL="322294" indent="-322294" algn="just" defTabSz="321457">
              <a:spcBef>
                <a:spcPts val="0"/>
              </a:spcBef>
              <a:buSzPct val="50000"/>
              <a:buBlip>
                <a:blip r:embed="rId2"/>
              </a:buBlip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祂以牺牲的爱去服侍人民</a:t>
            </a:r>
            <a:r>
              <a:rPr sz="2800" dirty="0"/>
              <a:t>；</a:t>
            </a:r>
          </a:p>
          <a:p>
            <a:pPr marL="322294" indent="-322294" algn="just" defTabSz="321457">
              <a:spcBef>
                <a:spcPts val="0"/>
              </a:spcBef>
              <a:buSzPct val="50000"/>
              <a:buBlip>
                <a:blip r:embed="rId2"/>
              </a:buBlip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让人明白到人和世界被造的意义，彼此相爱，使人和世界的和平喜乐</a:t>
            </a:r>
            <a:r>
              <a:rPr sz="2800" dirty="0"/>
              <a:t>。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地上君王下的世界不安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地上君王下的世界不安</a:t>
            </a:r>
          </a:p>
        </p:txBody>
      </p:sp>
      <p:sp>
        <p:nvSpPr>
          <p:cNvPr id="171" name="人期望有君王倚靠，就有国家安全、生活保障、社会安定繁荣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人期望有君王倚靠，就有国家安全、生活保障、社会安定繁荣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今天，经济不景，到处都有战乱</a:t>
            </a:r>
            <a:r>
              <a:rPr sz="2800" dirty="0"/>
              <a:t>。（</a:t>
            </a:r>
            <a:r>
              <a:rPr sz="2800" dirty="0" err="1"/>
              <a:t>俄乌局势升温；巴以,印巴,缅甸,叙利亚,阿富汗</a:t>
            </a:r>
            <a:r>
              <a:rPr sz="2800" dirty="0" err="1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z="2800" dirty="0" err="1"/>
              <a:t>索马里</a:t>
            </a:r>
            <a:r>
              <a:rPr sz="2800" dirty="0" err="1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z="2800" dirty="0" err="1"/>
              <a:t>也门,利比亚,南苏丹</a:t>
            </a:r>
            <a:r>
              <a:rPr sz="2800" dirty="0"/>
              <a:t>…）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作为基督君王的子民，我们可以做什么</a:t>
            </a:r>
            <a:r>
              <a:rPr sz="2800" dirty="0"/>
              <a:t>？</a:t>
            </a:r>
          </a:p>
        </p:txBody>
      </p:sp>
      <p:grpSp>
        <p:nvGrpSpPr>
          <p:cNvPr id="174" name="Group"/>
          <p:cNvGrpSpPr/>
          <p:nvPr/>
        </p:nvGrpSpPr>
        <p:grpSpPr>
          <a:xfrm>
            <a:off x="4987212" y="4627207"/>
            <a:ext cx="3713969" cy="2087229"/>
            <a:chOff x="0" y="40606"/>
            <a:chExt cx="5282087" cy="2968502"/>
          </a:xfrm>
        </p:grpSpPr>
        <p:pic>
          <p:nvPicPr>
            <p:cNvPr id="17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6"/>
              <a:ext cx="2109199" cy="2968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" name="《幸存者列车》/…"/>
            <p:cNvSpPr txBox="1"/>
            <p:nvPr/>
          </p:nvSpPr>
          <p:spPr>
            <a:xfrm>
              <a:off x="2092610" y="120029"/>
              <a:ext cx="3189477" cy="1625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defTabSz="321457" hangingPunct="0">
                <a:defRPr sz="3300"/>
              </a:pPr>
              <a:r>
                <a:rPr sz="2320" kern="0">
                  <a:solidFill>
                    <a:srgbClr val="000000"/>
                  </a:solidFill>
                  <a:latin typeface="Helvetica Neue"/>
                  <a:sym typeface="Helvetica Neue"/>
                </a:rPr>
                <a:t>《幸存者列车》/</a:t>
              </a:r>
            </a:p>
            <a:p>
              <a:pPr defTabSz="321457" hangingPunct="0">
                <a:defRPr sz="3300"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rPr sz="2320" kern="0">
                  <a:solidFill>
                    <a:srgbClr val="000000"/>
                  </a:solidFill>
                  <a:latin typeface="PingFang TC Regular"/>
                  <a:sym typeface="PingFang TC Regular"/>
                </a:rPr>
                <a:t>《奇迹列车》</a:t>
              </a:r>
            </a:p>
            <a:p>
              <a:pPr defTabSz="321457" hangingPunct="0">
                <a:defRPr sz="3300"/>
              </a:pPr>
              <a:r>
                <a:rPr sz="2320" kern="0">
                  <a:solidFill>
                    <a:srgbClr val="000000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rPr>
                <a:t>  </a:t>
              </a:r>
              <a:r>
                <a:rPr sz="2320" kern="0">
                  <a:solidFill>
                    <a:srgbClr val="000000"/>
                  </a:solidFill>
                  <a:latin typeface="Helvetica Neue"/>
                  <a:sym typeface="Helvetica Neue"/>
                </a:rPr>
                <a:t>One Life</a:t>
              </a:r>
            </a:p>
          </p:txBody>
        </p:sp>
      </p:grpSp>
      <p:grpSp>
        <p:nvGrpSpPr>
          <p:cNvPr id="177" name="Group"/>
          <p:cNvGrpSpPr/>
          <p:nvPr/>
        </p:nvGrpSpPr>
        <p:grpSpPr>
          <a:xfrm>
            <a:off x="1049862" y="4614328"/>
            <a:ext cx="3707973" cy="2112987"/>
            <a:chOff x="0" y="0"/>
            <a:chExt cx="5273560" cy="3005136"/>
          </a:xfrm>
        </p:grpSpPr>
        <p:pic>
          <p:nvPicPr>
            <p:cNvPr id="17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47206" cy="30051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《血战钢锯岭》Hacksaw Ridge"/>
            <p:cNvSpPr txBox="1"/>
            <p:nvPr/>
          </p:nvSpPr>
          <p:spPr>
            <a:xfrm>
              <a:off x="1944312" y="46074"/>
              <a:ext cx="3329248" cy="1118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defTabSz="321457" hangingPunct="0">
                <a:spcBef>
                  <a:spcPts val="1125"/>
                </a:spcBef>
                <a:defRPr sz="3300" i="1">
                  <a:solidFill>
                    <a:srgbClr val="202122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320" kern="0">
                  <a:solidFill>
                    <a:srgbClr val="202122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rPr>
                <a:t>《血战钢锯岭》</a:t>
              </a:r>
              <a:r>
                <a:rPr sz="2320" i="1" kern="0">
                  <a:solidFill>
                    <a:srgbClr val="202122"/>
                  </a:solidFill>
                  <a:latin typeface="Helvetica"/>
                  <a:cs typeface="Helvetica"/>
                  <a:sym typeface="Helvetica"/>
                </a:rPr>
                <a:t>Hacksaw Ridge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基督君王在世界作工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基督君王在世界作工！</a:t>
            </a:r>
          </a:p>
        </p:txBody>
      </p:sp>
      <p:sp>
        <p:nvSpPr>
          <p:cNvPr id="180" name="基督君王在世界和真实的战场上作工！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基督君王在世界和真实的战场上作工</a:t>
            </a:r>
            <a:r>
              <a:rPr sz="2800" dirty="0"/>
              <a:t>！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人祷告的力量，人身体力行与神一起做拯救的工作</a:t>
            </a:r>
            <a:r>
              <a:rPr sz="2800" dirty="0"/>
              <a:t>！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我们是可以靠着神行出神迹，成就大事</a:t>
            </a:r>
            <a:r>
              <a:rPr sz="2800" dirty="0"/>
              <a:t>！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151" y="3786011"/>
            <a:ext cx="1923699" cy="2890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Bildschirmpräsentation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7" baseType="lpstr">
      <vt:lpstr>等线</vt:lpstr>
      <vt:lpstr>Helvetica Light</vt:lpstr>
      <vt:lpstr>Helvetica Neue</vt:lpstr>
      <vt:lpstr>Helvetica Neue Light</vt:lpstr>
      <vt:lpstr>Helvetica Neue Medium</vt:lpstr>
      <vt:lpstr>PingFang SC Regular</vt:lpstr>
      <vt:lpstr>PingFang TC Regular</vt:lpstr>
      <vt:lpstr>PingFang TC Semibold</vt:lpstr>
      <vt:lpstr>Arial</vt:lpstr>
      <vt:lpstr>Helvetica</vt:lpstr>
      <vt:lpstr>Office 主题​​</vt:lpstr>
      <vt:lpstr>1_White</vt:lpstr>
      <vt:lpstr>PowerPoint-Präsentation</vt:lpstr>
      <vt:lpstr>教会年历</vt:lpstr>
      <vt:lpstr>基督君王日</vt:lpstr>
      <vt:lpstr>耶稣被捉拿</vt:lpstr>
      <vt:lpstr>彼拉多审问耶稣</vt:lpstr>
      <vt:lpstr>两王相遇</vt:lpstr>
      <vt:lpstr>两王相遇</vt:lpstr>
      <vt:lpstr>地上君王下的世界不安</vt:lpstr>
      <vt:lpstr>基督君王在世界作工！</vt:lpstr>
      <vt:lpstr>自己作君王人心不安</vt:lpstr>
      <vt:lpstr>好人≠基督徒</vt:lpstr>
      <vt:lpstr>效法基督过生活的人</vt:lpstr>
      <vt:lpstr>用爱化解问题</vt:lpstr>
      <vt:lpstr>基督是审判的君王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344</cp:revision>
  <dcterms:created xsi:type="dcterms:W3CDTF">2023-03-17T14:22:59Z</dcterms:created>
  <dcterms:modified xsi:type="dcterms:W3CDTF">2024-11-26T18:58:24Z</dcterms:modified>
</cp:coreProperties>
</file>