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4"/>
  </p:notesMasterIdLst>
  <p:sldIdLst>
    <p:sldId id="256" r:id="rId3"/>
    <p:sldId id="21699" r:id="rId4"/>
    <p:sldId id="257" r:id="rId5"/>
    <p:sldId id="291" r:id="rId6"/>
    <p:sldId id="21700" r:id="rId7"/>
    <p:sldId id="266" r:id="rId8"/>
    <p:sldId id="267" r:id="rId9"/>
    <p:sldId id="268" r:id="rId10"/>
    <p:sldId id="270" r:id="rId11"/>
    <p:sldId id="271" r:id="rId12"/>
    <p:sldId id="293" r:id="rId13"/>
    <p:sldId id="295" r:id="rId14"/>
    <p:sldId id="273" r:id="rId15"/>
    <p:sldId id="274" r:id="rId16"/>
    <p:sldId id="275" r:id="rId17"/>
    <p:sldId id="276" r:id="rId18"/>
    <p:sldId id="277" r:id="rId19"/>
    <p:sldId id="297" r:id="rId20"/>
    <p:sldId id="296" r:id="rId21"/>
    <p:sldId id="278" r:id="rId22"/>
    <p:sldId id="298" r:id="rId23"/>
    <p:sldId id="29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8" autoAdjust="0"/>
    <p:restoredTop sz="85305" autoAdjust="0"/>
  </p:normalViewPr>
  <p:slideViewPr>
    <p:cSldViewPr snapToGrid="0">
      <p:cViewPr varScale="1">
        <p:scale>
          <a:sx n="138" d="100"/>
          <a:sy n="138" d="100"/>
        </p:scale>
        <p:origin x="235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EBC27-3C92-DF40-81E2-50E2258292AA}" type="datetimeFigureOut">
              <a:rPr lang="zh-CN" altLang="en-US"/>
              <a:t>2024/11/26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2B3B1-C204-5A46-AA13-7B4CAFF35EC8}" type="slidenum">
              <a:rPr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660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2024/11/26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873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2024/11/26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474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2024/11/26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8681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1B9AB4-E117-C8A3-135A-47A93DD0D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92C9352-76F7-AFC2-DD7B-3C7E65747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3D45115-80C4-5796-F3E4-CCDA18F32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65DD-931D-4FCF-8C00-D3DC2E8D81EC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2EADA0C-02B8-97E1-D4CC-9A0EAC289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F2D80D0-B099-B905-3A8F-2F174366C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44B37-4D6B-48CF-9AA3-3BE23C1C58A4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6481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A7CCB5-5C77-3E2F-F5DB-8F728B83F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6F657D-2618-E499-DEDD-5C79A983B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7A707DD-B522-93EC-EB84-05128572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65DD-931D-4FCF-8C00-D3DC2E8D81EC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DCC7E21-D2DA-803D-AE20-4BB474206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E36D958-7C3B-6A13-E6BD-4BB997BE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44B37-4D6B-48CF-9AA3-3BE23C1C58A4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128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F87220-7377-2501-265B-6C96CE44A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84821D8-426C-8AF1-7823-8888655A5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C898734-91DE-2E6D-CB89-B4579E191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65DD-931D-4FCF-8C00-D3DC2E8D81EC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5508963-8761-799A-BCC0-BE983C79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993633C-13B8-28C0-CF88-F9434CF91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44B37-4D6B-48CF-9AA3-3BE23C1C58A4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0206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9A639F-AB34-64DE-8D7A-4EE98604A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61A27DF-61AD-7E07-4E33-F3905C9F3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07EDC1C-C53F-4A05-261E-FAA68E2956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26D1FFA-7683-D3B8-7A75-34A04896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65DD-931D-4FCF-8C00-D3DC2E8D81EC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7BDE2FB-E760-AE19-09B4-E4626A723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578ECD9-6A97-9B0C-A96B-043D2FB1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44B37-4D6B-48CF-9AA3-3BE23C1C58A4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049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EFACFA-028F-21BF-5C74-95B5F21B1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1719E89-FE45-BF70-8988-1797B1BF7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A47DC75-1022-4673-D2DD-799773DFF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FB8EE2A-D41B-32C8-EB9C-590205C656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46DBAE-7BA1-4BCD-68BE-0D31D5B82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7723E1F-73AC-D7A0-7C3F-A199B2695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65DD-931D-4FCF-8C00-D3DC2E8D81EC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E007185-84A6-59AC-09FC-601546370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C251303-073E-8F47-9BBB-4A00A9D05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44B37-4D6B-48CF-9AA3-3BE23C1C58A4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8174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1BCA10-6F4A-3162-0957-68900C022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11C6A5D-3506-0FB4-67B6-019816F8F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65DD-931D-4FCF-8C00-D3DC2E8D81EC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E052BB4-5874-71A6-6318-60545C5C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5B37643-2929-E237-77A2-86D02B862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44B37-4D6B-48CF-9AA3-3BE23C1C58A4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8418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509AC3E-3D10-DDB3-F605-8CC563D74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65DD-931D-4FCF-8C00-D3DC2E8D81EC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B5FFF6A-6513-B482-9E9F-5A54F113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50906C8-4BBF-90A4-46AE-C505D920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44B37-4D6B-48CF-9AA3-3BE23C1C58A4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8809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44FAD3-2EDF-95E9-88DF-94414E91C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D4B2825-C98C-24FB-448D-5B153ED5C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8E8F5DB-75D8-92D5-C4BA-D63CAA770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E3CFD81-2487-26EC-BE94-225EAB5D9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65DD-931D-4FCF-8C00-D3DC2E8D81EC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215B57D-F12E-FC83-C03E-D76592C5B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9F61471-EE4E-8954-F9C2-BB88FA765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44B37-4D6B-48CF-9AA3-3BE23C1C58A4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9135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2024/11/26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25592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3D1E50-45A6-61B6-27FC-5487EC6C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B2A1D91-F121-7373-B9B4-DE46634AA2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44FA81B-22D2-AC40-F4E4-B57B58807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50CAF7B-604C-4FA8-265C-97FD0BBE2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65DD-931D-4FCF-8C00-D3DC2E8D81EC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221C0E4-2B89-6495-9A40-09D7E18E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6AD4EA6-D9B0-8579-2CFE-0B9955D7A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44B37-4D6B-48CF-9AA3-3BE23C1C58A4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1677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9FB592-E012-501A-A81A-72928E2BA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11F0AC4-095B-ECE2-229B-A5E879D9A2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91AC803-C568-4194-4A61-63CBD0C83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65DD-931D-4FCF-8C00-D3DC2E8D81EC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8100331-780D-B79B-7C85-6E1897A07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8D44A0E-A5F6-34BF-6450-7B762231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44B37-4D6B-48CF-9AA3-3BE23C1C58A4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7900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8B5FDAA-D33C-1EFD-C959-278ACA368C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B4B4C8A-8D75-1E4E-7087-0C38EC5F7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9DC3A12-94D5-2C80-366D-F730725A3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65DD-931D-4FCF-8C00-D3DC2E8D81EC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9BDA592-AE8A-1080-8D26-F89FDB6F4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C84B74F-3790-5883-647F-E542C0E6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44B37-4D6B-48CF-9AA3-3BE23C1C58A4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691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2024/11/26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788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2024/11/26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228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2024/11/26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290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2024/11/26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853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2024/11/26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139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2024/11/26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885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2024/11/26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337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3FCE5-64A3-3F48-8FE4-AFF90259B521}" type="datetimeFigureOut">
              <a:rPr kumimoji="1" lang="zh-CN" altLang="en-US" smtClean="0"/>
              <a:t>2024/11/26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968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3793F97-BF80-950F-7669-00F34CCB2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74F0E79-7A66-B329-6B23-71A8F27E2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E48BD2A-B72A-B0FB-354F-C4AA26274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665DD-931D-4FCF-8C00-D3DC2E8D81EC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CB1335-4B59-BD9F-E3ED-693C64C640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70993D5-31D9-5A7D-56D9-157C5993E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44B37-4D6B-48CF-9AA3-3BE23C1C58A4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815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讲道</a:t>
            </a:r>
          </a:p>
        </p:txBody>
      </p:sp>
      <p:sp>
        <p:nvSpPr>
          <p:cNvPr id="96" name="Inhaltsplatzhalter 2"/>
          <p:cNvSpPr txBox="1"/>
          <p:nvPr/>
        </p:nvSpPr>
        <p:spPr>
          <a:xfrm>
            <a:off x="44279" y="2413338"/>
            <a:ext cx="9054001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defRPr sz="60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CN" altLang="de-DE" dirty="0"/>
              <a:t>献上感恩的祭</a:t>
            </a:r>
          </a:p>
        </p:txBody>
      </p:sp>
      <p:sp>
        <p:nvSpPr>
          <p:cNvPr id="97" name="Inhaltsplatzhalter 2"/>
          <p:cNvSpPr txBox="1"/>
          <p:nvPr/>
        </p:nvSpPr>
        <p:spPr>
          <a:xfrm>
            <a:off x="45000" y="3692118"/>
            <a:ext cx="9054000" cy="187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914400">
              <a:spcBef>
                <a:spcPts val="1200"/>
              </a:spcBef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dirty="0" err="1"/>
              <a:t>讲道</a:t>
            </a:r>
            <a:r>
              <a:rPr dirty="0"/>
              <a:t>：</a:t>
            </a:r>
            <a:r>
              <a:rPr lang="zh-CN" altLang="en-US" dirty="0"/>
              <a:t>宋景昌</a:t>
            </a:r>
            <a:r>
              <a:rPr dirty="0"/>
              <a:t> </a:t>
            </a:r>
            <a:r>
              <a:rPr dirty="0" err="1"/>
              <a:t>牧师</a:t>
            </a:r>
            <a:endParaRPr dirty="0"/>
          </a:p>
          <a:p>
            <a:pPr algn="ctr" defTabSz="914400">
              <a:spcBef>
                <a:spcPts val="1200"/>
              </a:spcBef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dirty="0" err="1"/>
              <a:t>经文</a:t>
            </a:r>
            <a:r>
              <a:rPr dirty="0"/>
              <a:t>：</a:t>
            </a:r>
            <a:r>
              <a:rPr lang="zh-CN" altLang="en-US" dirty="0"/>
              <a:t>但以理书 </a:t>
            </a:r>
            <a:r>
              <a:rPr lang="en-US" altLang="zh-CN" dirty="0"/>
              <a:t>12:1-3</a:t>
            </a:r>
            <a:r>
              <a:rPr lang="zh-CN" altLang="en-US" dirty="0"/>
              <a:t>，希伯来书 </a:t>
            </a:r>
            <a:r>
              <a:rPr lang="en-US" altLang="zh-CN"/>
              <a:t>10:11-25</a:t>
            </a:r>
            <a:endParaRPr lang="en-US" altLang="zh-CN" dirty="0"/>
          </a:p>
          <a:p>
            <a:pPr algn="ctr" defTabSz="914400">
              <a:spcBef>
                <a:spcPts val="1200"/>
              </a:spcBef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lang="zh-CN" altLang="en-US"/>
              <a:t>马可</a:t>
            </a:r>
            <a:r>
              <a:rPr lang="zh-CN" altLang="en-US" dirty="0"/>
              <a:t>福音 </a:t>
            </a:r>
            <a:r>
              <a:rPr lang="en-US" altLang="zh-CN" dirty="0"/>
              <a:t>13:1-8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1EDA9-9779-291F-C020-7D215004C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EBBA3C-D15C-940A-A02B-33C182878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F25037-690A-D2A7-E6A9-19B435CCB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400" dirty="0"/>
              <a:t>直到今天，犹太人都守这三个节期：分别是「逾越节」（</a:t>
            </a:r>
            <a:r>
              <a:rPr lang="en-US" altLang="zh-TW" sz="2400" dirty="0"/>
              <a:t>Passover</a:t>
            </a:r>
            <a:r>
              <a:rPr lang="zh-TW" altLang="en-US" sz="2400" dirty="0"/>
              <a:t>）、「七七节」（</a:t>
            </a:r>
            <a:r>
              <a:rPr lang="en-US" altLang="zh-TW" sz="2400" dirty="0"/>
              <a:t>Shavuot</a:t>
            </a:r>
            <a:r>
              <a:rPr lang="zh-TW" altLang="en-US" sz="2400" dirty="0"/>
              <a:t>）就是「收割节」与「住棚节」（</a:t>
            </a:r>
            <a:r>
              <a:rPr lang="en-US" altLang="zh-TW" sz="2400" dirty="0"/>
              <a:t>Sukkot</a:t>
            </a:r>
            <a:r>
              <a:rPr lang="zh-TW" altLang="en-US" sz="2400" dirty="0"/>
              <a:t>）。都是与耶和华上帝有关系。</a:t>
            </a:r>
          </a:p>
          <a:p>
            <a:endParaRPr lang="zh-TW" altLang="en-US" sz="2400" dirty="0"/>
          </a:p>
          <a:p>
            <a:r>
              <a:rPr lang="zh-TW" altLang="en-US" sz="2400" dirty="0"/>
              <a:t>其中「七七节」（</a:t>
            </a:r>
            <a:r>
              <a:rPr lang="en-US" altLang="zh-TW" sz="2400" dirty="0"/>
              <a:t>Shavuot</a:t>
            </a:r>
            <a:r>
              <a:rPr lang="zh-TW" altLang="en-US" sz="2400" dirty="0"/>
              <a:t>）就是「收割节」，这都是与农业有关的节日，就是为了纪念第一批果实的收成，所以又被称作「初熟日」（</a:t>
            </a:r>
            <a:r>
              <a:rPr lang="en-US" altLang="zh-TW" sz="2400" dirty="0"/>
              <a:t>Hag ha-Bikkurim</a:t>
            </a:r>
            <a:r>
              <a:rPr lang="zh-TW" altLang="en-US" sz="2400" dirty="0"/>
              <a:t>）。是寓意丰收。</a:t>
            </a:r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0438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5C665F-A56E-BBCD-2235-7013694B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来十</a:t>
            </a:r>
            <a:r>
              <a:rPr lang="en-US" altLang="zh-TW" dirty="0"/>
              <a:t>11-18 </a:t>
            </a:r>
            <a:r>
              <a:rPr lang="zh-TW" altLang="en-US" dirty="0"/>
              <a:t>新汉语译本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DDB14A-81A3-CE75-BA2A-4DC16F7D4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29804" indent="-329804">
              <a:lnSpc>
                <a:spcPct val="100000"/>
              </a:lnSpc>
              <a:buNone/>
            </a:pPr>
            <a:r>
              <a:rPr lang="en-US" altLang="zh-TW" dirty="0"/>
              <a:t>11 </a:t>
            </a:r>
            <a:r>
              <a:rPr lang="zh-TW" altLang="en-US" dirty="0"/>
              <a:t>而且每个祭司天天站着服侍，多次献上同样的祭物，而这些祭物永远不能清除罪。 </a:t>
            </a:r>
          </a:p>
          <a:p>
            <a:pPr marL="329804" indent="-329804">
              <a:lnSpc>
                <a:spcPct val="100000"/>
              </a:lnSpc>
              <a:buNone/>
            </a:pPr>
            <a:r>
              <a:rPr lang="en-US" altLang="zh-TW" dirty="0"/>
              <a:t>12 </a:t>
            </a:r>
            <a:r>
              <a:rPr lang="zh-TW" altLang="en-US" dirty="0"/>
              <a:t>但这一位献上了一次永远的赎罪祭，就坐在神的右边， </a:t>
            </a:r>
          </a:p>
          <a:p>
            <a:pPr marL="329804" indent="-329804">
              <a:lnSpc>
                <a:spcPct val="100000"/>
              </a:lnSpc>
              <a:buNone/>
            </a:pPr>
            <a:r>
              <a:rPr lang="en-US" altLang="zh-TW" dirty="0"/>
              <a:t>13 </a:t>
            </a:r>
            <a:r>
              <a:rPr lang="zh-TW" altLang="en-US" dirty="0"/>
              <a:t>从此等候神使他的仇敌作他的脚凳。 </a:t>
            </a:r>
          </a:p>
          <a:p>
            <a:pPr marL="329804" indent="-329804">
              <a:lnSpc>
                <a:spcPct val="100000"/>
              </a:lnSpc>
              <a:buNone/>
            </a:pPr>
            <a:r>
              <a:rPr lang="en-US" altLang="zh-TW" dirty="0"/>
              <a:t>14 </a:t>
            </a:r>
            <a:r>
              <a:rPr lang="zh-TW" altLang="en-US" dirty="0"/>
              <a:t>因为他借着一次献祭，就使那些成圣的人永远完全了。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9419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671AC-F662-A462-402E-5FDC292EC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6A207A-3E81-E107-CE06-7D24A92B0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来十</a:t>
            </a:r>
            <a:r>
              <a:rPr lang="en-US" altLang="zh-TW" dirty="0"/>
              <a:t>11-18 </a:t>
            </a:r>
            <a:r>
              <a:rPr lang="zh-TW" altLang="en-US" dirty="0"/>
              <a:t>新汉语译本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E12546-68D8-FCE6-2356-135EA504D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29804" indent="-329804">
              <a:lnSpc>
                <a:spcPct val="100000"/>
              </a:lnSpc>
              <a:buNone/>
            </a:pPr>
            <a:r>
              <a:rPr lang="en-US" altLang="zh-TW" dirty="0"/>
              <a:t>15 </a:t>
            </a:r>
            <a:r>
              <a:rPr lang="zh-TW" altLang="en-US" dirty="0"/>
              <a:t>圣灵也向我们作见证，因为他不但说了这话：</a:t>
            </a:r>
          </a:p>
          <a:p>
            <a:pPr marL="329804" indent="-329804">
              <a:lnSpc>
                <a:spcPct val="100000"/>
              </a:lnSpc>
              <a:buNone/>
            </a:pPr>
            <a:r>
              <a:rPr lang="en-US" altLang="zh-TW" dirty="0"/>
              <a:t>16 </a:t>
            </a:r>
            <a:r>
              <a:rPr lang="zh-TW" altLang="en-US" dirty="0"/>
              <a:t>「主说：这就是我在那些日子以后，要跟他们所立的约：我要把我的律法放在他们的心坎里，写在他们的意念中。」</a:t>
            </a:r>
          </a:p>
          <a:p>
            <a:pPr marL="329804" indent="-329804">
              <a:lnSpc>
                <a:spcPct val="100000"/>
              </a:lnSpc>
              <a:buNone/>
            </a:pPr>
            <a:r>
              <a:rPr lang="en-US" altLang="zh-TW" dirty="0"/>
              <a:t>17 </a:t>
            </a:r>
            <a:r>
              <a:rPr lang="zh-TW" altLang="en-US" dirty="0"/>
              <a:t>他还说：「他们的罪恶和不法的事，我决不再记着。」 </a:t>
            </a:r>
          </a:p>
          <a:p>
            <a:pPr marL="329804" indent="-329804">
              <a:lnSpc>
                <a:spcPct val="100000"/>
              </a:lnSpc>
              <a:buNone/>
            </a:pPr>
            <a:r>
              <a:rPr lang="en-US" altLang="zh-TW" dirty="0"/>
              <a:t>18 </a:t>
            </a:r>
            <a:r>
              <a:rPr lang="zh-TW" altLang="en-US" dirty="0"/>
              <a:t>这些罪既然赦免了，就不用再为罪献祭了。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62051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08EFB-B29F-4D73-F579-A413925DB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F19909-611E-8BB7-6AC7-C4B3529EC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dirty="0"/>
              <a:t>「赎罪祭」，是将来美事的影子，这个影子的实体，就是耶稣基督的十字架！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05B5294-E686-4B6E-1423-30D77830B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5" y="2226469"/>
            <a:ext cx="5675611" cy="3774281"/>
          </a:xfrm>
        </p:spPr>
      </p:pic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46E3935A-9404-2792-B4ED-7A6406861B37}"/>
              </a:ext>
            </a:extLst>
          </p:cNvPr>
          <p:cNvSpPr txBox="1">
            <a:spLocks/>
          </p:cNvSpPr>
          <p:nvPr/>
        </p:nvSpPr>
        <p:spPr>
          <a:xfrm>
            <a:off x="628650" y="2226469"/>
            <a:ext cx="29718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endParaRPr lang="zh-TW" altLang="en-US" sz="24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6000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5D7ED-35E0-C7E6-BEB5-EDDD031F8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9DE505-CE21-A4D9-2252-80550ACA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202FD95-CE8B-82BE-5DDA-E245E22E6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TW" altLang="en-US" sz="2400" dirty="0"/>
              <a:t>在旧约献祭的礼仪，总会让人留下深刻的印象，而且是每年重复。大祭司每年献赎罪祭的公牛和山羊的血，只能够作为替代罪，</a:t>
            </a:r>
            <a:endParaRPr lang="en-US" altLang="zh-TW" sz="24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altLang="zh-TW" sz="24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TW" altLang="en-US" sz="2400" dirty="0"/>
              <a:t>虽然借着年年不断献上的同样祭物，却不能符合真正的需要，因为这些献祭的果效都只是暂时的，祭物只能够让人每年都想起罪来，</a:t>
            </a:r>
            <a:endParaRPr lang="en-US" altLang="zh-TW" sz="24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altLang="zh-TW" sz="24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TW" altLang="en-US" sz="2400" dirty="0"/>
              <a:t>更重要的是，献祭并不能除去罪。</a:t>
            </a:r>
          </a:p>
        </p:txBody>
      </p:sp>
    </p:spTree>
    <p:extLst>
      <p:ext uri="{BB962C8B-B14F-4D97-AF65-F5344CB8AC3E}">
        <p14:creationId xmlns:p14="http://schemas.microsoft.com/office/powerpoint/2010/main" val="894389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8D882-C69E-3429-7FBA-4CEDB82BC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A3EA5C-4EE8-06D0-0C2B-25BB1A37E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45BEC4-6C24-ADAD-0E76-630AF3E0D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400" dirty="0"/>
              <a:t>耶稣基督这位大祭司所献的一次的祭，却是完全的赎罪祭，</a:t>
            </a:r>
            <a:endParaRPr lang="en-US" altLang="zh-TW" sz="2400" dirty="0"/>
          </a:p>
          <a:p>
            <a:endParaRPr lang="en-US" altLang="zh-TW" sz="2400" dirty="0"/>
          </a:p>
          <a:p>
            <a:r>
              <a:rPr lang="zh-TW" altLang="en-US" sz="2400" dirty="0"/>
              <a:t>祂除去了我们的罪，功效是完全的，因着耶稣一次的献上，我们因此「就不再为罪献祭了」</a:t>
            </a:r>
            <a:r>
              <a:rPr lang="en-US" altLang="zh-TW" sz="2400" dirty="0"/>
              <a:t>(18</a:t>
            </a:r>
            <a:r>
              <a:rPr lang="zh-TW" altLang="en-US" sz="2400" dirty="0"/>
              <a:t>节</a:t>
            </a:r>
            <a:r>
              <a:rPr lang="en-US" altLang="zh-TW" sz="2400" dirty="0"/>
              <a:t>)</a:t>
            </a:r>
            <a:r>
              <a:rPr lang="zh-TW" altLang="en-US" sz="2400" dirty="0"/>
              <a:t>， </a:t>
            </a:r>
            <a:endParaRPr lang="en-US" altLang="zh-TW" sz="2400" dirty="0"/>
          </a:p>
          <a:p>
            <a:endParaRPr lang="en-US" altLang="zh-TW" sz="2400" dirty="0"/>
          </a:p>
          <a:p>
            <a:r>
              <a:rPr lang="zh-TW" altLang="en-US" sz="2400" dirty="0"/>
              <a:t>祂的献祭使新约得以成全，从此开始了新约的时代。</a:t>
            </a:r>
          </a:p>
        </p:txBody>
      </p:sp>
    </p:spTree>
    <p:extLst>
      <p:ext uri="{BB962C8B-B14F-4D97-AF65-F5344CB8AC3E}">
        <p14:creationId xmlns:p14="http://schemas.microsoft.com/office/powerpoint/2010/main" val="2599091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D9A0A-AE44-4BFC-DA6A-62139762C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19BCB9-BD2A-CB65-09E5-620A06C8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467EB9D-A8C4-E50D-1F81-0852584CE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400" dirty="0"/>
              <a:t>在希伯来书九</a:t>
            </a:r>
            <a:r>
              <a:rPr lang="en-US" altLang="zh-TW" sz="2400" dirty="0"/>
              <a:t>9-10</a:t>
            </a:r>
            <a:r>
              <a:rPr lang="zh-TW" altLang="en-US" sz="2400" dirty="0"/>
              <a:t>节告诉我们</a:t>
            </a:r>
            <a:endParaRPr lang="en-US" altLang="zh-TW" sz="2400" dirty="0"/>
          </a:p>
          <a:p>
            <a:endParaRPr lang="en-US" altLang="zh-TW" sz="2400" dirty="0"/>
          </a:p>
          <a:p>
            <a:r>
              <a:rPr lang="zh-TW" altLang="en-US" sz="2400" dirty="0"/>
              <a:t>献祭和祭物都不能使敬拜的人得以完全，直等到「新次序的时期」来到，就是耶稣基督为我们一次献上，就成了永远的赎罪祭</a:t>
            </a:r>
            <a:r>
              <a:rPr lang="en-US" altLang="zh-TW" sz="2400" dirty="0"/>
              <a:t>(v.12)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endParaRPr lang="en-US" altLang="zh-TW" sz="2400" dirty="0"/>
          </a:p>
          <a:p>
            <a:r>
              <a:rPr lang="zh-TW" altLang="en-US" sz="2400" dirty="0"/>
              <a:t>因为他借着一次献祭，就使那些成圣的人永远完全了</a:t>
            </a:r>
            <a:r>
              <a:rPr lang="en-US" altLang="zh-TW" sz="2400" dirty="0"/>
              <a:t>(v.14)</a:t>
            </a:r>
            <a:r>
              <a:rPr lang="zh-TW" altLang="en-US" sz="24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327397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4B324-03F1-A858-C806-AF3634F4E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7CA16C-A17A-3902-69D7-BE488BFDD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E42FFD9-9B15-5CB5-003C-548B35A9F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400" dirty="0"/>
              <a:t>「完全」这个辞，在希伯来书各章中出现多次。</a:t>
            </a:r>
            <a:endParaRPr lang="en-US" altLang="zh-TW" sz="2400" dirty="0"/>
          </a:p>
          <a:p>
            <a:endParaRPr lang="zh-TW" altLang="en-US" sz="2400" dirty="0"/>
          </a:p>
          <a:p>
            <a:r>
              <a:rPr lang="zh-TW" altLang="en-US" sz="2400" dirty="0"/>
              <a:t>「完全」</a:t>
            </a:r>
            <a:r>
              <a:rPr lang="en-US" altLang="zh-TW" sz="2400" dirty="0"/>
              <a:t>(</a:t>
            </a:r>
            <a:r>
              <a:rPr lang="en-US" altLang="zh-TW" sz="2400" dirty="0" err="1"/>
              <a:t>τετελείωκεν</a:t>
            </a:r>
            <a:r>
              <a:rPr lang="en-US" altLang="zh-TW" sz="2400" dirty="0"/>
              <a:t>)</a:t>
            </a:r>
            <a:r>
              <a:rPr lang="zh-TW" altLang="en-US" sz="2400" dirty="0"/>
              <a:t>原文意思是「成熟」，是完整无缺的意思， 指与神的关系达到完全的地步。</a:t>
            </a:r>
            <a:endParaRPr lang="en-US" altLang="zh-TW" sz="2400" dirty="0"/>
          </a:p>
          <a:p>
            <a:endParaRPr lang="en-US" altLang="zh-TW" sz="2400" dirty="0"/>
          </a:p>
          <a:p>
            <a:r>
              <a:rPr lang="zh-TW" altLang="en-US" sz="2400" dirty="0"/>
              <a:t>就是人因耶稣基督一次献上，心里不再有良心的亏欠。</a:t>
            </a:r>
          </a:p>
        </p:txBody>
      </p:sp>
    </p:spTree>
    <p:extLst>
      <p:ext uri="{BB962C8B-B14F-4D97-AF65-F5344CB8AC3E}">
        <p14:creationId xmlns:p14="http://schemas.microsoft.com/office/powerpoint/2010/main" val="1798988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ADA0D8-7658-56A3-351B-2ECD1DE18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E557ECA-BC73-0B20-B3D6-FE5B8CB33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这应验了耶利米先知在三十一</a:t>
            </a:r>
            <a:r>
              <a:rPr lang="en-US" altLang="zh-TW" dirty="0"/>
              <a:t>33-34</a:t>
            </a:r>
            <a:r>
              <a:rPr lang="zh-TW" altLang="en-US" dirty="0"/>
              <a:t>所宣示的预言：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罪既然赦免了，就不用再为罪献祭了；神也不再记着我们曾经犯的罪；因为罪已经得到赦免」（</a:t>
            </a:r>
            <a:r>
              <a:rPr lang="en-US" altLang="zh-TW" dirty="0"/>
              <a:t>18</a:t>
            </a:r>
            <a:r>
              <a:rPr lang="zh-TW" altLang="en-US" dirty="0"/>
              <a:t>节），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我们的良心得到洁净</a:t>
            </a:r>
            <a:r>
              <a:rPr lang="en-US" altLang="zh-TW" dirty="0"/>
              <a:t>(V2-3)</a:t>
            </a:r>
            <a:r>
              <a:rPr lang="zh-TW" altLang="en-US" dirty="0"/>
              <a:t>，我们与神也建立了永远的关系</a:t>
            </a:r>
            <a:r>
              <a:rPr lang="en-US" altLang="zh-TW" dirty="0"/>
              <a:t>(v.15-18) 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更重要的是，耶稣的救恩，是惠及世界上所有的人。</a:t>
            </a:r>
          </a:p>
        </p:txBody>
      </p:sp>
    </p:spTree>
    <p:extLst>
      <p:ext uri="{BB962C8B-B14F-4D97-AF65-F5344CB8AC3E}">
        <p14:creationId xmlns:p14="http://schemas.microsoft.com/office/powerpoint/2010/main" val="1171640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4A8654-9921-0135-646F-2819D4603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1D29A57-3D3B-DC6E-7756-C1F72170C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保罗在罗马书 </a:t>
            </a:r>
            <a:r>
              <a:rPr lang="en-US" altLang="zh-TW" dirty="0"/>
              <a:t>3:23</a:t>
            </a:r>
            <a:r>
              <a:rPr lang="zh-TW" altLang="en-US" dirty="0"/>
              <a:t>说「世人都犯了罪，亏缺了神的荣耀」，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这是指出我们信主前的生命行为，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但今天我们因耶稣基督已经可以完全，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只要靠着主耶稣基督，我们就能得以完全。</a:t>
            </a:r>
          </a:p>
        </p:txBody>
      </p:sp>
    </p:spTree>
    <p:extLst>
      <p:ext uri="{BB962C8B-B14F-4D97-AF65-F5344CB8AC3E}">
        <p14:creationId xmlns:p14="http://schemas.microsoft.com/office/powerpoint/2010/main" val="837991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87BD8E-983A-01A0-5CE4-080D128925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献上感恩的祭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9AEAC14-9A21-3300-E565-DFDD178810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3000" dirty="0"/>
              <a:t>来十</a:t>
            </a:r>
            <a:r>
              <a:rPr lang="en-US" altLang="zh-TW" sz="3000" dirty="0"/>
              <a:t>11_25</a:t>
            </a:r>
          </a:p>
          <a:p>
            <a:r>
              <a:rPr lang="zh-TW" altLang="en-US" sz="2400" dirty="0"/>
              <a:t>宋景昌牧师</a:t>
            </a:r>
            <a:endParaRPr lang="en-US" altLang="zh-TW" sz="2400" dirty="0"/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2288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01F2C-B9AE-2700-946A-3892C2AA4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2E5F0D-4D9F-C646-B111-EAE9E0AD2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6C0A485-A2ED-334D-8359-812D001DA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400" dirty="0"/>
              <a:t>耶稣基督这「一次献祭」，更新了过去的方式，可以让每一个接受耶稣基督救恩的人，所有的罪和过犯既已蒙赦免，就不需要依靠大祭司为我们献赎罪祭了。</a:t>
            </a:r>
          </a:p>
          <a:p>
            <a:endParaRPr lang="zh-TW" altLang="en-US" sz="2400" dirty="0"/>
          </a:p>
          <a:p>
            <a:r>
              <a:rPr lang="zh-TW" altLang="en-US" sz="2400" dirty="0"/>
              <a:t>然而，这并不是我们成为基督徒后，就停止下来，我们应该如何持续我们这「完全」的生命，持续延续与神的关系达到完全的地步？</a:t>
            </a:r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16410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3F1F03-6616-879A-5F33-0A44C3E6B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十</a:t>
            </a:r>
            <a:r>
              <a:rPr lang="en-US" altLang="zh-TW" dirty="0"/>
              <a:t>19-25 </a:t>
            </a:r>
            <a:r>
              <a:rPr lang="zh-TW" altLang="en-US" dirty="0"/>
              <a:t>新汉语译本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C72B6D3-3793-5A9A-7DFF-ABE8565AD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29804" indent="-329804">
              <a:buNone/>
            </a:pPr>
            <a:r>
              <a:rPr lang="en-US" altLang="zh-TW" dirty="0"/>
              <a:t>19 </a:t>
            </a:r>
            <a:r>
              <a:rPr lang="zh-TW" altLang="en-US" dirty="0"/>
              <a:t>这样，弟兄们，既然我们借着耶稣的血得以坦然无惧地进入至圣所</a:t>
            </a:r>
            <a:r>
              <a:rPr lang="en-US" altLang="zh-TW" dirty="0"/>
              <a:t>—— </a:t>
            </a:r>
          </a:p>
          <a:p>
            <a:pPr marL="329804" indent="-329804">
              <a:buNone/>
            </a:pPr>
            <a:r>
              <a:rPr lang="en-US" altLang="zh-TW" dirty="0"/>
              <a:t>20 </a:t>
            </a:r>
            <a:r>
              <a:rPr lang="zh-TW" altLang="en-US" dirty="0"/>
              <a:t>就是借着他给我们开的路，这条路又新又活，穿过了幔帐，这幔帐就是他的身体</a:t>
            </a:r>
            <a:r>
              <a:rPr lang="en-US" altLang="zh-TW" dirty="0"/>
              <a:t>—— </a:t>
            </a:r>
          </a:p>
          <a:p>
            <a:pPr marL="329804" indent="-329804">
              <a:buNone/>
            </a:pPr>
            <a:r>
              <a:rPr lang="en-US" altLang="zh-TW" dirty="0"/>
              <a:t>21 </a:t>
            </a:r>
            <a:r>
              <a:rPr lang="zh-TW" altLang="en-US" dirty="0"/>
              <a:t>又有一位伟大的祭司，管理神的家， 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20287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C020B-F875-2D6D-AD53-1A597FB16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47BB66-B688-FC0C-ECEC-503D4DCFB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十</a:t>
            </a:r>
            <a:r>
              <a:rPr lang="en-US" altLang="zh-TW" dirty="0"/>
              <a:t>19-25 </a:t>
            </a:r>
            <a:r>
              <a:rPr lang="zh-TW" altLang="en-US" dirty="0"/>
              <a:t>新汉语译本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BEB2130-832A-E2B3-EEC1-9E703DA30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29804" indent="-329804">
              <a:buNone/>
            </a:pPr>
            <a:r>
              <a:rPr lang="en-US" altLang="zh-TW" dirty="0"/>
              <a:t>22 </a:t>
            </a:r>
            <a:r>
              <a:rPr lang="zh-TW" altLang="en-US" dirty="0"/>
              <a:t>那么，我们就要怀着真诚的心，用坚定的信心走近前来；这时，我们的心已被清洒，除掉了邪恶的意念，身体也用清水洗净了。</a:t>
            </a:r>
          </a:p>
          <a:p>
            <a:pPr marL="329804" indent="-329804">
              <a:buNone/>
            </a:pPr>
            <a:r>
              <a:rPr lang="en-US" altLang="zh-TW" dirty="0"/>
              <a:t>23 </a:t>
            </a:r>
            <a:r>
              <a:rPr lang="zh-TW" altLang="en-US" dirty="0"/>
              <a:t>我们要持守所宣认的盼望，坚定不移，因为应许我们的那位是信实的。</a:t>
            </a:r>
          </a:p>
          <a:p>
            <a:pPr marL="329804" indent="-329804">
              <a:buNone/>
            </a:pPr>
            <a:r>
              <a:rPr lang="en-US" altLang="zh-TW" dirty="0"/>
              <a:t>24 </a:t>
            </a:r>
            <a:r>
              <a:rPr lang="zh-TW" altLang="en-US" dirty="0"/>
              <a:t>我们要彼此关顾，好激发大家相爱、行善。 </a:t>
            </a:r>
          </a:p>
          <a:p>
            <a:pPr marL="329804" indent="-329804">
              <a:buNone/>
            </a:pPr>
            <a:r>
              <a:rPr lang="en-US" altLang="zh-TW" dirty="0"/>
              <a:t>25 </a:t>
            </a:r>
            <a:r>
              <a:rPr lang="zh-TW" altLang="en-US" dirty="0"/>
              <a:t>不要放弃聚会，像某些人所习惯的那样，反要彼此劝勉；既然见到那日子临近，就更要这样了。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87413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A3948-A96E-E4EF-291C-7053B24B1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182CC39-E27F-34E1-50C0-F4376D1E3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963" y="1047751"/>
            <a:ext cx="725805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2400" dirty="0"/>
              <a:t>大祭司要每年为以色列百姓献上赎罪祭。方式是大祭司每年一次，带着公牛的血，穿越分隔圣所与至圣的幔帐，进入至圣所，向施恩座前弹升血七次。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6C4DA12-80F1-0F32-601B-9A16BC09BBEC}"/>
              </a:ext>
            </a:extLst>
          </p:cNvPr>
          <p:cNvGrpSpPr/>
          <p:nvPr/>
        </p:nvGrpSpPr>
        <p:grpSpPr>
          <a:xfrm>
            <a:off x="1264444" y="2410131"/>
            <a:ext cx="6415088" cy="3590620"/>
            <a:chOff x="1685925" y="2070507"/>
            <a:chExt cx="8553450" cy="4787493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9990A2C9-F4D4-8242-F202-9E842DBF8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5925" y="2070507"/>
              <a:ext cx="8553450" cy="4787493"/>
            </a:xfrm>
            <a:prstGeom prst="rect">
              <a:avLst/>
            </a:prstGeom>
          </p:spPr>
        </p:pic>
        <p:sp>
          <p:nvSpPr>
            <p:cNvPr id="6" name="箭號: 向左 5">
              <a:extLst>
                <a:ext uri="{FF2B5EF4-FFF2-40B4-BE49-F238E27FC236}">
                  <a16:creationId xmlns:a16="http://schemas.microsoft.com/office/drawing/2014/main" id="{5920C4AE-6E9E-1746-407B-4913117F1A2B}"/>
                </a:ext>
              </a:extLst>
            </p:cNvPr>
            <p:cNvSpPr/>
            <p:nvPr/>
          </p:nvSpPr>
          <p:spPr>
            <a:xfrm>
              <a:off x="4019550" y="4794044"/>
              <a:ext cx="1471612" cy="470003"/>
            </a:xfrm>
            <a:prstGeom prst="leftArrow">
              <a:avLst/>
            </a:prstGeom>
            <a:solidFill>
              <a:srgbClr val="4472C4">
                <a:alpha val="0"/>
              </a:srgbClr>
            </a:soli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TW" altLang="en-US" sz="135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80155B0A-94CC-F059-B049-A2ABD5CF8112}"/>
                </a:ext>
              </a:extLst>
            </p:cNvPr>
            <p:cNvSpPr txBox="1"/>
            <p:nvPr/>
          </p:nvSpPr>
          <p:spPr>
            <a:xfrm>
              <a:off x="4491038" y="4841256"/>
              <a:ext cx="100012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zh-TW" altLang="en-US" sz="1350" b="1" dirty="0">
                  <a:solidFill>
                    <a:prstClr val="black"/>
                  </a:solidFill>
                  <a:latin typeface="Calibri" panose="020F0502020204030204"/>
                  <a:ea typeface="新細明體" panose="02020500000000000000" pitchFamily="18" charset="-120"/>
                </a:rPr>
                <a:t>大祭司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0737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1D724-7749-01AC-7DBD-52ECB91A4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8994E2A-5F47-03A0-A028-DAEC23DFF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088" y="1113979"/>
            <a:ext cx="4772025" cy="4886771"/>
          </a:xfrm>
        </p:spPr>
      </p:pic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4F5E6E74-E4E5-48C2-BAD3-FC06471975CC}"/>
              </a:ext>
            </a:extLst>
          </p:cNvPr>
          <p:cNvSpPr txBox="1">
            <a:spLocks/>
          </p:cNvSpPr>
          <p:nvPr/>
        </p:nvSpPr>
        <p:spPr>
          <a:xfrm>
            <a:off x="114301" y="1113979"/>
            <a:ext cx="3800475" cy="488677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r>
              <a:rPr lang="zh-TW" altLang="en-US" sz="24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耶稣在十字架上所流的血，祂为人类一次献上赎罪祭，让我们得以坦然无惧地进入至圣所</a:t>
            </a:r>
            <a:endParaRPr lang="en-US" altLang="zh-TW" sz="24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marL="171450" indent="-171450" defTabSz="685800">
              <a:spcBef>
                <a:spcPts val="750"/>
              </a:spcBef>
            </a:pPr>
            <a:endParaRPr lang="zh-TW" altLang="en-US" sz="24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marL="171450" indent="-171450" defTabSz="685800">
              <a:spcBef>
                <a:spcPts val="750"/>
              </a:spcBef>
            </a:pPr>
            <a:r>
              <a:rPr lang="zh-TW" altLang="en-US" sz="24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这需要穿过了分隔圣所与至圣所的幔帐，而这幔帐就是他的身体。</a:t>
            </a:r>
            <a:r>
              <a:rPr lang="en-US" altLang="zh-TW" sz="24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(V19-20) </a:t>
            </a:r>
            <a:r>
              <a:rPr lang="zh-TW" altLang="en-US" sz="24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当耶稣在十字架上断气那一刻，这幔帐就从中裂开两半，我们也因此借着耶稣基督，我们可以从幔子中间经过，进入至圣所。</a:t>
            </a:r>
          </a:p>
        </p:txBody>
      </p:sp>
    </p:spTree>
    <p:extLst>
      <p:ext uri="{BB962C8B-B14F-4D97-AF65-F5344CB8AC3E}">
        <p14:creationId xmlns:p14="http://schemas.microsoft.com/office/powerpoint/2010/main" val="1844609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FBB3F-02FF-C074-57CE-2A3FFA90D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9BA5D3-3C58-291D-6BE2-FEBFA97AE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9C05AD-42A9-82DA-5F07-56B8A920F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400" dirty="0"/>
              <a:t>弟兄姊妹，你我今天的生活可以有</a:t>
            </a:r>
            <a:r>
              <a:rPr lang="en-US" altLang="zh-TW" sz="2400" dirty="0"/>
              <a:t>2</a:t>
            </a:r>
            <a:r>
              <a:rPr lang="zh-TW" altLang="en-US" sz="2400" dirty="0"/>
              <a:t>个选择：</a:t>
            </a:r>
            <a:endParaRPr lang="en-US" altLang="zh-TW" sz="2400" dirty="0"/>
          </a:p>
          <a:p>
            <a:endParaRPr lang="en-US" altLang="zh-TW" sz="2400" dirty="0"/>
          </a:p>
          <a:p>
            <a:r>
              <a:rPr lang="zh-TW" altLang="en-US" sz="2400" dirty="0"/>
              <a:t>要不是漠视耶稣基督的救恩，就好像在践踏耶稣的身体。</a:t>
            </a:r>
            <a:endParaRPr lang="en-US" altLang="zh-TW" sz="2400" dirty="0"/>
          </a:p>
          <a:p>
            <a:endParaRPr lang="en-US" altLang="zh-TW" sz="2400" dirty="0"/>
          </a:p>
          <a:p>
            <a:r>
              <a:rPr lang="zh-TW" altLang="en-US" sz="2400" dirty="0"/>
              <a:t>或是借着耶稣基督的救恩，走在耶稣基督的道上，过着每天感恩的生活？</a:t>
            </a:r>
          </a:p>
        </p:txBody>
      </p:sp>
    </p:spTree>
    <p:extLst>
      <p:ext uri="{BB962C8B-B14F-4D97-AF65-F5344CB8AC3E}">
        <p14:creationId xmlns:p14="http://schemas.microsoft.com/office/powerpoint/2010/main" val="1445565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D4299-AEB6-741B-A0EB-236C30C00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6309D0-BEFB-8CAF-6782-D20803FF8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3283CAA-E8D2-FD31-841F-EE1AA8F3D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/>
              <a:t>要来到上帝面前 </a:t>
            </a:r>
            <a:endParaRPr lang="en-US" altLang="zh-TW" sz="2400" dirty="0"/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/>
              <a:t>「并我们心中天良的亏欠已经洒去，身体用清水洗净了，就当存着诚心和充足的信心，来到神面前」</a:t>
            </a:r>
            <a:r>
              <a:rPr lang="en-US" altLang="zh-TW" sz="2400" dirty="0"/>
              <a:t>(v.22)</a:t>
            </a:r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49555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41BB0-087D-0A93-A6C9-3A80C41C7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103CF7-E10C-9C44-EA64-C68F1EE07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AC789D-2590-4394-1F5E-791CD350D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/>
              <a:t>要坚守所承认的指望 </a:t>
            </a:r>
            <a:endParaRPr lang="en-US" altLang="zh-TW" sz="2400" dirty="0"/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/>
              <a:t>「也要坚守我们所承认的指望，不致摇动，因为那应许我们的是信实的。」</a:t>
            </a:r>
            <a:r>
              <a:rPr lang="en-US" altLang="zh-TW" sz="2400" dirty="0"/>
              <a:t>(v.23)</a:t>
            </a:r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63875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A18A8-9DF3-E211-BF57-087096360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FD47BA-58DA-A9C3-B905-60F06BC95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EA24A87-5071-4CE9-8334-657181785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/>
              <a:t>要彼此相顾 </a:t>
            </a:r>
            <a:endParaRPr lang="en-US" altLang="zh-TW" sz="2400" dirty="0"/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/>
              <a:t>「又要彼此相顾，激发爱心，勉励行善。」</a:t>
            </a:r>
            <a:r>
              <a:rPr lang="en-US" altLang="zh-TW" sz="2400" dirty="0"/>
              <a:t>(v.24)</a:t>
            </a:r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29259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EE017-DB9B-B3D2-DB05-50ACC2531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AA10D7-7088-AE3B-50DB-FC76E0D07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30845A-8871-BA2B-607F-75B421953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/>
              <a:t>不停止聚会</a:t>
            </a:r>
            <a:endParaRPr lang="en-US" altLang="zh-TW" sz="2400" dirty="0"/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/>
              <a:t>「不可停止聚会，好像那些停止惯了的人，倒要彼此劝勉，既然知道那日子临近，就更当如此。」</a:t>
            </a:r>
            <a:r>
              <a:rPr lang="en-US" altLang="zh-TW" sz="2400" dirty="0"/>
              <a:t>(v.25)</a:t>
            </a:r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52993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29D398-8390-8D1A-53C5-3A0C0D87F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CE0E4CC8-5DDD-300B-D43F-9AE714ED8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66" y="2358033"/>
            <a:ext cx="3750469" cy="3000375"/>
          </a:xfrm>
        </p:spPr>
      </p:pic>
    </p:spTree>
    <p:extLst>
      <p:ext uri="{BB962C8B-B14F-4D97-AF65-F5344CB8AC3E}">
        <p14:creationId xmlns:p14="http://schemas.microsoft.com/office/powerpoint/2010/main" val="464747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339BA-1ABB-2F28-3369-D581469E1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ADA10C-2D43-27F4-857F-AA86824B8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总结：献上感恩的祭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C2F31E9-AF06-A315-B573-16B8B70E5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400" dirty="0"/>
              <a:t>今天的讲道题目是：献上感恩的祭。我们都知道，我们先得着恩惠，而我们的回应是：感恩！</a:t>
            </a:r>
          </a:p>
          <a:p>
            <a:endParaRPr lang="zh-TW" altLang="en-US" sz="2400" dirty="0"/>
          </a:p>
          <a:p>
            <a:r>
              <a:rPr lang="zh-TW" altLang="en-US" sz="2400" dirty="0"/>
              <a:t>希伯来书的作者，提醒我们过去是怎么的人？我们曾经在罪的指控下感到无助？</a:t>
            </a:r>
            <a:endParaRPr lang="en-US" altLang="zh-TW" sz="2400" dirty="0"/>
          </a:p>
          <a:p>
            <a:endParaRPr lang="zh-TW" altLang="en-US" sz="2400" dirty="0"/>
          </a:p>
          <a:p>
            <a:r>
              <a:rPr lang="zh-TW" altLang="en-US" sz="2400" dirty="0"/>
              <a:t>我们是什么的情况下，找到耶稣基督？得着祂的恩惠？ </a:t>
            </a:r>
          </a:p>
        </p:txBody>
      </p:sp>
    </p:spTree>
    <p:extLst>
      <p:ext uri="{BB962C8B-B14F-4D97-AF65-F5344CB8AC3E}">
        <p14:creationId xmlns:p14="http://schemas.microsoft.com/office/powerpoint/2010/main" val="66537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79ECF-BE0D-0820-88D4-897FFBB35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8A64FB-552F-81EC-F7B3-D01121F53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894EF8-F262-1B5D-8B1E-3A8784D48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500438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弟兄姊妹，我们能够「完全」，不是因为我们能做甚么，乃是因为耶稣基督为我们众人死，我们的生命就得以完全、得以成圣。</a:t>
            </a:r>
            <a:endParaRPr lang="en-US" altLang="zh-TW" sz="2400" dirty="0"/>
          </a:p>
          <a:p>
            <a:endParaRPr lang="zh-TW" altLang="en-US" sz="2400" dirty="0"/>
          </a:p>
          <a:p>
            <a:r>
              <a:rPr lang="zh-TW" altLang="en-US" sz="2400" dirty="0"/>
              <a:t>今天，我们都因着耶稣基督，可以得以「完全」，这是我们需要为此而感恩！</a:t>
            </a:r>
            <a:endParaRPr lang="en-US" altLang="zh-TW" sz="2400" dirty="0"/>
          </a:p>
          <a:p>
            <a:endParaRPr lang="zh-TW" altLang="en-US" sz="2400" dirty="0"/>
          </a:p>
          <a:p>
            <a:r>
              <a:rPr lang="zh-TW" altLang="en-US" sz="2400" dirty="0"/>
              <a:t>我们不单要为能够成为基督徒感恩，我们更要持续为我们能够成为「完全」的人感恩！</a:t>
            </a:r>
          </a:p>
        </p:txBody>
      </p:sp>
    </p:spTree>
    <p:extLst>
      <p:ext uri="{BB962C8B-B14F-4D97-AF65-F5344CB8AC3E}">
        <p14:creationId xmlns:p14="http://schemas.microsoft.com/office/powerpoint/2010/main" val="1205518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CE4D3-E1EC-7282-ED33-A2D2460B5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428296-17B1-AB14-A490-4D20DA2B4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0467"/>
            <a:ext cx="7886700" cy="1081630"/>
          </a:xfrm>
        </p:spPr>
        <p:txBody>
          <a:bodyPr>
            <a:normAutofit/>
          </a:bodyPr>
          <a:lstStyle/>
          <a:p>
            <a:pPr algn="ctr"/>
            <a:r>
              <a:rPr lang="zh-TW" altLang="en-US" sz="3000" dirty="0"/>
              <a:t>不同地区的农民在收成之后，要跳舞庆祝丰收，要与人分享所收成的，这就是感恩的行动。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6BC194C-C3F4-B2E5-D70B-0FCDA330D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70" y="1960080"/>
            <a:ext cx="5352829" cy="401735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A3235DA-51F3-24F5-5095-B0C4E790C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840" y="1983486"/>
            <a:ext cx="5352829" cy="4017264"/>
          </a:xfrm>
          <a:prstGeom prst="rect">
            <a:avLst/>
          </a:prstGeom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EF9C7FB-3CF1-699E-B41D-5E8921871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607" y="1960081"/>
            <a:ext cx="774123" cy="3774281"/>
          </a:xfrm>
        </p:spPr>
        <p:txBody>
          <a:bodyPr vert="eaVert"/>
          <a:lstStyle/>
          <a:p>
            <a:pPr marL="0" indent="0">
              <a:buNone/>
            </a:pPr>
            <a:r>
              <a:rPr lang="zh-TW" altLang="zh-TW" dirty="0"/>
              <a:t>台湾原住民阿美族的丰年祭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9905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8F648B-85C6-F79C-6725-D1EF043B8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0468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 sz="3000" dirty="0"/>
              <a:t>不同地区的农民在收成之后，要跳舞庆祝丰收，要与人分享所收成的，这就是感恩的行动。</a:t>
            </a:r>
          </a:p>
        </p:txBody>
      </p:sp>
      <p:pic>
        <p:nvPicPr>
          <p:cNvPr id="11" name="內容版面配置區 5">
            <a:extLst>
              <a:ext uri="{FF2B5EF4-FFF2-40B4-BE49-F238E27FC236}">
                <a16:creationId xmlns:a16="http://schemas.microsoft.com/office/drawing/2014/main" id="{B4087AAB-0317-09EE-CA18-878631AF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77" y="1851421"/>
            <a:ext cx="6172023" cy="4126112"/>
          </a:xfrm>
          <a:prstGeom prst="rect">
            <a:avLst/>
          </a:prstGeom>
        </p:spPr>
      </p:pic>
      <p:pic>
        <p:nvPicPr>
          <p:cNvPr id="13" name="內容版面配置區 4">
            <a:extLst>
              <a:ext uri="{FF2B5EF4-FFF2-40B4-BE49-F238E27FC236}">
                <a16:creationId xmlns:a16="http://schemas.microsoft.com/office/drawing/2014/main" id="{2C4F9EDD-89FF-231B-FF1F-3BBC20D20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2734"/>
            <a:ext cx="6172200" cy="4114799"/>
          </a:xfrm>
          <a:prstGeom prst="rect">
            <a:avLst/>
          </a:prstGeom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D4C84B7-735E-6A20-2E3E-D99CE1987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0436" y="1955926"/>
            <a:ext cx="466444" cy="4029767"/>
          </a:xfrm>
          <a:solidFill>
            <a:schemeClr val="accent1">
              <a:lumMod val="40000"/>
              <a:lumOff val="60000"/>
            </a:schemeClr>
          </a:solidFill>
        </p:spPr>
        <p:txBody>
          <a:bodyPr vert="eaVert">
            <a:normAutofit lnSpcReduction="10000"/>
          </a:bodyPr>
          <a:lstStyle/>
          <a:p>
            <a:r>
              <a:rPr lang="zh-TW" altLang="en-US" dirty="0"/>
              <a:t>马来西亚沙巴卡达族的丰收节</a:t>
            </a:r>
          </a:p>
        </p:txBody>
      </p:sp>
      <p:sp>
        <p:nvSpPr>
          <p:cNvPr id="15" name="內容版面配置區 3">
            <a:extLst>
              <a:ext uri="{FF2B5EF4-FFF2-40B4-BE49-F238E27FC236}">
                <a16:creationId xmlns:a16="http://schemas.microsoft.com/office/drawing/2014/main" id="{40883EBE-27E1-3845-3ECB-F53E5E69C275}"/>
              </a:ext>
            </a:extLst>
          </p:cNvPr>
          <p:cNvSpPr txBox="1">
            <a:spLocks/>
          </p:cNvSpPr>
          <p:nvPr/>
        </p:nvSpPr>
        <p:spPr>
          <a:xfrm>
            <a:off x="54247" y="1955927"/>
            <a:ext cx="512056" cy="19770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eaVert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r>
              <a:rPr lang="zh-TW" altLang="en-US" sz="21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越西的丰收节</a:t>
            </a:r>
          </a:p>
        </p:txBody>
      </p:sp>
    </p:spTree>
    <p:extLst>
      <p:ext uri="{BB962C8B-B14F-4D97-AF65-F5344CB8AC3E}">
        <p14:creationId xmlns:p14="http://schemas.microsoft.com/office/powerpoint/2010/main" val="118554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C3E719-BBB9-9712-E8F7-9F16A131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欧洲法国及奥地利也有庆祝丰收节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F23C607-FD17-C3B9-1352-E7BC11F85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965126"/>
            <a:ext cx="6064463" cy="4035624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59562F2-5AF7-3409-7EE0-1A8205409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2001590"/>
            <a:ext cx="7286625" cy="398487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8454A68-2965-2197-1F3E-35B992FFF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5" y="1944440"/>
            <a:ext cx="7286625" cy="398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8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471B38-B328-0D11-70EF-EDAB1AA80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美国感恩节的由来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CE9688D-0A78-63E0-60F1-1C98A1DA2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1620</a:t>
            </a:r>
            <a:r>
              <a:rPr lang="zh-TW" altLang="en-US" sz="2400" dirty="0"/>
              <a:t>年，一艘从英国普利茅斯开往美国麻省殖民地的客船，五月花号满载着清教徒到达。当年冬天，不少人饥寒交迫，染病身亡。</a:t>
            </a:r>
            <a:endParaRPr lang="en-US" altLang="zh-TW" sz="2400" dirty="0"/>
          </a:p>
          <a:p>
            <a:endParaRPr lang="en-US" altLang="zh-TW" sz="2400" dirty="0"/>
          </a:p>
          <a:p>
            <a:r>
              <a:rPr lang="zh-TW" altLang="en-US" sz="2400" dirty="0"/>
              <a:t>在当地原住民的帮助下，新移民学会狩猎、种植玉米、南瓜，并在</a:t>
            </a:r>
            <a:r>
              <a:rPr lang="en-US" altLang="zh-TW" sz="2400" dirty="0"/>
              <a:t>1621</a:t>
            </a:r>
            <a:r>
              <a:rPr lang="zh-TW" altLang="en-US" sz="2400" dirty="0"/>
              <a:t>年迎来丰收。在欢庆丰收的日子，那些来自欧陆的新移民，藉鉴了英国宗教改革中的传统感恩节形式，邀请原住民过来一同感谢神的赐予，也成为了美国感恩节的由来。</a:t>
            </a:r>
          </a:p>
        </p:txBody>
      </p:sp>
    </p:spTree>
    <p:extLst>
      <p:ext uri="{BB962C8B-B14F-4D97-AF65-F5344CB8AC3E}">
        <p14:creationId xmlns:p14="http://schemas.microsoft.com/office/powerpoint/2010/main" val="1804656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03265C-AF6E-9C3F-2A8B-145BB2ED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091FAA-9900-3492-FFDA-30D850062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400" dirty="0"/>
              <a:t>其实无论是丰收节，或是感恩节，大都是围绕着农作物有好的收成而感谢上苍，也就是大自然的神明。</a:t>
            </a:r>
            <a:endParaRPr lang="en-US" altLang="zh-TW" sz="2400" dirty="0"/>
          </a:p>
          <a:p>
            <a:endParaRPr lang="zh-TW" altLang="en-US" sz="2400" dirty="0"/>
          </a:p>
          <a:p>
            <a:r>
              <a:rPr lang="zh-TW" altLang="en-US" sz="2400" dirty="0"/>
              <a:t>圣经中记载了迦南人其中一个他们所拜的偶像「巴力」，就是与农耕有关的神祇。</a:t>
            </a:r>
          </a:p>
        </p:txBody>
      </p:sp>
    </p:spTree>
    <p:extLst>
      <p:ext uri="{BB962C8B-B14F-4D97-AF65-F5344CB8AC3E}">
        <p14:creationId xmlns:p14="http://schemas.microsoft.com/office/powerpoint/2010/main" val="3176518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40004-3673-C084-932C-8061E78EE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6BEB01-941E-F345-3364-5D86372DE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耶和华上帝颁下的其中一个律法，就是要向耶和华守节和过节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2AC26E-89C7-8520-36D7-42B110B14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22818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400" dirty="0"/>
              <a:t>出埃及记</a:t>
            </a:r>
            <a:r>
              <a:rPr lang="en-US" altLang="zh-TW" sz="2400" dirty="0"/>
              <a:t>23:14-17</a:t>
            </a:r>
          </a:p>
          <a:p>
            <a:pPr marL="329804" indent="-329804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400" dirty="0"/>
              <a:t>14</a:t>
            </a:r>
            <a:r>
              <a:rPr lang="zh-TW" altLang="en-US" sz="2400" dirty="0"/>
              <a:t>「一年三次，你要向我守节。 </a:t>
            </a:r>
            <a:endParaRPr lang="en-US" altLang="zh-TW" sz="2400" dirty="0"/>
          </a:p>
          <a:p>
            <a:pPr marL="329804" indent="-329804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400" dirty="0"/>
              <a:t>15</a:t>
            </a:r>
            <a:r>
              <a:rPr lang="zh-TW" altLang="en-US" sz="2400" dirty="0"/>
              <a:t>你要守除酵节，照我所吩咐你的，在亚笔月内所定的日期吃无酵饼七天，因为你是在这月离开了埃及。谁也不可空手来朝见我。 </a:t>
            </a:r>
            <a:endParaRPr lang="en-US" altLang="zh-TW" sz="2400" dirty="0"/>
          </a:p>
          <a:p>
            <a:pPr marL="329804" indent="-329804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400" dirty="0"/>
              <a:t>16</a:t>
            </a:r>
            <a:r>
              <a:rPr lang="zh-TW" altLang="en-US" sz="2400" dirty="0"/>
              <a:t>你要守收割节，收田间所种、劳碌所得初熟之物。你年底收藏田间劳碌所得时，要守收藏节。 </a:t>
            </a:r>
            <a:endParaRPr lang="en-US" altLang="zh-TW" sz="2400" dirty="0"/>
          </a:p>
          <a:p>
            <a:pPr marL="329804" indent="-329804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400" dirty="0"/>
              <a:t>17</a:t>
            </a:r>
            <a:r>
              <a:rPr lang="zh-TW" altLang="en-US" sz="2400" dirty="0"/>
              <a:t>所有的男丁都要一年三次朝见主耶和华。」</a:t>
            </a:r>
          </a:p>
        </p:txBody>
      </p:sp>
    </p:spTree>
    <p:extLst>
      <p:ext uri="{BB962C8B-B14F-4D97-AF65-F5344CB8AC3E}">
        <p14:creationId xmlns:p14="http://schemas.microsoft.com/office/powerpoint/2010/main" val="3892036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2672</Words>
  <Application>Microsoft Office PowerPoint</Application>
  <PresentationFormat>Bildschirmpräsentation (4:3)</PresentationFormat>
  <Paragraphs>122</Paragraphs>
  <Slides>31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31</vt:i4>
      </vt:variant>
    </vt:vector>
  </HeadingPairs>
  <TitlesOfParts>
    <vt:vector size="37" baseType="lpstr">
      <vt:lpstr>等线</vt:lpstr>
      <vt:lpstr>Arial</vt:lpstr>
      <vt:lpstr>Calibri</vt:lpstr>
      <vt:lpstr>Calibri Light</vt:lpstr>
      <vt:lpstr>Office 主题​​</vt:lpstr>
      <vt:lpstr>Office 佈景主題</vt:lpstr>
      <vt:lpstr>PowerPoint-Präsentation</vt:lpstr>
      <vt:lpstr>献上感恩的祭</vt:lpstr>
      <vt:lpstr>PowerPoint-Präsentation</vt:lpstr>
      <vt:lpstr>不同地区的农民在收成之后，要跳舞庆祝丰收，要与人分享所收成的，这就是感恩的行动。</vt:lpstr>
      <vt:lpstr>不同地区的农民在收成之后，要跳舞庆祝丰收，要与人分享所收成的，这就是感恩的行动。</vt:lpstr>
      <vt:lpstr>欧洲法国及奥地利也有庆祝丰收节</vt:lpstr>
      <vt:lpstr>美国感恩节的由来</vt:lpstr>
      <vt:lpstr>PowerPoint-Präsentation</vt:lpstr>
      <vt:lpstr>耶和华上帝颁下的其中一个律法，就是要向耶和华守节和过节</vt:lpstr>
      <vt:lpstr>PowerPoint-Präsentation</vt:lpstr>
      <vt:lpstr>来十11-18 新汉语译本</vt:lpstr>
      <vt:lpstr>来十11-18 新汉语译本</vt:lpstr>
      <vt:lpstr>「赎罪祭」，是将来美事的影子，这个影子的实体，就是耶稣基督的十字架！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十19-25 新汉语译本</vt:lpstr>
      <vt:lpstr>十19-25 新汉语译本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总结：献上感恩的祭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siqi D</dc:creator>
  <cp:lastModifiedBy>Dongdong Hu</cp:lastModifiedBy>
  <cp:revision>317</cp:revision>
  <dcterms:created xsi:type="dcterms:W3CDTF">2023-03-17T14:22:59Z</dcterms:created>
  <dcterms:modified xsi:type="dcterms:W3CDTF">2024-11-26T18:57:27Z</dcterms:modified>
</cp:coreProperties>
</file>