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122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2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2024/10/29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 err="1"/>
              <a:t>愿意跟随耶稣的人</a:t>
            </a:r>
            <a:endParaRPr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经文：耶31:7-9；來7:23-28；可10:46-52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可怜我吧！</a:t>
            </a:r>
          </a:p>
        </p:txBody>
      </p:sp>
      <p:sp>
        <p:nvSpPr>
          <p:cNvPr id="156" name="Inhaltsplatzhalter 2"/>
          <p:cNvSpPr txBox="1"/>
          <p:nvPr/>
        </p:nvSpPr>
        <p:spPr>
          <a:xfrm>
            <a:off x="379101" y="1415846"/>
            <a:ext cx="8385798" cy="325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作为家长，可带孩子在Brot für die Welt ! 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青年也可以参加给流浪汉做饭的活动。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让我们学效耶稣道成肉身的精神，体会他者的世界，不活在自恋中，我们不是世界的中心。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可怜我吧！</a:t>
            </a:r>
          </a:p>
        </p:txBody>
      </p:sp>
      <p:sp>
        <p:nvSpPr>
          <p:cNvPr id="162" name="Inhaltsplatzhalter 2"/>
          <p:cNvSpPr txBox="1"/>
          <p:nvPr/>
        </p:nvSpPr>
        <p:spPr>
          <a:xfrm>
            <a:off x="379101" y="1415846"/>
            <a:ext cx="3101754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这个讨饭的瞎子⋯呼求耶稣，直至耶稣回应他的呼求。</a:t>
            </a:r>
          </a:p>
        </p:txBody>
      </p:sp>
      <p:pic>
        <p:nvPicPr>
          <p:cNvPr id="163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828" y="1367509"/>
            <a:ext cx="5285670" cy="5285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可怜我吧！</a:t>
            </a:r>
          </a:p>
        </p:txBody>
      </p:sp>
      <p:sp>
        <p:nvSpPr>
          <p:cNvPr id="169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Brot für die Welt 期间，遇到一个来出差的华人⋯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可怜我吧！</a:t>
            </a:r>
          </a:p>
        </p:txBody>
      </p:sp>
      <p:sp>
        <p:nvSpPr>
          <p:cNvPr id="175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耶稣也说「康健的人用不着医生，有病的人才用得着。我来本不是召义人，乃是召罪人。」（可2:17）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可怜我吧！</a:t>
            </a:r>
          </a:p>
        </p:txBody>
      </p:sp>
      <p:sp>
        <p:nvSpPr>
          <p:cNvPr id="181" name="Inhaltsplatzhalter 2"/>
          <p:cNvSpPr txBox="1"/>
          <p:nvPr/>
        </p:nvSpPr>
        <p:spPr>
          <a:xfrm>
            <a:off x="379101" y="1415846"/>
            <a:ext cx="3294299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那些说： 「不用被可怜的！」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那些说： 「可怜我吧！  可怜我吧！」</a:t>
            </a:r>
          </a:p>
        </p:txBody>
      </p:sp>
      <p:pic>
        <p:nvPicPr>
          <p:cNvPr id="182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132" y="1336424"/>
            <a:ext cx="5333489" cy="5327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要我为你做什么？</a:t>
            </a:r>
          </a:p>
        </p:txBody>
      </p:sp>
      <p:sp>
        <p:nvSpPr>
          <p:cNvPr id="188" name="Inhaltsplatzhalter 2"/>
          <p:cNvSpPr txBox="1"/>
          <p:nvPr/>
        </p:nvSpPr>
        <p:spPr>
          <a:xfrm>
            <a:off x="379101" y="1415846"/>
            <a:ext cx="8385798" cy="48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耶稣的回应和其他人不同，很郑重地问：「要我为你做什么？」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反映他的态度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耶稣尊重这乞丐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没有责备他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将这人放在眼里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以他人为中心发出这问题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要我为你做什么？</a:t>
            </a:r>
          </a:p>
        </p:txBody>
      </p:sp>
      <p:sp>
        <p:nvSpPr>
          <p:cNvPr id="194" name="Inhaltsplatzhalter 2"/>
          <p:cNvSpPr txBox="1"/>
          <p:nvPr/>
        </p:nvSpPr>
        <p:spPr>
          <a:xfrm>
            <a:off x="379101" y="1415846"/>
            <a:ext cx="8385798" cy="500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耶稣问：「要我为你做什么？」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要将自己的假设放下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要有一个开放的心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邀请对方将自己呈现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这是倒空自己，倾注在他人身上的力量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耶稣道成了肉身，进入他者的世界中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他的心是温柔的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要我为你做什么？</a:t>
            </a:r>
          </a:p>
        </p:txBody>
      </p:sp>
      <p:sp>
        <p:nvSpPr>
          <p:cNvPr id="200" name="Inhaltsplatzhalter 2"/>
          <p:cNvSpPr txBox="1"/>
          <p:nvPr/>
        </p:nvSpPr>
        <p:spPr>
          <a:xfrm>
            <a:off x="379101" y="1415846"/>
            <a:ext cx="8385798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大家觉得这流浪汉怎样？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有礼貌、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有学识、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生活有规律、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勤力、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也认识神。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要我为你做什么？</a:t>
            </a:r>
          </a:p>
        </p:txBody>
      </p:sp>
      <p:sp>
        <p:nvSpPr>
          <p:cNvPr id="206" name="Inhaltsplatzhalter 2"/>
          <p:cNvSpPr txBox="1"/>
          <p:nvPr/>
        </p:nvSpPr>
        <p:spPr>
          <a:xfrm>
            <a:off x="379101" y="1415846"/>
            <a:ext cx="8385798" cy="325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古语：「先敬罗衣后敬人」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指世俗势利，只注重衣着，不注重人品。 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罗衣是用绫罗绸缎等高档丝织品制成的衣服，通常代表着贵族或富人的身份和地位。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要我为你做什么？</a:t>
            </a:r>
          </a:p>
        </p:txBody>
      </p:sp>
      <p:sp>
        <p:nvSpPr>
          <p:cNvPr id="212" name="Inhaltsplatzhalter 2"/>
          <p:cNvSpPr txBox="1"/>
          <p:nvPr/>
        </p:nvSpPr>
        <p:spPr>
          <a:xfrm>
            <a:off x="379101" y="1415846"/>
            <a:ext cx="8385798" cy="512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瑞士心理学家荣格所说，金钱会强化我们的「面具」。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它会让我们与自己的内心隔离。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有位女士谈到她那位事业有成的先生。她发现，自己再也无法跟她先生理性地交谈，因为她先生开口闭口都是谈钱。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他的内心已经空虚，他已经与自己的内心隔离了，这对他而言并不好。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亲爱的弟兄姊妹，愿你平安！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要我为你做什么？</a:t>
            </a:r>
          </a:p>
        </p:txBody>
      </p:sp>
      <p:sp>
        <p:nvSpPr>
          <p:cNvPr id="218" name="Inhaltsplatzhalter 2"/>
          <p:cNvSpPr txBox="1"/>
          <p:nvPr/>
        </p:nvSpPr>
        <p:spPr>
          <a:xfrm>
            <a:off x="379101" y="1415846"/>
            <a:ext cx="8385798" cy="413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耶稣当然没有被金钱矇骗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没有「先敬罗衣后敬人」，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对待这讨饭的瞎子也是非常尊重，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问他：「要我为你做什么？」，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他看到眼前这个人，不带批评，注目看他，尊重他的意愿。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要我为你做什么？</a:t>
            </a:r>
          </a:p>
        </p:txBody>
      </p:sp>
      <p:sp>
        <p:nvSpPr>
          <p:cNvPr id="224" name="Inhaltsplatzhalter 2"/>
          <p:cNvSpPr txBox="1"/>
          <p:nvPr/>
        </p:nvSpPr>
        <p:spPr>
          <a:xfrm>
            <a:off x="379101" y="1415846"/>
            <a:ext cx="838579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瞎子说：「我要能看见。」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耶稣说：「你去吧！你的信救了你了。」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瞎子眼盲心不盲，他知道耶稣的能力，相信耶稣的能力。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比许多能看见的人，看得更清楚。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要我为你做什么？</a:t>
            </a:r>
          </a:p>
        </p:txBody>
      </p:sp>
      <p:sp>
        <p:nvSpPr>
          <p:cNvPr id="230" name="Inhaltsplatzhalter 2"/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在整卷书中，就只有三个人直接呼喊出耶稣的身份。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第一个是彼得说耶稣是基督（可8:29）；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另一个是十架下的百夫长，耶稣断气后说「这人真是上帝的儿子！」（可15:39）；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最后就是巴底买，称呼耶稣为「大卫的儿子」。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跟随耶稣</a:t>
            </a:r>
          </a:p>
        </p:txBody>
      </p:sp>
      <p:sp>
        <p:nvSpPr>
          <p:cNvPr id="236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最后，瞎子立刻看见了，就在路上跟随耶稣。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这瞎子是底买的儿子巴底买，他的名字被记录下来了，他成为耶稣的见证人，他跟随了耶稣，让人知道耶稣的能力，他不再需要讨饭，成为了耶稣的门徒。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跟随耶稣</a:t>
            </a:r>
          </a:p>
        </p:txBody>
      </p:sp>
      <p:sp>
        <p:nvSpPr>
          <p:cNvPr id="242" name="Inhaltsplatzhalter 2"/>
          <p:cNvSpPr txBox="1"/>
          <p:nvPr/>
        </p:nvSpPr>
        <p:spPr>
          <a:xfrm>
            <a:off x="379101" y="1415846"/>
            <a:ext cx="8385798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耶利米书的经文：「31:7 耶和华如此说：你们</a:t>
            </a:r>
            <a:r>
              <a:rPr>
                <a:solidFill>
                  <a:srgbClr val="FF6250"/>
                </a:solidFill>
              </a:rPr>
              <a:t>当为雅各欢乐歌唱</a:t>
            </a:r>
            <a:r>
              <a:t>，因万国中为首的欢呼。</a:t>
            </a:r>
            <a:r>
              <a:rPr>
                <a:solidFill>
                  <a:srgbClr val="FF6250"/>
                </a:solidFill>
              </a:rPr>
              <a:t>当传扬颂赞</a:t>
            </a:r>
            <a:r>
              <a:t>说：耶和华啊，求</a:t>
            </a:r>
            <a:r>
              <a:rPr>
                <a:solidFill>
                  <a:srgbClr val="FF6250"/>
                </a:solidFill>
              </a:rPr>
              <a:t>你拯救你的百姓以色列所剩下的人</a:t>
            </a:r>
            <a:r>
              <a:t>。31:8 我必将他们从北方领来，从地极招聚；同着他们来的</a:t>
            </a:r>
            <a:r>
              <a:rPr>
                <a:solidFill>
                  <a:srgbClr val="FF6250"/>
                </a:solidFill>
              </a:rPr>
              <a:t>有瞎子、瘸子、孕妇、产妇</a:t>
            </a:r>
            <a:r>
              <a:t>；他们必成为大帮回到这里来。31:9 </a:t>
            </a:r>
            <a:r>
              <a:rPr>
                <a:solidFill>
                  <a:srgbClr val="FF6250"/>
                </a:solidFill>
              </a:rPr>
              <a:t>他们要哭泣而来</a:t>
            </a:r>
            <a:r>
              <a:t>。</a:t>
            </a:r>
            <a:r>
              <a:rPr>
                <a:solidFill>
                  <a:srgbClr val="FF6250"/>
                </a:solidFill>
              </a:rPr>
              <a:t>我要照他们恳求的引导他们</a:t>
            </a:r>
            <a:r>
              <a:t>⋯⋯」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跟随耶稣</a:t>
            </a:r>
          </a:p>
        </p:txBody>
      </p:sp>
      <p:sp>
        <p:nvSpPr>
          <p:cNvPr id="248" name="Inhaltsplatzhalter 2"/>
          <p:cNvSpPr txBox="1"/>
          <p:nvPr/>
        </p:nvSpPr>
        <p:spPr>
          <a:xfrm>
            <a:off x="379101" y="1415846"/>
            <a:ext cx="8385798" cy="485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这是神所招聚的人，愿意回应神呼召的人，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他们都经历了神的拯救，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欢喜快乐，歌颂主的拯救，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他们是仰望神的人，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他们看清金钱的真相，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他们的心也没有其他爱慕的，愿意撇下一切，跟从耶稣。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67545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两周前「</a:t>
            </a:r>
            <a:r>
              <a:rPr>
                <a:solidFill>
                  <a:srgbClr val="FF4015"/>
                </a:solidFill>
              </a:rPr>
              <a:t>不愿</a:t>
            </a:r>
            <a:r>
              <a:t>跟随耶稣的人」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今天续集「</a:t>
            </a:r>
            <a:r>
              <a:rPr>
                <a:solidFill>
                  <a:srgbClr val="FF4015"/>
                </a:solidFill>
              </a:rPr>
              <a:t>愿意</a:t>
            </a:r>
            <a:r>
              <a:t>跟随耶稣的人」</a:t>
            </a:r>
          </a:p>
        </p:txBody>
      </p:sp>
      <p:pic>
        <p:nvPicPr>
          <p:cNvPr id="110" name="IMG_0139.jpeg" descr="IMG_0139.jpeg"/>
          <p:cNvPicPr>
            <a:picLocks noChangeAspect="1"/>
          </p:cNvPicPr>
          <p:nvPr/>
        </p:nvPicPr>
        <p:blipFill>
          <a:blip r:embed="rId4"/>
          <a:srcRect l="25813" t="25359" r="30765" b="6834"/>
          <a:stretch>
            <a:fillRect/>
          </a:stretch>
        </p:blipFill>
        <p:spPr>
          <a:xfrm>
            <a:off x="3431976" y="3128586"/>
            <a:ext cx="2280120" cy="2526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0142.jpeg" descr="IMG_014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095" y="141073"/>
            <a:ext cx="1777258" cy="6575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17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什么是</a:t>
            </a:r>
            <a:r>
              <a:rPr>
                <a:solidFill>
                  <a:srgbClr val="FF4015"/>
                </a:solidFill>
              </a:rPr>
              <a:t>财迷心窍</a:t>
            </a:r>
            <a:r>
              <a:t>？一心只想到钱，被钱财迷惑了，对事情的理解产生错误。上次讲道已经说了，金钱成为偶像，心所倚靠的，自大又自以为是。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清醒的心</a:t>
            </a:r>
            <a:r>
              <a:t>，是看清金钱的假像，明白真正值得倚靠的是神。 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从耶稣的身上学习</a:t>
            </a:r>
            <a:r>
              <a:rPr>
                <a:solidFill>
                  <a:srgbClr val="FF4015"/>
                </a:solidFill>
              </a:rPr>
              <a:t>道成肉身的信仰</a:t>
            </a:r>
            <a:r>
              <a:t>，进入他者的世界，经验他者的生命。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可怜我吧！</a:t>
            </a:r>
          </a:p>
        </p:txBody>
      </p:sp>
      <p:sp>
        <p:nvSpPr>
          <p:cNvPr id="123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耶稣经过耶利哥，有一个讨饭的瞎子遇见耶稣，他大声喊着说：「</a:t>
            </a:r>
            <a:r>
              <a:rPr>
                <a:solidFill>
                  <a:srgbClr val="FF4015"/>
                </a:solidFill>
              </a:rPr>
              <a:t>大卫的子孙耶稣啊！可怜我吧！</a:t>
            </a:r>
            <a:r>
              <a:t>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当其他人责备他，不许他作声，他却越发大声：「</a:t>
            </a:r>
            <a:r>
              <a:rPr>
                <a:solidFill>
                  <a:srgbClr val="FF4015"/>
                </a:solidFill>
              </a:rPr>
              <a:t>大卫的子孙哪，可怜我吧！</a:t>
            </a:r>
            <a:r>
              <a:t>」直至吸引到耶稣的回应。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可怜我吧！</a:t>
            </a:r>
          </a:p>
        </p:txBody>
      </p:sp>
      <p:pic>
        <p:nvPicPr>
          <p:cNvPr id="129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53943"/>
            <a:ext cx="9144001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可怜我吧！</a:t>
            </a:r>
          </a:p>
        </p:txBody>
      </p:sp>
      <p:pic>
        <p:nvPicPr>
          <p:cNvPr id="135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1" y="1150790"/>
            <a:ext cx="7766918" cy="5823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可怜我吧！</a:t>
            </a:r>
          </a:p>
        </p:txBody>
      </p:sp>
      <p:grpSp>
        <p:nvGrpSpPr>
          <p:cNvPr id="144" name="群組"/>
          <p:cNvGrpSpPr/>
          <p:nvPr/>
        </p:nvGrpSpPr>
        <p:grpSpPr>
          <a:xfrm>
            <a:off x="444866" y="1492632"/>
            <a:ext cx="8393254" cy="4889254"/>
            <a:chOff x="0" y="0"/>
            <a:chExt cx="8393252" cy="4889252"/>
          </a:xfrm>
        </p:grpSpPr>
        <p:pic>
          <p:nvPicPr>
            <p:cNvPr id="141" name="影像" descr="影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6" y="39653"/>
              <a:ext cx="3811722" cy="21440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影像" descr="影像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025500"/>
              <a:ext cx="5080985" cy="2805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影像" descr="影像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4000" y="0"/>
              <a:ext cx="4889253" cy="4889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可怜我吧！</a:t>
            </a:r>
          </a:p>
        </p:txBody>
      </p:sp>
      <p:sp>
        <p:nvSpPr>
          <p:cNvPr id="150" name="Inhaltsplatzhalter 2"/>
          <p:cNvSpPr txBox="1"/>
          <p:nvPr/>
        </p:nvSpPr>
        <p:spPr>
          <a:xfrm>
            <a:off x="379101" y="1415846"/>
            <a:ext cx="8385798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12因为人若有愿做的心，必蒙悦纳，乃是照他所有的，并不是照他所无的。13我原不是要别人轻省，你们受累，14乃要均平，就是要你们的富余，现在可以补他们的不足，使他们的富余，将来也可以补你们的不足，这就均平了。15如经上所记：多收的也没有余；少收的也没有缺。」（林后8:12-15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Bildschirmpräsentation (4:3)</PresentationFormat>
  <Paragraphs>144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308</cp:revision>
  <dcterms:created xsi:type="dcterms:W3CDTF">2023-03-17T14:22:59Z</dcterms:created>
  <dcterms:modified xsi:type="dcterms:W3CDTF">2024-10-29T18:25:36Z</dcterms:modified>
</cp:coreProperties>
</file>