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1679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2" autoAdjust="0"/>
    <p:restoredTop sz="85340" autoAdjust="0"/>
  </p:normalViewPr>
  <p:slideViewPr>
    <p:cSldViewPr snapToGrid="0">
      <p:cViewPr varScale="1">
        <p:scale>
          <a:sx n="138" d="100"/>
          <a:sy n="138" d="100"/>
        </p:scale>
        <p:origin x="23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BC27-3C92-DF40-81E2-50E2258292AA}" type="datetimeFigureOut">
              <a:rPr lang="zh-CN" altLang="en-US"/>
              <a:t>2024/10/29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2B3B1-C204-5A46-AA13-7B4CAFF35EC8}" type="slidenum">
              <a:rPr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660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3" name="Shape 2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0" name="Shape 2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Shape 2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4" name="Shape 2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1" name="Shape 29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8" name="Shape 2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2" name="Shape 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Shape 3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6" name="Shape 32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3" name="Shape 3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8" name="Shape 3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6" name="Shape 3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3" name="Shape 3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28691" indent="-228691">
              <a:buSzPct val="100000"/>
              <a:buAutoNum type="arabicPeriod"/>
            </a:pPr>
            <a:r>
              <a:t>请注意修改证道题目和讲员</a:t>
            </a:r>
          </a:p>
          <a:p>
            <a:pPr marL="228691" indent="-228691">
              <a:buSzPct val="100000"/>
              <a:buAutoNum type="arabicPeriod"/>
            </a:pPr>
            <a:r>
              <a:t>标题为42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873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947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8681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2559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87883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6228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2900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853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139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88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3376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FCE5-64A3-3F48-8FE4-AFF90259B521}" type="datetimeFigureOut">
              <a:rPr kumimoji="1" lang="zh-CN" altLang="en-US" smtClean="0"/>
              <a:t>2024/10/29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0402C-CD9B-304C-88CA-962A8E780B10}" type="slidenum">
              <a:rPr kumimoji="1" lang="zh-CN" altLang="en-US" smtClean="0"/>
              <a:t>‹Nr.›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968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讲道</a:t>
            </a:r>
          </a:p>
        </p:txBody>
      </p:sp>
      <p:sp>
        <p:nvSpPr>
          <p:cNvPr id="96" name="Inhaltsplatzhalter 2"/>
          <p:cNvSpPr txBox="1"/>
          <p:nvPr/>
        </p:nvSpPr>
        <p:spPr>
          <a:xfrm>
            <a:off x="44279" y="2270760"/>
            <a:ext cx="9054001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914400">
              <a:defRPr sz="6000"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rPr dirty="0" err="1"/>
              <a:t>不愿跟随耶稣的人</a:t>
            </a:r>
            <a:endParaRPr dirty="0"/>
          </a:p>
        </p:txBody>
      </p:sp>
      <p:sp>
        <p:nvSpPr>
          <p:cNvPr id="97" name="Inhaltsplatzhalter 2"/>
          <p:cNvSpPr txBox="1"/>
          <p:nvPr/>
        </p:nvSpPr>
        <p:spPr>
          <a:xfrm>
            <a:off x="45000" y="3692118"/>
            <a:ext cx="9054000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讲道：陈永安 牧师</a:t>
            </a:r>
          </a:p>
          <a:p>
            <a:pPr algn="ctr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经文：摩5:6-7、10-15；来4:12-16；可10:17-31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Inhaltsplatzhalter 2"/>
          <p:cNvSpPr txBox="1"/>
          <p:nvPr/>
        </p:nvSpPr>
        <p:spPr>
          <a:xfrm>
            <a:off x="379101" y="1415846"/>
            <a:ext cx="8385798" cy="48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228600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耶稣向那人说：「你还缺少一件：去变卖你所有的，分给穷人，就必有财宝在天上⋯」耶稣为我们带来另一番视野：</a:t>
            </a:r>
          </a:p>
          <a:p>
            <a:pPr marL="829733" lvl="3" indent="-829733" defTabSz="355600">
              <a:lnSpc>
                <a:spcPct val="125000"/>
              </a:lnSpc>
              <a:buSzPct val="100000"/>
              <a:buFont typeface="Menlo Regular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金钱是神所赐的</a:t>
            </a:r>
          </a:p>
          <a:p>
            <a:pPr marL="829733" lvl="3" indent="-829733" defTabSz="355600">
              <a:lnSpc>
                <a:spcPct val="125000"/>
              </a:lnSpc>
              <a:buSzPct val="100000"/>
              <a:buFont typeface="Menlo Regular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人是金钱的管家</a:t>
            </a:r>
          </a:p>
          <a:p>
            <a:pPr marL="829733" lvl="3" indent="-829733" defTabSz="355600">
              <a:lnSpc>
                <a:spcPct val="125000"/>
              </a:lnSpc>
              <a:buSzPct val="100000"/>
              <a:buFont typeface="Menlo Regular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神赐人金钱，是要让你帮助那些有需要的人</a:t>
            </a:r>
          </a:p>
          <a:p>
            <a:pPr marL="829733" lvl="3" indent="-829733" defTabSz="355600">
              <a:lnSpc>
                <a:spcPct val="125000"/>
              </a:lnSpc>
              <a:buSzPct val="100000"/>
              <a:buFont typeface="Menlo Regular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金钱在永生里没有用</a:t>
            </a:r>
          </a:p>
          <a:p>
            <a:pPr marL="829733" lvl="3" indent="-829733" defTabSz="355600">
              <a:lnSpc>
                <a:spcPct val="125000"/>
              </a:lnSpc>
              <a:buSzPct val="100000"/>
              <a:buFont typeface="Menlo Regular"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要积财宝在天上，而不是在地上</a:t>
            </a:r>
          </a:p>
        </p:txBody>
      </p:sp>
      <p:sp>
        <p:nvSpPr>
          <p:cNvPr id="160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还缺少一件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Inhaltsplatzhalter 2"/>
          <p:cNvSpPr txBox="1"/>
          <p:nvPr/>
        </p:nvSpPr>
        <p:spPr>
          <a:xfrm>
            <a:off x="379101" y="1415846"/>
            <a:ext cx="8385798" cy="486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如果我们不明白金钱是神所赐的，我们便会倚靠金钱带给我们的安全感，而不是从神而来的安全感，这是</a:t>
            </a:r>
            <a:r>
              <a:rPr>
                <a:solidFill>
                  <a:srgbClr val="FF4015"/>
                </a:solidFill>
              </a:rPr>
              <a:t>拜偶像的心态</a:t>
            </a:r>
            <a:r>
              <a:t>。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我们便会倾向积累财富，更甚者花了一生的时间都是为了赚钱，这是</a:t>
            </a:r>
            <a:r>
              <a:rPr>
                <a:solidFill>
                  <a:srgbClr val="FF4015"/>
                </a:solidFill>
              </a:rPr>
              <a:t>拜偶像的行为</a:t>
            </a:r>
            <a:r>
              <a:t>。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因着这拜偶像的心态和行为，</a:t>
            </a:r>
            <a:r>
              <a:rPr>
                <a:solidFill>
                  <a:srgbClr val="FF4015"/>
                </a:solidFill>
              </a:rPr>
              <a:t>我们以为金钱是属于我们的，而没有怎样用金钱要向神交帐⋯⋯</a:t>
            </a:r>
          </a:p>
        </p:txBody>
      </p:sp>
      <p:sp>
        <p:nvSpPr>
          <p:cNvPr id="166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还缺少一件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Inhaltsplatzhalter 2"/>
          <p:cNvSpPr txBox="1"/>
          <p:nvPr/>
        </p:nvSpPr>
        <p:spPr>
          <a:xfrm>
            <a:off x="379101" y="1415846"/>
            <a:ext cx="8385798" cy="405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耶稣不单挑战那人要撇下一切，还说：「你还要来跟从我。」</a:t>
            </a:r>
          </a:p>
          <a:p>
            <a:pPr lvl="1" indent="228600" defTabSz="914400">
              <a:spcBef>
                <a:spcPts val="1200"/>
              </a:spcBef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结果是⋯⋯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变了脸色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忧忧愁愁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走了</a:t>
            </a:r>
          </a:p>
        </p:txBody>
      </p:sp>
      <p:sp>
        <p:nvSpPr>
          <p:cNvPr id="17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Inhaltsplatzhalter 2"/>
          <p:cNvSpPr txBox="1"/>
          <p:nvPr/>
        </p:nvSpPr>
        <p:spPr>
          <a:xfrm>
            <a:off x="379101" y="1415846"/>
            <a:ext cx="8385798" cy="37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这教导只是针对这财主？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这不是对普遍信徒说的，他没有要求人真的变卖所有，淍济穷人。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但耶稣接下来说的，就不是针对一个人，而是作一种整体化的原则，这就不是处境化的教导，而是一致的教导。</a:t>
            </a:r>
          </a:p>
        </p:txBody>
      </p:sp>
      <p:sp>
        <p:nvSpPr>
          <p:cNvPr id="17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Inhaltsplatzhalter 2"/>
          <p:cNvSpPr txBox="1"/>
          <p:nvPr/>
        </p:nvSpPr>
        <p:spPr>
          <a:xfrm>
            <a:off x="379101" y="1415846"/>
            <a:ext cx="8385798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可10:23-25：「 10:23 耶稣周围一看，对门徒说：『有钱财的人进　神的国是何等地难哪！』10:24 门徒希奇他的话。耶稣又对他们说：『小子，倚靠钱财的人进　神的国是何等地难哪！10:25 骆驼穿过针的眼，比财主进　神的国还容易呢。』」</a:t>
            </a:r>
          </a:p>
        </p:txBody>
      </p:sp>
      <p:sp>
        <p:nvSpPr>
          <p:cNvPr id="18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  <p:pic>
        <p:nvPicPr>
          <p:cNvPr id="190" name="IMG_0149.png" descr="IMG_014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65" y="1616198"/>
            <a:ext cx="3593469" cy="42971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G_0150.jpeg" descr="IMG_0150.jpeg"/>
          <p:cNvPicPr>
            <a:picLocks noChangeAspect="1"/>
          </p:cNvPicPr>
          <p:nvPr/>
        </p:nvPicPr>
        <p:blipFill>
          <a:blip r:embed="rId5"/>
          <a:srcRect l="16150" r="4282"/>
          <a:stretch>
            <a:fillRect/>
          </a:stretch>
        </p:blipFill>
        <p:spPr>
          <a:xfrm>
            <a:off x="4206019" y="1445454"/>
            <a:ext cx="4920972" cy="46385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Inhaltsplatzhalter 2"/>
          <p:cNvSpPr txBox="1"/>
          <p:nvPr/>
        </p:nvSpPr>
        <p:spPr>
          <a:xfrm>
            <a:off x="379101" y="1415846"/>
            <a:ext cx="3369681" cy="232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我们不能冲淡耶稣的教导，那是一个普遍的属灵原则。</a:t>
            </a:r>
          </a:p>
        </p:txBody>
      </p:sp>
      <p:sp>
        <p:nvSpPr>
          <p:cNvPr id="197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  <p:pic>
        <p:nvPicPr>
          <p:cNvPr id="198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774" y="1742389"/>
            <a:ext cx="3352782" cy="4814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Inhaltsplatzhalter 2"/>
          <p:cNvSpPr txBox="1"/>
          <p:nvPr/>
        </p:nvSpPr>
        <p:spPr>
          <a:xfrm>
            <a:off x="379101" y="1415846"/>
            <a:ext cx="4824109" cy="2631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228600" defTabSz="914400">
              <a:spcBef>
                <a:spcPts val="1200"/>
              </a:spcBef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拥有金钱，无后顾之忧，可以无挂虑地跟从耶稣？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不是将金钱看得太大，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就是将耶稣看得太小。</a:t>
            </a:r>
          </a:p>
        </p:txBody>
      </p:sp>
      <p:sp>
        <p:nvSpPr>
          <p:cNvPr id="20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  <p:pic>
        <p:nvPicPr>
          <p:cNvPr id="205" name="影像" descr="影像"/>
          <p:cNvPicPr>
            <a:picLocks noChangeAspect="1"/>
          </p:cNvPicPr>
          <p:nvPr/>
        </p:nvPicPr>
        <p:blipFill>
          <a:blip r:embed="rId4"/>
          <a:srcRect l="16324" r="16324"/>
          <a:stretch>
            <a:fillRect/>
          </a:stretch>
        </p:blipFill>
        <p:spPr>
          <a:xfrm>
            <a:off x="5420636" y="1430821"/>
            <a:ext cx="3541596" cy="52584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Inhaltsplatzhalter 2"/>
          <p:cNvSpPr txBox="1"/>
          <p:nvPr/>
        </p:nvSpPr>
        <p:spPr>
          <a:xfrm>
            <a:off x="379101" y="1415846"/>
            <a:ext cx="8385798" cy="20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金钱如果成为你安全感所在，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你愈拥有得多，就愈没有安全感⋯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只有神是最好的保障。</a:t>
            </a:r>
          </a:p>
        </p:txBody>
      </p:sp>
      <p:sp>
        <p:nvSpPr>
          <p:cNvPr id="211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Inhaltsplatzhalter 2"/>
          <p:cNvSpPr txBox="1"/>
          <p:nvPr/>
        </p:nvSpPr>
        <p:spPr>
          <a:xfrm>
            <a:off x="379101" y="1415846"/>
            <a:ext cx="8385798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在教会里，在神的国里，有没有钱绝对不问题，而是有没有信心才是重点。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没有一个宣教士或教会，是因为没有钱而成为问题，从来只有失去对神的倚靠而产生问题。</a:t>
            </a:r>
          </a:p>
        </p:txBody>
      </p:sp>
      <p:sp>
        <p:nvSpPr>
          <p:cNvPr id="217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撇下一切，跟从耶稣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sp>
        <p:nvSpPr>
          <p:cNvPr id="103" name="Inhaltsplatzhalter 2"/>
          <p:cNvSpPr txBox="1"/>
          <p:nvPr/>
        </p:nvSpPr>
        <p:spPr>
          <a:xfrm>
            <a:off x="379101" y="1415846"/>
            <a:ext cx="8385798" cy="1386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亲爱的弟兄姊妹，愿你平安！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让我们彼此问安。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Inhaltsplatzhalter 2"/>
          <p:cNvSpPr txBox="1"/>
          <p:nvPr/>
        </p:nvSpPr>
        <p:spPr>
          <a:xfrm>
            <a:off x="379101" y="1415846"/>
            <a:ext cx="8385798" cy="288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那个来问怎样得到永生的人叫什么名字？现在无人知道，只知道他是一名「财主」，当耶稣叫他撇下一切跟从祂的时候，耶稣是要将「财主」这名取走，要赐他一个新的名字「好管家」</a:t>
            </a:r>
          </a:p>
        </p:txBody>
      </p:sp>
      <p:sp>
        <p:nvSpPr>
          <p:cNvPr id="223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Inhaltsplatzhalter 2"/>
          <p:cNvSpPr txBox="1"/>
          <p:nvPr/>
        </p:nvSpPr>
        <p:spPr>
          <a:xfrm>
            <a:off x="379101" y="1415846"/>
            <a:ext cx="838579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大家认识Emma von Lesum吗？</a:t>
            </a:r>
          </a:p>
        </p:txBody>
      </p:sp>
      <p:sp>
        <p:nvSpPr>
          <p:cNvPr id="22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30" name="IMG_0142.jpeg" descr="IMG_014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295" y="141073"/>
            <a:ext cx="1777258" cy="6575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0143.jpeg" descr="IMG_014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78" y="2105483"/>
            <a:ext cx="6230896" cy="3506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Inhaltsplatzhalter 2"/>
          <p:cNvSpPr txBox="1"/>
          <p:nvPr/>
        </p:nvSpPr>
        <p:spPr>
          <a:xfrm>
            <a:off x="379101" y="1415846"/>
            <a:ext cx="6530682" cy="430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228600" defTabSz="914400">
              <a:spcBef>
                <a:spcPts val="1200"/>
              </a:spcBef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在旧渔村Schoor的圣约翰教堂Der Kirche St. Johann in Bremen彩色玻璃画上，看到她被人记念的地方：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她手里拿着鱼，下方的穷人寻求淍济；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她手持棕树枝象征和平，她是一个公正的和平调解人，</a:t>
            </a:r>
          </a:p>
        </p:txBody>
      </p:sp>
      <p:sp>
        <p:nvSpPr>
          <p:cNvPr id="237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38" name="IMG_0142.jpeg" descr="IMG_014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295" y="141073"/>
            <a:ext cx="1777258" cy="6575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Inhaltsplatzhalter 2"/>
          <p:cNvSpPr txBox="1"/>
          <p:nvPr/>
        </p:nvSpPr>
        <p:spPr>
          <a:xfrm>
            <a:off x="379101" y="1415846"/>
            <a:ext cx="6530682" cy="303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她真的是「行公义，好怜悯」（弥6:8）</a:t>
            </a:r>
          </a:p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在Bürger park公园里的湖Emma see仍然让人想起她慷慨的——实际上无法记录的——捐款。</a:t>
            </a:r>
          </a:p>
        </p:txBody>
      </p:sp>
      <p:sp>
        <p:nvSpPr>
          <p:cNvPr id="24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45" name="IMG_0143.jpeg" descr="IMG_014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465" y="4473361"/>
            <a:ext cx="3951955" cy="2223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G_0142.jpeg" descr="IMG_014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295" y="141073"/>
            <a:ext cx="1777258" cy="6575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Inhaltsplatzhalter 2"/>
          <p:cNvSpPr txBox="1"/>
          <p:nvPr/>
        </p:nvSpPr>
        <p:spPr>
          <a:xfrm>
            <a:off x="379101" y="1415846"/>
            <a:ext cx="838579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Bürger park基金会以Emma bank命名。</a:t>
            </a:r>
          </a:p>
        </p:txBody>
      </p:sp>
      <p:sp>
        <p:nvSpPr>
          <p:cNvPr id="25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53" name="IMG_0145.jpeg" descr="IMG_0145.jpeg"/>
          <p:cNvPicPr>
            <a:picLocks noChangeAspect="1"/>
          </p:cNvPicPr>
          <p:nvPr/>
        </p:nvPicPr>
        <p:blipFill>
          <a:blip r:embed="rId4"/>
          <a:srcRect l="4013" t="3773" r="7429" b="10170"/>
          <a:stretch>
            <a:fillRect/>
          </a:stretch>
        </p:blipFill>
        <p:spPr>
          <a:xfrm>
            <a:off x="-33933" y="2077532"/>
            <a:ext cx="9211862" cy="45823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Inhaltsplatzhalter 2"/>
          <p:cNvSpPr txBox="1"/>
          <p:nvPr/>
        </p:nvSpPr>
        <p:spPr>
          <a:xfrm>
            <a:off x="379101" y="1415846"/>
            <a:ext cx="822560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51710" lvl="1" indent="-270710" defTabSz="914400">
              <a:spcBef>
                <a:spcPts val="1200"/>
              </a:spcBef>
              <a:buSzPct val="100000"/>
              <a:buChar char="•"/>
              <a:defRPr sz="2700">
                <a:latin typeface="SimHei"/>
                <a:ea typeface="SimHei"/>
                <a:cs typeface="SimHei"/>
                <a:sym typeface="SimHei"/>
              </a:defRPr>
            </a:pPr>
            <a:r>
              <a:t>Schwachhausen有Emmastraße和Emmaplatz。</a:t>
            </a:r>
          </a:p>
        </p:txBody>
      </p:sp>
      <p:sp>
        <p:nvSpPr>
          <p:cNvPr id="25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60" name="IMG_0154.jpeg" descr="IMG_015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67" y="1948186"/>
            <a:ext cx="7528066" cy="490763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1988年，第二版用青銅製作"/>
          <p:cNvSpPr txBox="1"/>
          <p:nvPr/>
        </p:nvSpPr>
        <p:spPr>
          <a:xfrm>
            <a:off x="5797975" y="6522341"/>
            <a:ext cx="258805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5B5C5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1988年，第二版用青銅製作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Inhaltsplatzhalter 2"/>
          <p:cNvSpPr txBox="1"/>
          <p:nvPr/>
        </p:nvSpPr>
        <p:spPr>
          <a:xfrm>
            <a:off x="379101" y="1415846"/>
            <a:ext cx="857175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Emma伯爵夫人号在Weser河上作观光渡轮。</a:t>
            </a:r>
          </a:p>
        </p:txBody>
      </p:sp>
      <p:sp>
        <p:nvSpPr>
          <p:cNvPr id="267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68" name="IMG_0144.jpeg" descr="IMG_014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07" y="2074515"/>
            <a:ext cx="7711147" cy="4472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Inhaltsplatzhalter 2"/>
          <p:cNvSpPr txBox="1"/>
          <p:nvPr/>
        </p:nvSpPr>
        <p:spPr>
          <a:xfrm>
            <a:off x="379101" y="1415846"/>
            <a:ext cx="822560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91815" lvl="1" indent="-310815" defTabSz="914400">
              <a:spcBef>
                <a:spcPts val="1200"/>
              </a:spcBef>
              <a:buSzPct val="100000"/>
              <a:buChar char="•"/>
              <a:defRPr sz="3100">
                <a:latin typeface="SimHei"/>
                <a:ea typeface="SimHei"/>
                <a:cs typeface="SimHei"/>
                <a:sym typeface="SimHei"/>
              </a:defRPr>
            </a:pPr>
            <a:r>
              <a:t>在Burglesumer Markt platz也有她的铜像。</a:t>
            </a:r>
          </a:p>
        </p:txBody>
      </p:sp>
      <p:sp>
        <p:nvSpPr>
          <p:cNvPr id="27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75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201" y="1971484"/>
            <a:ext cx="3643406" cy="4857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Inhaltsplatzhalter 2"/>
          <p:cNvSpPr txBox="1"/>
          <p:nvPr/>
        </p:nvSpPr>
        <p:spPr>
          <a:xfrm>
            <a:off x="379101" y="1415846"/>
            <a:ext cx="6530682" cy="515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Emma von Lesum于974年，出生于萨克森州Sachsen，在03.12.1038去世。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她来自萨克森贵族的Immedingers家族，是伯爵Lüdger的妻子和Paderborn的Meinwerk主教的妹妹。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现今历史考证，最有把握的是她和伯爵Lüdger于1001年举行的婚礼。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Emma 伯爵夫人是一位虔诚非凡的女人。根据一些人的说法，Emma就像Imme（蜜蜂）；也是她帮助人的态度——忙碌、勤奋等。</a:t>
            </a:r>
          </a:p>
        </p:txBody>
      </p:sp>
      <p:sp>
        <p:nvSpPr>
          <p:cNvPr id="281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82" name="IMG_0142.jpeg" descr="IMG_014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295" y="141073"/>
            <a:ext cx="1777258" cy="6575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Inhaltsplatzhalter 2"/>
          <p:cNvSpPr txBox="1"/>
          <p:nvPr/>
        </p:nvSpPr>
        <p:spPr>
          <a:xfrm>
            <a:off x="379101" y="1415846"/>
            <a:ext cx="838579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有一天，伯爵Benno（ 本诺 / 笨佬 ）探访他兄弟Lüdger伯爵的遗孀夫人——Emma。一大早，他们骑车在不来梅旧城周边地方，随行的是庄严的部队，他们巡视伯爵夫人的庄园，其中包括目前不莱梅城市地区的很大一部分。</a:t>
            </a:r>
          </a:p>
        </p:txBody>
      </p:sp>
      <p:sp>
        <p:nvSpPr>
          <p:cNvPr id="28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89" name="IMG_0153.jpeg" descr="IMG_01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370" y="3149053"/>
            <a:ext cx="4855260" cy="366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8" descr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pic>
        <p:nvPicPr>
          <p:cNvPr id="109" name="83bd7cc2-d8df-47a5-b931-a885cf2d225f.mov" descr="83bd7cc2-d8df-47a5-b931-a885cf2d225f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54" y="1113816"/>
            <a:ext cx="9177508" cy="5162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95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Inhaltsplatzhalter 2"/>
          <p:cNvSpPr txBox="1"/>
          <p:nvPr/>
        </p:nvSpPr>
        <p:spPr>
          <a:xfrm>
            <a:off x="379101" y="1415846"/>
            <a:ext cx="8385798" cy="176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Emma 伯爵夫人 的温柔表现，和一些市民有了互动的谈话，代表表达了他们生活的困苦，指出他们的牛缺乏牧养的地方。伯爵夫人听到他们的苦情后，承诺会想办法解决问题。</a:t>
            </a:r>
          </a:p>
        </p:txBody>
      </p:sp>
      <p:sp>
        <p:nvSpPr>
          <p:cNvPr id="295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296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416" y="3256798"/>
            <a:ext cx="5295168" cy="3530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Inhaltsplatzhalter 2"/>
          <p:cNvSpPr txBox="1"/>
          <p:nvPr/>
        </p:nvSpPr>
        <p:spPr>
          <a:xfrm>
            <a:off x="96999" y="1415846"/>
            <a:ext cx="4781708" cy="416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她提议：</a:t>
            </a:r>
            <a:r>
              <a:rPr>
                <a:solidFill>
                  <a:srgbClr val="016E8F"/>
                </a:solidFill>
              </a:rPr>
              <a:t>「给一块地给他们，就以一个男人一小时能走的路程来计算。」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Emma伯爵夫人的善心众所周知。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Benno伯爵害怕她将来死后，没有遗产留给子女，便愤怒地说：</a:t>
            </a:r>
            <a:r>
              <a:rPr>
                <a:solidFill>
                  <a:srgbClr val="016E8F"/>
                </a:solidFill>
              </a:rPr>
              <a:t>「你最好延长到一整天！」</a:t>
            </a:r>
          </a:p>
        </p:txBody>
      </p:sp>
      <p:sp>
        <p:nvSpPr>
          <p:cNvPr id="30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03" name="IMG_0153.jpeg" descr="IMG_01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01" y="1516551"/>
            <a:ext cx="4855261" cy="366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Inhaltsplatzhalter 2"/>
          <p:cNvSpPr txBox="1"/>
          <p:nvPr/>
        </p:nvSpPr>
        <p:spPr>
          <a:xfrm>
            <a:off x="96999" y="1415846"/>
            <a:ext cx="4781708" cy="47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Emma伯爵夫人无视他话语中责备的语气，温和地回答：</a:t>
            </a:r>
            <a:r>
              <a:rPr>
                <a:solidFill>
                  <a:srgbClr val="016E8F"/>
                </a:solidFill>
              </a:rPr>
              <a:t>「主赐予我丰富的尘世之物；愿你的话有效。」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这话出乎众人的意料。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Benno伯爵便说：</a:t>
            </a:r>
            <a:r>
              <a:rPr>
                <a:solidFill>
                  <a:srgbClr val="016E8F"/>
                </a:solidFill>
              </a:rPr>
              <a:t>「既然妳这么快给了我这建议，相信妳也想让我立即处理这事情。」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Emma伯爵夫人毫无戒心地同意了。</a:t>
            </a:r>
          </a:p>
        </p:txBody>
      </p:sp>
      <p:sp>
        <p:nvSpPr>
          <p:cNvPr id="30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10" name="IMG_0153.jpeg" descr="IMG_01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01" y="1516551"/>
            <a:ext cx="4855261" cy="366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Inhaltsplatzhalter 2"/>
          <p:cNvSpPr txBox="1"/>
          <p:nvPr/>
        </p:nvSpPr>
        <p:spPr>
          <a:xfrm>
            <a:off x="96999" y="1415846"/>
            <a:ext cx="4781708" cy="416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这时，他们骑马经过一个瘸腿的乞丐，Emma伯爵夫人慷慨的给他施舍。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这时，Benno伯爵说： </a:t>
            </a:r>
            <a:r>
              <a:rPr>
                <a:solidFill>
                  <a:srgbClr val="016E8F"/>
                </a:solidFill>
              </a:rPr>
              <a:t>「因此，如果我⋯⋯」</a:t>
            </a:r>
            <a:r>
              <a:t>他转向伯爵夫人，</a:t>
            </a:r>
            <a:r>
              <a:rPr>
                <a:solidFill>
                  <a:srgbClr val="016E8F"/>
                </a:solidFill>
              </a:rPr>
              <a:t>「为了确保你的命令按时执行，我也会向你展示应该立即开始行走的人。」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然后指着这个瘸子。</a:t>
            </a:r>
          </a:p>
        </p:txBody>
      </p:sp>
      <p:sp>
        <p:nvSpPr>
          <p:cNvPr id="316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17" name="IMG_0153.jpeg" descr="IMG_01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01" y="1516551"/>
            <a:ext cx="4855261" cy="366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Inhaltsplatzhalter 2"/>
          <p:cNvSpPr txBox="1"/>
          <p:nvPr/>
        </p:nvSpPr>
        <p:spPr>
          <a:xfrm>
            <a:off x="96999" y="1415846"/>
            <a:ext cx="4781708" cy="443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然而，Emma伯爵夫人从马背上下来，把手放在可怜的瘸子头上，彷佛在祝福一样，轻轻地祈祷。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市民们绝望地站在他的旁边，因为他们认识这个人，知道如果没有外部的帮助，他无法离开广场的，瘸子是由他人早上被人抬到街上，晚上又被人抬回家的。</a:t>
            </a:r>
          </a:p>
        </p:txBody>
      </p:sp>
      <p:sp>
        <p:nvSpPr>
          <p:cNvPr id="323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24" name="IMG_0153.jpeg" descr="IMG_01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01" y="1516551"/>
            <a:ext cx="4855261" cy="366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9" name="Inhaltsplatzhalter 2"/>
          <p:cNvSpPr txBox="1"/>
          <p:nvPr/>
        </p:nvSpPr>
        <p:spPr>
          <a:xfrm>
            <a:off x="96999" y="1415846"/>
            <a:ext cx="4781708" cy="527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11605" lvl="1" indent="-230605" defTabSz="914400">
              <a:spcBef>
                <a:spcPts val="1200"/>
              </a:spcBef>
              <a:buSzPct val="100000"/>
              <a:buChar char="•"/>
              <a:defRPr sz="2300">
                <a:latin typeface="SimHei"/>
                <a:ea typeface="SimHei"/>
                <a:cs typeface="SimHei"/>
                <a:sym typeface="SimHei"/>
              </a:defRPr>
            </a:pPr>
            <a:r>
              <a:t>当Emma伯爵夫人挥手让他离开时，瘸子伏在地上，看着这个高贵的夫人所加给他的力量感到惊讶，并疑惑地抬头看着她。</a:t>
            </a:r>
          </a:p>
          <a:p>
            <a:pPr marL="611605" lvl="1" indent="-230605" defTabSz="914400">
              <a:spcBef>
                <a:spcPts val="1200"/>
              </a:spcBef>
              <a:buSzPct val="100000"/>
              <a:buChar char="•"/>
              <a:defRPr sz="2300">
                <a:latin typeface="SimHei"/>
                <a:ea typeface="SimHei"/>
                <a:cs typeface="SimHei"/>
                <a:sym typeface="SimHei"/>
              </a:defRPr>
            </a:pPr>
            <a:r>
              <a:t>Emma伯爵夫人说：</a:t>
            </a:r>
            <a:r>
              <a:rPr>
                <a:solidFill>
                  <a:srgbClr val="016E8F"/>
                </a:solidFill>
              </a:rPr>
              <a:t>「试试吧。」</a:t>
            </a:r>
          </a:p>
          <a:p>
            <a:pPr marL="611605" lvl="1" indent="-230605" defTabSz="914400">
              <a:spcBef>
                <a:spcPts val="1200"/>
              </a:spcBef>
              <a:buSzPct val="100000"/>
              <a:buChar char="•"/>
              <a:defRPr sz="2300">
                <a:latin typeface="SimHei"/>
                <a:ea typeface="SimHei"/>
                <a:cs typeface="SimHei"/>
                <a:sym typeface="SimHei"/>
              </a:defRPr>
            </a:pPr>
            <a:r>
              <a:t>瘸子便开始行动了，他当然不能走路啦！他完全无法使用他的脚，他只能用手爬行，Emma的仆人跟着他，每走一百步就在地上打一次木桩。</a:t>
            </a:r>
          </a:p>
        </p:txBody>
      </p:sp>
      <p:sp>
        <p:nvSpPr>
          <p:cNvPr id="330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31" name="IMG_0153.jpeg" descr="IMG_01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01" y="1516551"/>
            <a:ext cx="4855261" cy="366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Inhaltsplatzhalter 2"/>
          <p:cNvSpPr txBox="1"/>
          <p:nvPr/>
        </p:nvSpPr>
        <p:spPr>
          <a:xfrm>
            <a:off x="96999" y="1415846"/>
            <a:ext cx="4781708" cy="45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01578" lvl="1" indent="-220578" defTabSz="914400">
              <a:spcBef>
                <a:spcPts val="1200"/>
              </a:spcBef>
              <a:buSzPct val="100000"/>
              <a:buChar char="•"/>
              <a:defRPr sz="2200">
                <a:latin typeface="SimHei"/>
                <a:ea typeface="SimHei"/>
                <a:cs typeface="SimHei"/>
                <a:sym typeface="SimHei"/>
              </a:defRPr>
            </a:pPr>
            <a:r>
              <a:t>起初，市民们很伤心难过，大多数人不满地回家了，他们能对一个瘸腿的人可以有什么期待？</a:t>
            </a:r>
          </a:p>
          <a:p>
            <a:pPr marL="601578" lvl="1" indent="-220578" defTabSz="914400">
              <a:spcBef>
                <a:spcPts val="1200"/>
              </a:spcBef>
              <a:buSzPct val="100000"/>
              <a:buChar char="•"/>
              <a:defRPr sz="2200">
                <a:latin typeface="SimHei"/>
                <a:ea typeface="SimHei"/>
                <a:cs typeface="SimHei"/>
                <a:sym typeface="SimHei"/>
              </a:defRPr>
            </a:pPr>
            <a:r>
              <a:t>但他仍然在地上努力地爬，一点也没有休息。当市民们在中午时分再次出去时，他们感到惊喜；因为在视线所及，都能看到一排排的木桩。</a:t>
            </a:r>
          </a:p>
          <a:p>
            <a:pPr marL="601578" lvl="1" indent="-220578" defTabSz="914400">
              <a:spcBef>
                <a:spcPts val="1200"/>
              </a:spcBef>
              <a:buSzPct val="100000"/>
              <a:buChar char="•"/>
              <a:defRPr sz="2200">
                <a:latin typeface="SimHei"/>
                <a:ea typeface="SimHei"/>
                <a:cs typeface="SimHei"/>
                <a:sym typeface="SimHei"/>
              </a:defRPr>
            </a:pPr>
            <a:r>
              <a:t>到傍晚，人们看到瘸子辛劳的成果，到太阳落山时，他甚至爬到城市中，那里有一个围栏牧场。</a:t>
            </a:r>
          </a:p>
        </p:txBody>
      </p:sp>
      <p:sp>
        <p:nvSpPr>
          <p:cNvPr id="337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38" name="IMG_0153.jpeg" descr="IMG_0153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301" y="1516551"/>
            <a:ext cx="4855261" cy="36627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Inhaltsplatzhalter 2"/>
          <p:cNvSpPr txBox="1"/>
          <p:nvPr/>
        </p:nvSpPr>
        <p:spPr>
          <a:xfrm>
            <a:off x="203516" y="1172654"/>
            <a:ext cx="8736968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551447" lvl="1" indent="-170447" defTabSz="914400">
              <a:spcBef>
                <a:spcPts val="1200"/>
              </a:spcBef>
              <a:buSzPct val="100000"/>
              <a:buChar char="•"/>
              <a:defRPr sz="1700">
                <a:latin typeface="SimHei"/>
                <a:ea typeface="SimHei"/>
                <a:cs typeface="SimHei"/>
                <a:sym typeface="SimHei"/>
              </a:defRPr>
            </a:pPr>
            <a:r>
              <a:t>最后，瘸子所爬的路比市民最初期望的要大得多，实在太大了，足有450公顷，完全满足了他们的需求。这就是历史悠久的Bürgerweide的由来，包围了今天的Bürgerweide和Bürger park的区域。这事发生在1032年。</a:t>
            </a:r>
          </a:p>
        </p:txBody>
      </p:sp>
      <p:sp>
        <p:nvSpPr>
          <p:cNvPr id="34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45" name="IMG_0155.jpeg" descr="IMG_0155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63" y="2195827"/>
            <a:ext cx="7845474" cy="4705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Ansicht der Bürgerweide, 1822"/>
          <p:cNvSpPr txBox="1"/>
          <p:nvPr/>
        </p:nvSpPr>
        <p:spPr>
          <a:xfrm>
            <a:off x="5650574" y="6560847"/>
            <a:ext cx="288286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>
                <a:solidFill>
                  <a:srgbClr val="202122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Ansicht der Bürgerweide, 1822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Inhaltsplatzhalter 2"/>
          <p:cNvSpPr txBox="1"/>
          <p:nvPr/>
        </p:nvSpPr>
        <p:spPr>
          <a:xfrm>
            <a:off x="96999" y="1415846"/>
            <a:ext cx="4781708" cy="291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01578" lvl="1" indent="-220578" defTabSz="914400">
              <a:spcBef>
                <a:spcPts val="1200"/>
              </a:spcBef>
              <a:buSzPct val="100000"/>
              <a:buChar char="•"/>
              <a:defRPr sz="2200">
                <a:latin typeface="SimHei"/>
                <a:ea typeface="SimHei"/>
                <a:cs typeface="SimHei"/>
                <a:sym typeface="SimHei"/>
              </a:defRPr>
            </a:pPr>
            <a:r>
              <a:t>在今天， Bürgerweide仍然用作市民的牧场草地，不来梅的市民今天仍然可以在那里用微不足道的注册费赶牛。</a:t>
            </a:r>
          </a:p>
          <a:p>
            <a:pPr marL="601578" lvl="1" indent="-220578" defTabSz="914400">
              <a:spcBef>
                <a:spcPts val="1200"/>
              </a:spcBef>
              <a:buSzPct val="100000"/>
              <a:buChar char="•"/>
              <a:defRPr sz="2200">
                <a:latin typeface="SimHei"/>
                <a:ea typeface="SimHei"/>
                <a:cs typeface="SimHei"/>
                <a:sym typeface="SimHei"/>
              </a:defRPr>
            </a:pPr>
            <a:r>
              <a:t>不来梅市民一直都纪念这个瘸子，他的肖像被雕刻在圣罗兰像柱脚之间的石头上。</a:t>
            </a:r>
          </a:p>
        </p:txBody>
      </p:sp>
      <p:sp>
        <p:nvSpPr>
          <p:cNvPr id="352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53" name="IMG_0139.jpeg" descr="IMG_0139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33" y="4360910"/>
            <a:ext cx="3491840" cy="247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影像" descr="影像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407" y="1498827"/>
            <a:ext cx="3871935" cy="5165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Inhaltsplatzhalter 2"/>
          <p:cNvSpPr txBox="1"/>
          <p:nvPr/>
        </p:nvSpPr>
        <p:spPr>
          <a:xfrm>
            <a:off x="379101" y="1415846"/>
            <a:ext cx="6530682" cy="37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Emma伯爵夫人在丈夫去世后，活了四十年。在她的余生中，她一直是穷人和有需要的人的支援和安慰，她在行善中得着生命中唯一的快乐。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她死后被埋葬在大教堂的一块方形蓝石下。据说她将大部分资产留给了教堂，特别是不来梅大教堂。</a:t>
            </a:r>
          </a:p>
          <a:p>
            <a:pPr marL="621631" lvl="1" indent="-240631" defTabSz="914400">
              <a:spcBef>
                <a:spcPts val="1200"/>
              </a:spcBef>
              <a:buSzPct val="100000"/>
              <a:buChar char="•"/>
              <a:defRPr sz="2400">
                <a:latin typeface="SimHei"/>
                <a:ea typeface="SimHei"/>
                <a:cs typeface="SimHei"/>
                <a:sym typeface="SimHei"/>
              </a:defRPr>
            </a:pPr>
            <a:r>
              <a:t>愿我们都记念、传扬，这些乐捐的故事。</a:t>
            </a:r>
          </a:p>
        </p:txBody>
      </p:sp>
      <p:sp>
        <p:nvSpPr>
          <p:cNvPr id="360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由「财主」变「好管家」</a:t>
            </a:r>
          </a:p>
        </p:txBody>
      </p:sp>
      <p:pic>
        <p:nvPicPr>
          <p:cNvPr id="361" name="IMG_0142.jpeg" descr="IMG_014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295" y="141073"/>
            <a:ext cx="1777258" cy="6575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引言</a:t>
            </a:r>
          </a:p>
        </p:txBody>
      </p:sp>
      <p:pic>
        <p:nvPicPr>
          <p:cNvPr id="115" name="IMG_0152.jpeg" descr="IMG_015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091301"/>
            <a:ext cx="9144001" cy="51628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Inhaltsplatzhalter 2"/>
          <p:cNvSpPr txBox="1"/>
          <p:nvPr/>
        </p:nvSpPr>
        <p:spPr>
          <a:xfrm>
            <a:off x="379101" y="1415846"/>
            <a:ext cx="8385798" cy="4130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耶稣认识我们每一个人的名字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他知道我们非常努力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耶稣看着你，耶稣爱你⋯⋯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还缺少了一件，不要将金钱作为偶像，成为了生命的依靠⋯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不要将金钱看得太大，将神看得太小。</a:t>
            </a:r>
          </a:p>
        </p:txBody>
      </p:sp>
      <p:sp>
        <p:nvSpPr>
          <p:cNvPr id="367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Inhaltsplatzhalter 2"/>
          <p:cNvSpPr txBox="1"/>
          <p:nvPr/>
        </p:nvSpPr>
        <p:spPr>
          <a:xfrm>
            <a:off x="379101" y="1415846"/>
            <a:ext cx="8385798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撇下「主赐予我丰富的尘世之物」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当一个好管家，祝福别人。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相信神所赐的丰富，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不再忧愁，充满快乐。</a:t>
            </a:r>
          </a:p>
        </p:txBody>
      </p:sp>
      <p:sp>
        <p:nvSpPr>
          <p:cNvPr id="373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Inhaltsplatzhalter 2"/>
          <p:cNvSpPr txBox="1"/>
          <p:nvPr/>
        </p:nvSpPr>
        <p:spPr>
          <a:xfrm>
            <a:off x="379101" y="1415846"/>
            <a:ext cx="4401534" cy="496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呼召：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第一、神要赐你永生，我们愿意撇下一切，跟从耶稣吗？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第二、我们愿意奉献自己，给神使用吗？</a:t>
            </a:r>
          </a:p>
        </p:txBody>
      </p:sp>
      <p:sp>
        <p:nvSpPr>
          <p:cNvPr id="379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总结</a:t>
            </a:r>
          </a:p>
        </p:txBody>
      </p:sp>
      <p:pic>
        <p:nvPicPr>
          <p:cNvPr id="380" name="IMG_0139.jpeg" descr="IMG_0139.jpeg"/>
          <p:cNvPicPr>
            <a:picLocks noChangeAspect="1"/>
          </p:cNvPicPr>
          <p:nvPr/>
        </p:nvPicPr>
        <p:blipFill>
          <a:blip r:embed="rId4"/>
          <a:srcRect l="25813" t="25359" r="30765" b="6834"/>
          <a:stretch>
            <a:fillRect/>
          </a:stretch>
        </p:blipFill>
        <p:spPr>
          <a:xfrm>
            <a:off x="4780148" y="2165548"/>
            <a:ext cx="2280121" cy="2526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G_0142.jpeg" descr="IMG_0142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1295" y="141073"/>
            <a:ext cx="1777258" cy="6575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Inhaltsplatzhalter 2"/>
          <p:cNvSpPr txBox="1"/>
          <p:nvPr/>
        </p:nvSpPr>
        <p:spPr>
          <a:xfrm>
            <a:off x="379101" y="1415846"/>
            <a:ext cx="8385798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耶稣出来行路的时候，有一个人跑来，跪在他面前，问他说：「良善的夫子，我当做什么事才可以承受永生？」（可10:17 ）</a:t>
            </a:r>
          </a:p>
        </p:txBody>
      </p:sp>
      <p:sp>
        <p:nvSpPr>
          <p:cNvPr id="121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寻问永生的人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Inhaltsplatzhalter 2"/>
          <p:cNvSpPr txBox="1"/>
          <p:nvPr/>
        </p:nvSpPr>
        <p:spPr>
          <a:xfrm>
            <a:off x="379101" y="1415846"/>
            <a:ext cx="8385798" cy="3253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耶稣的回答：「不可杀人；不可奸淫；不可偷盗；不可作假见证；不可亏负人；当孝敬父母」。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青年人说，这一切他从小都遵守了。</a:t>
            </a:r>
          </a:p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耶稣看着他，爱他。</a:t>
            </a:r>
          </a:p>
        </p:txBody>
      </p:sp>
      <p:sp>
        <p:nvSpPr>
          <p:cNvPr id="127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寻问永生的人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Inhaltsplatzhalter 2"/>
          <p:cNvSpPr txBox="1"/>
          <p:nvPr/>
        </p:nvSpPr>
        <p:spPr>
          <a:xfrm>
            <a:off x="379101" y="1415846"/>
            <a:ext cx="8385798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701842" lvl="1" indent="-320842" defTabSz="914400">
              <a:spcBef>
                <a:spcPts val="1200"/>
              </a:spcBef>
              <a:buSzPct val="100000"/>
              <a:buChar char="•"/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耶稣看着他，爱他，然后说：「你还缺少一件：去变卖你所有的，分给穷人，就必有财宝在天上；你还要来跟从我。」</a:t>
            </a:r>
          </a:p>
        </p:txBody>
      </p:sp>
      <p:sp>
        <p:nvSpPr>
          <p:cNvPr id="133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还缺少一件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还缺少一件</a:t>
            </a:r>
          </a:p>
        </p:txBody>
      </p:sp>
      <p:pic>
        <p:nvPicPr>
          <p:cNvPr id="139" name="影像" descr="影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381" y="1154873"/>
            <a:ext cx="5529238" cy="5707921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高壓電"/>
          <p:cNvSpPr/>
          <p:nvPr/>
        </p:nvSpPr>
        <p:spPr>
          <a:xfrm>
            <a:off x="6255885" y="2170165"/>
            <a:ext cx="626186" cy="1396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1" name="高壓電"/>
          <p:cNvSpPr/>
          <p:nvPr/>
        </p:nvSpPr>
        <p:spPr>
          <a:xfrm>
            <a:off x="6255885" y="2170165"/>
            <a:ext cx="515217" cy="1148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2" name="高壓電"/>
          <p:cNvSpPr/>
          <p:nvPr/>
        </p:nvSpPr>
        <p:spPr>
          <a:xfrm>
            <a:off x="5037660" y="934753"/>
            <a:ext cx="626186" cy="1396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3" name="高壓電"/>
          <p:cNvSpPr/>
          <p:nvPr/>
        </p:nvSpPr>
        <p:spPr>
          <a:xfrm>
            <a:off x="5037660" y="934753"/>
            <a:ext cx="515217" cy="1148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4" name="高壓電"/>
          <p:cNvSpPr/>
          <p:nvPr/>
        </p:nvSpPr>
        <p:spPr>
          <a:xfrm>
            <a:off x="5037660" y="934753"/>
            <a:ext cx="404248" cy="901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5" name="高壓電"/>
          <p:cNvSpPr/>
          <p:nvPr/>
        </p:nvSpPr>
        <p:spPr>
          <a:xfrm>
            <a:off x="3819435" y="1923972"/>
            <a:ext cx="626187" cy="1396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6" name="高壓電"/>
          <p:cNvSpPr/>
          <p:nvPr/>
        </p:nvSpPr>
        <p:spPr>
          <a:xfrm>
            <a:off x="3819435" y="1923972"/>
            <a:ext cx="515217" cy="1148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7" name="高壓電"/>
          <p:cNvSpPr/>
          <p:nvPr/>
        </p:nvSpPr>
        <p:spPr>
          <a:xfrm>
            <a:off x="2703022" y="143810"/>
            <a:ext cx="626186" cy="13963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endParaRPr/>
          </a:p>
        </p:txBody>
      </p:sp>
      <p:sp>
        <p:nvSpPr>
          <p:cNvPr id="148" name="高壓電"/>
          <p:cNvSpPr/>
          <p:nvPr/>
        </p:nvSpPr>
        <p:spPr>
          <a:xfrm>
            <a:off x="2703022" y="143810"/>
            <a:ext cx="515217" cy="1148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693" y="0"/>
                </a:moveTo>
                <a:lnTo>
                  <a:pt x="0" y="14180"/>
                </a:lnTo>
                <a:lnTo>
                  <a:pt x="13308" y="11222"/>
                </a:lnTo>
                <a:lnTo>
                  <a:pt x="10366" y="17893"/>
                </a:lnTo>
                <a:lnTo>
                  <a:pt x="6675" y="17567"/>
                </a:lnTo>
                <a:cubicBezTo>
                  <a:pt x="6360" y="17540"/>
                  <a:pt x="6128" y="17697"/>
                  <a:pt x="6305" y="17817"/>
                </a:cubicBezTo>
                <a:lnTo>
                  <a:pt x="12214" y="21600"/>
                </a:lnTo>
                <a:lnTo>
                  <a:pt x="18116" y="17822"/>
                </a:lnTo>
                <a:cubicBezTo>
                  <a:pt x="18294" y="17702"/>
                  <a:pt x="18059" y="17544"/>
                  <a:pt x="17742" y="17574"/>
                </a:cubicBezTo>
                <a:lnTo>
                  <a:pt x="14134" y="17900"/>
                </a:lnTo>
                <a:lnTo>
                  <a:pt x="21600" y="7126"/>
                </a:lnTo>
                <a:lnTo>
                  <a:pt x="6890" y="10410"/>
                </a:lnTo>
                <a:lnTo>
                  <a:pt x="15555" y="0"/>
                </a:lnTo>
                <a:lnTo>
                  <a:pt x="6693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16" dur="1000" fill="hold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32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19" dur="1000" fill="hold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38" dur="1000" fill="hold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" presetClass="exit" presetSubtype="32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41" dur="1000" fill="hold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32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44" dur="1000" fill="hold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59" dur="1000" fill="hold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32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62" dur="1000" fill="hold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1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77" dur="1000" fill="hold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" presetClass="exit" presetSubtype="32" fill="hold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ox(out)">
                                      <p:cBhvr>
                                        <p:cTn id="80" dur="1000" fill="hold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 advAuto="0"/>
      <p:bldP spid="140" grpId="1" animBg="1" advAuto="0"/>
      <p:bldP spid="142" grpId="0" animBg="1" advAuto="0"/>
      <p:bldP spid="142" grpId="1" animBg="1" advAuto="0"/>
      <p:bldP spid="145" grpId="0" animBg="1" advAuto="0"/>
      <p:bldP spid="145" grpId="1" animBg="1" advAuto="0"/>
      <p:bldP spid="147" grpId="0" animBg="1" advAuto="0"/>
      <p:bldP spid="147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图片 8" descr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Inhaltsplatzhalter 2"/>
          <p:cNvSpPr txBox="1"/>
          <p:nvPr/>
        </p:nvSpPr>
        <p:spPr>
          <a:xfrm>
            <a:off x="379101" y="1415846"/>
            <a:ext cx="8385798" cy="48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228600" defTabSz="914400">
              <a:spcBef>
                <a:spcPts val="1200"/>
              </a:spcBef>
              <a:defRPr sz="3200">
                <a:latin typeface="SimHei"/>
                <a:ea typeface="SimHei"/>
                <a:cs typeface="SimHei"/>
                <a:sym typeface="SimHei"/>
              </a:defRPr>
            </a:pPr>
            <a:r>
              <a:t>金钱对一个人带来的影响：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金钱供应生活所需，从中得着享受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我们会为到没有金钱忧虑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金钱会为我们带来安全感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金钱总是愈多愈好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人会喜欢积累财富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金钱多少反映成功与否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为了得到金钱而劳力，甚至出卖自己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用金钱衡量一切：包括时间、感情和志业（读艺术赚不到钱）</a:t>
            </a:r>
          </a:p>
          <a:p>
            <a:pPr marL="651933" lvl="3" indent="-651933" defTabSz="355600">
              <a:lnSpc>
                <a:spcPct val="125000"/>
              </a:lnSpc>
              <a:buSzPct val="100000"/>
              <a:buFont typeface="Menlo Regular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金钱可以扭曲人性</a:t>
            </a:r>
          </a:p>
        </p:txBody>
      </p:sp>
      <p:sp>
        <p:nvSpPr>
          <p:cNvPr id="154" name="Titel 1"/>
          <p:cNvSpPr txBox="1"/>
          <p:nvPr/>
        </p:nvSpPr>
        <p:spPr>
          <a:xfrm>
            <a:off x="1092467" y="133082"/>
            <a:ext cx="6538269" cy="840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4200">
                <a:solidFill>
                  <a:srgbClr val="2E75B6"/>
                </a:solidFill>
                <a:latin typeface="SimHei"/>
                <a:ea typeface="SimHei"/>
                <a:cs typeface="SimHei"/>
                <a:sym typeface="SimHei"/>
              </a:defRPr>
            </a:lvl1pPr>
          </a:lstStyle>
          <a:p>
            <a:r>
              <a:t>还缺少一件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999</Words>
  <Application>Microsoft Office PowerPoint</Application>
  <PresentationFormat>Bildschirmpräsentation (4:3)</PresentationFormat>
  <Paragraphs>228</Paragraphs>
  <Slides>42</Slides>
  <Notes>42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等线</vt:lpstr>
      <vt:lpstr>Menlo Regular</vt:lpstr>
      <vt:lpstr>Arial</vt:lpstr>
      <vt:lpstr>Office 主题​​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siqi D</dc:creator>
  <cp:lastModifiedBy>Dongdong Hu</cp:lastModifiedBy>
  <cp:revision>327</cp:revision>
  <dcterms:created xsi:type="dcterms:W3CDTF">2023-03-17T14:22:59Z</dcterms:created>
  <dcterms:modified xsi:type="dcterms:W3CDTF">2024-10-29T18:24:32Z</dcterms:modified>
</cp:coreProperties>
</file>