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164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2" autoAdjust="0"/>
    <p:restoredTop sz="85340" autoAdjust="0"/>
  </p:normalViewPr>
  <p:slideViewPr>
    <p:cSldViewPr snapToGrid="0">
      <p:cViewPr varScale="1">
        <p:scale>
          <a:sx n="138" d="100"/>
          <a:sy n="138" d="100"/>
        </p:scale>
        <p:origin x="23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2024/10/29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3" name="Shape 15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9" name="Shape 15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5" name="Shape 16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7" name="Shape 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9" name="Shape 18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5" name="Shape 19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1" name="Shape 20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7" name="Shape 20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3" name="Shape 21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9" name="Shape 2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5" name="Shape 22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1" name="Shape 23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7" name="Shape 2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3" name="Shape 24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9" name="Shape 24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5" name="Shape 2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1" name="Shape 2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7" name="Shape 26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3" name="Shape 27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9" name="Shape 27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5" name="Shape 28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1" name="Shape 29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7" name="Shape 29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3" name="Shape 30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9" name="Shape 30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5" name="Shape 31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1" name="Shape 14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7" name="Shape 14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2024/10/29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2024/10/29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2024/10/29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2024/10/29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2024/10/29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2024/10/29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2024/10/29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2024/10/29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2024/10/29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2024/10/29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2024/10/29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2024/10/29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讲道</a:t>
            </a:r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2270760"/>
            <a:ext cx="905400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 defTabSz="914400">
              <a:defRPr sz="60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人算什么，你竟顾念他？</a:t>
            </a:r>
          </a:p>
        </p:txBody>
      </p:sp>
      <p:sp>
        <p:nvSpPr>
          <p:cNvPr id="97" name="Inhaltsplatzhalter 2"/>
          <p:cNvSpPr txBox="1"/>
          <p:nvPr/>
        </p:nvSpPr>
        <p:spPr>
          <a:xfrm>
            <a:off x="45000" y="3692118"/>
            <a:ext cx="9054000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讲道：陈永安 牧师</a:t>
            </a:r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经文：创2:18-24；来1:1-4，2:5-12；可10:2-16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休妻可以不可以</a:t>
            </a:r>
          </a:p>
        </p:txBody>
      </p:sp>
      <p:sp>
        <p:nvSpPr>
          <p:cNvPr id="151" name="Inhaltsplatzhalter 2"/>
          <p:cNvSpPr txBox="1"/>
          <p:nvPr/>
        </p:nvSpPr>
        <p:spPr>
          <a:xfrm>
            <a:off x="379101" y="1415846"/>
            <a:ext cx="8385798" cy="4028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门徒的观点：</a:t>
            </a:r>
          </a:p>
          <a:p>
            <a:pPr lvl="3" indent="685800" defTabSz="914400">
              <a:spcBef>
                <a:spcPts val="1200"/>
              </a:spcBef>
              <a:defRPr sz="2800">
                <a:latin typeface="SimHei"/>
                <a:ea typeface="SimHei"/>
                <a:cs typeface="SimHei"/>
                <a:sym typeface="SimHei"/>
              </a:defRPr>
            </a:pPr>
            <a:r>
              <a:t>可休妻</a:t>
            </a:r>
            <a:r>
              <a:rPr>
                <a:solidFill>
                  <a:srgbClr val="FF4015"/>
                </a:solidFill>
              </a:rPr>
              <a:t> &gt;</a:t>
            </a:r>
            <a:r>
              <a:t> 不娶 </a:t>
            </a:r>
            <a:r>
              <a:rPr>
                <a:solidFill>
                  <a:srgbClr val="FF4015"/>
                </a:solidFill>
              </a:rPr>
              <a:t> &gt;</a:t>
            </a:r>
            <a:r>
              <a:t> 不可休妻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耶稣的观点：</a:t>
            </a:r>
          </a:p>
          <a:p>
            <a:pPr lvl="1" indent="228600" defTabSz="914400">
              <a:spcBef>
                <a:spcPts val="1200"/>
              </a:spcBef>
              <a:defRPr sz="2800">
                <a:latin typeface="SimHei"/>
                <a:ea typeface="SimHei"/>
                <a:cs typeface="SimHei"/>
                <a:sym typeface="SimHei"/>
              </a:defRPr>
            </a:pPr>
            <a:r>
              <a:t>  不可休妻（白头到老）</a:t>
            </a:r>
          </a:p>
          <a:p>
            <a:pPr lvl="1" indent="228600" defTabSz="914400">
              <a:spcBef>
                <a:spcPts val="1200"/>
              </a:spcBef>
              <a:defRPr sz="2800">
                <a:latin typeface="SimHei"/>
                <a:ea typeface="SimHei"/>
                <a:cs typeface="SimHei"/>
                <a:sym typeface="SimHei"/>
              </a:defRPr>
            </a:pPr>
            <a:r>
              <a:t>       /                             </a:t>
            </a:r>
            <a:r>
              <a:rPr>
                <a:solidFill>
                  <a:srgbClr val="FF4015"/>
                </a:solidFill>
              </a:rPr>
              <a:t>&gt;</a:t>
            </a:r>
            <a:r>
              <a:t> 可休妻（另娶=换妻=奸淫）</a:t>
            </a:r>
          </a:p>
          <a:p>
            <a:pPr lvl="1" indent="228600" defTabSz="914400">
              <a:spcBef>
                <a:spcPts val="1200"/>
              </a:spcBef>
              <a:defRPr sz="2800">
                <a:latin typeface="SimHei"/>
                <a:ea typeface="SimHei"/>
                <a:cs typeface="SimHei"/>
                <a:sym typeface="SimHei"/>
              </a:defRPr>
            </a:pPr>
            <a:r>
              <a:t>  不娶（独身恩赐）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休妻可以不可以</a:t>
            </a:r>
          </a:p>
        </p:txBody>
      </p:sp>
      <p:sp>
        <p:nvSpPr>
          <p:cNvPr id="157" name="Inhaltsplatzhalter 2"/>
          <p:cNvSpPr txBox="1"/>
          <p:nvPr/>
        </p:nvSpPr>
        <p:spPr>
          <a:xfrm>
            <a:off x="379101" y="1415846"/>
            <a:ext cx="8385798" cy="4282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情感关系发展五个阶段：</a:t>
            </a:r>
          </a:p>
          <a:p>
            <a:pPr marL="1082842" lvl="2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浪漫期</a:t>
            </a:r>
          </a:p>
          <a:p>
            <a:pPr marL="1082842" lvl="2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权力争夺期</a:t>
            </a:r>
          </a:p>
          <a:p>
            <a:pPr marL="1082842" lvl="2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整合期</a:t>
            </a:r>
          </a:p>
          <a:p>
            <a:pPr marL="1082842" lvl="2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承诺期</a:t>
            </a:r>
          </a:p>
          <a:p>
            <a:pPr marL="1082842" lvl="2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共同创造期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神配合的，人不可分开</a:t>
            </a:r>
          </a:p>
        </p:txBody>
      </p:sp>
      <p:sp>
        <p:nvSpPr>
          <p:cNvPr id="163" name="Inhaltsplatzhalter 2"/>
          <p:cNvSpPr txBox="1"/>
          <p:nvPr/>
        </p:nvSpPr>
        <p:spPr>
          <a:xfrm>
            <a:off x="379101" y="1415846"/>
            <a:ext cx="8385798" cy="3253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神设立婚姻，让人在一段稳定关系中，得到建立，使一个人完整。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在创世记第一章，每一天，在神创造后，神都说：「上帝看着是好的」。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但他提到有一件事是「不好的。」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神配合的，人不可分开</a:t>
            </a:r>
          </a:p>
        </p:txBody>
      </p:sp>
      <p:sp>
        <p:nvSpPr>
          <p:cNvPr id="169" name="Inhaltsplatzhalter 2"/>
          <p:cNvSpPr txBox="1"/>
          <p:nvPr/>
        </p:nvSpPr>
        <p:spPr>
          <a:xfrm>
            <a:off x="379101" y="1415846"/>
            <a:ext cx="8385798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「那人独居不好」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「要为他造一个配偶帮助他。」（创2:18 ）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神配合的，人不可分开</a:t>
            </a:r>
          </a:p>
        </p:txBody>
      </p:sp>
      <p:sp>
        <p:nvSpPr>
          <p:cNvPr id="175" name="Inhaltsplatzhalter 2"/>
          <p:cNvSpPr txBox="1"/>
          <p:nvPr/>
        </p:nvSpPr>
        <p:spPr>
          <a:xfrm>
            <a:off x="379101" y="1415846"/>
            <a:ext cx="8385798" cy="382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神用那人的肋骨，加上肉，造成女人，领到那人面前，那人称她为女人，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在美索不达米亚最早的「苏美文明」中，肋骨是 t i，意思是生命，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在创3:20「20亚当给他妻子起名叫夏娃，因为她是众生之母。」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神配合的，人不可分开</a:t>
            </a:r>
          </a:p>
        </p:txBody>
      </p:sp>
      <p:sp>
        <p:nvSpPr>
          <p:cNvPr id="181" name="Inhaltsplatzhalter 2"/>
          <p:cNvSpPr txBox="1"/>
          <p:nvPr/>
        </p:nvSpPr>
        <p:spPr>
          <a:xfrm>
            <a:off x="379101" y="1415846"/>
            <a:ext cx="8385798" cy="439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亚当见到夏娃，直译就是「那人见到生命。」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「那人独居不好，我要为他造一个配偶帮助他。」（创2:18）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动物没有成为这人的配偶，动物与这人完全不同，但这女人既相同，也有不同之处，他为这男人带来生命。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神配合的，人不可分开</a:t>
            </a:r>
          </a:p>
        </p:txBody>
      </p:sp>
      <p:sp>
        <p:nvSpPr>
          <p:cNvPr id="187" name="Inhaltsplatzhalter 2"/>
          <p:cNvSpPr txBox="1"/>
          <p:nvPr/>
        </p:nvSpPr>
        <p:spPr>
          <a:xfrm>
            <a:off x="379101" y="1415846"/>
            <a:ext cx="8385798" cy="4883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这配偶帮助那人，但那人不是世界的中心，只有神才是世界的主，人不过是管家。</a:t>
            </a:r>
          </a:p>
          <a:p>
            <a:pPr marL="1002631" lvl="2" indent="-240631" defTabSz="355600">
              <a:lnSpc>
                <a:spcPct val="125000"/>
              </a:lnSpc>
              <a:buSzPct val="100000"/>
              <a:buChar char="•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创1:27-28：「27神就照着自己的形像造人，乃是照着他的形像造男造女。28神就赐福给他们，又对他们说：『要生养众多，遍满地面，治理这地，也要管理海里的鱼、空中的鸟，和地上各样行动的活物。』」</a:t>
            </a:r>
          </a:p>
          <a:p>
            <a:pPr marL="1002631" lvl="2" indent="-240631" defTabSz="355600">
              <a:lnSpc>
                <a:spcPct val="125000"/>
              </a:lnSpc>
              <a:buSzPct val="100000"/>
              <a:buChar char="•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在创2:15「15耶和华神将那人安置在伊甸园，使他修理，看守。」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神配合的，人不可分开</a:t>
            </a:r>
          </a:p>
        </p:txBody>
      </p:sp>
      <p:sp>
        <p:nvSpPr>
          <p:cNvPr id="193" name="Inhaltsplatzhalter 2"/>
          <p:cNvSpPr txBox="1"/>
          <p:nvPr/>
        </p:nvSpPr>
        <p:spPr>
          <a:xfrm>
            <a:off x="379101" y="1415846"/>
            <a:ext cx="8385798" cy="481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耶稣说：「10:9 ⋯神配合的，人不可分开。」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婚姻是神所配合的，有时我们会说婚姻不是两个人的事，神是第三者，但意思可能只是认为神确保了婚姻的幸福美满，仍是以人为中心，却忽略了神才是段婚姻的主人，这是「神配合的」婚姻，人不可分开。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神配合的，人不可分开</a:t>
            </a:r>
          </a:p>
        </p:txBody>
      </p:sp>
      <p:sp>
        <p:nvSpPr>
          <p:cNvPr id="199" name="Inhaltsplatzhalter 2"/>
          <p:cNvSpPr txBox="1"/>
          <p:nvPr/>
        </p:nvSpPr>
        <p:spPr>
          <a:xfrm>
            <a:off x="379101" y="1415846"/>
            <a:ext cx="8385798" cy="662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一个真实的婚姻故事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神配合的，人不可分开</a:t>
            </a:r>
          </a:p>
        </p:txBody>
      </p:sp>
      <p:sp>
        <p:nvSpPr>
          <p:cNvPr id="205" name="Inhaltsplatzhalter 2"/>
          <p:cNvSpPr txBox="1"/>
          <p:nvPr/>
        </p:nvSpPr>
        <p:spPr>
          <a:xfrm>
            <a:off x="379101" y="1415846"/>
            <a:ext cx="8385798" cy="3558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刚才题到的问题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许多争议和攻击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三言两语，不够全面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往后再讨论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存开放的心，将来思考消化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</a:t>
            </a:r>
          </a:p>
        </p:txBody>
      </p:sp>
      <p:sp>
        <p:nvSpPr>
          <p:cNvPr id="103" name="Inhaltsplatzhalter 2"/>
          <p:cNvSpPr txBox="1"/>
          <p:nvPr/>
        </p:nvSpPr>
        <p:spPr>
          <a:xfrm>
            <a:off x="379101" y="1415846"/>
            <a:ext cx="8385798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亲爱的弟兄姊妹，愿你平安！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让我们彼此问安。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神配合的，人不可分开</a:t>
            </a:r>
          </a:p>
        </p:txBody>
      </p:sp>
      <p:sp>
        <p:nvSpPr>
          <p:cNvPr id="211" name="Inhaltsplatzhalter 2"/>
          <p:cNvSpPr txBox="1"/>
          <p:nvPr/>
        </p:nvSpPr>
        <p:spPr>
          <a:xfrm>
            <a:off x="379101" y="1415846"/>
            <a:ext cx="8385798" cy="382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与非信徒结婚能算为「神配合的」吗？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那我们就要问，神是否只掌管信徒的事情？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如果神创造的「日头照好人，也照歹人；降雨给义人，也给不义的人。」（太5:45）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神配合的，人不可分开</a:t>
            </a:r>
          </a:p>
        </p:txBody>
      </p:sp>
      <p:sp>
        <p:nvSpPr>
          <p:cNvPr id="217" name="Inhaltsplatzhalter 2"/>
          <p:cNvSpPr txBox="1"/>
          <p:nvPr/>
        </p:nvSpPr>
        <p:spPr>
          <a:xfrm>
            <a:off x="379101" y="1415846"/>
            <a:ext cx="8385798" cy="5273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不能离婚吗？原则上「人不可分开」！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但在涉及暴力、人身伤害的情况下的离婚是可以考虑的。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伦理基础是这可能导致生命的危险。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容忍度及伤害程度要怎样衡量，应该交由专业的医生及心理医生作评估。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教会应该谦卑，承认并不具备资格去评核。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神配合的，人不可分开</a:t>
            </a:r>
          </a:p>
        </p:txBody>
      </p:sp>
      <p:sp>
        <p:nvSpPr>
          <p:cNvPr id="223" name="Inhaltsplatzhalter 2"/>
          <p:cNvSpPr txBox="1"/>
          <p:nvPr/>
        </p:nvSpPr>
        <p:spPr>
          <a:xfrm>
            <a:off x="379101" y="1415846"/>
            <a:ext cx="8385798" cy="3672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同性恋 / 同性婚姻 LGBTQ 又是否「神配合的」？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在创世记中，神为亚当造的配偶是女人，是一男一女结合，其他动物之所以不能成为配偶，因为不能为他生育下一代。同性婚姻不是「神配合的」。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神配合的，人不可分开</a:t>
            </a:r>
          </a:p>
        </p:txBody>
      </p:sp>
      <p:sp>
        <p:nvSpPr>
          <p:cNvPr id="229" name="Inhaltsplatzhalter 2"/>
          <p:cNvSpPr txBox="1"/>
          <p:nvPr/>
        </p:nvSpPr>
        <p:spPr>
          <a:xfrm>
            <a:off x="379101" y="1415846"/>
            <a:ext cx="8385798" cy="439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我们说同性恋是罪，但这不会比不荣耀神、骄傲、贪财的罪更重。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罗马书1:18-32节，保罗罪的清单中，首先指的是「21因为，他们虽然知道神，却不当作神荣耀他，也不感谢他。」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不感谢神，不荣耀神，是不自然的，是逆性的，像同性恋这种逆天性的行为一样。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神配合的，人不可分开</a:t>
            </a:r>
          </a:p>
        </p:txBody>
      </p:sp>
      <p:sp>
        <p:nvSpPr>
          <p:cNvPr id="235" name="Inhaltsplatzhalter 2"/>
          <p:cNvSpPr txBox="1"/>
          <p:nvPr/>
        </p:nvSpPr>
        <p:spPr>
          <a:xfrm>
            <a:off x="379101" y="1415846"/>
            <a:ext cx="8385798" cy="439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我们都是罪人，都需要得到神的救恩，都需被牧养。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同性恋信徒和离婚信徒，虽然不是神的心意和祝福，但都同样需要得到牧养。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教宗方济指对同性恋者：信徒不应一味判决、否定、排挤，更应待人温柔、耐心理解、善意鼓励。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4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神配合的，人不可分开</a:t>
            </a:r>
          </a:p>
        </p:txBody>
      </p:sp>
      <p:sp>
        <p:nvSpPr>
          <p:cNvPr id="241" name="Inhaltsplatzhalter 2"/>
          <p:cNvSpPr txBox="1"/>
          <p:nvPr/>
        </p:nvSpPr>
        <p:spPr>
          <a:xfrm>
            <a:off x="379101" y="1415846"/>
            <a:ext cx="8385798" cy="123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同性恋争取权益和基督徒价值之间的问题，今天就不讨论了。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神配合的，人不可分开</a:t>
            </a:r>
          </a:p>
        </p:txBody>
      </p:sp>
      <p:sp>
        <p:nvSpPr>
          <p:cNvPr id="247" name="Inhaltsplatzhalter 2"/>
          <p:cNvSpPr txBox="1"/>
          <p:nvPr/>
        </p:nvSpPr>
        <p:spPr>
          <a:xfrm>
            <a:off x="379101" y="1415846"/>
            <a:ext cx="8385798" cy="382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变性人的婚姻，不能与同性婚姻等同。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如果是基于已经接受不可逆转的变性手术，在医学上，已经定性为一男一女，就不是同性婚姻。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当然对许多教会来说仍然不能接受，但也有教会是接受这情况的婚姻的。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5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与妻子连合，二人成为一体</a:t>
            </a:r>
          </a:p>
        </p:txBody>
      </p:sp>
      <p:sp>
        <p:nvSpPr>
          <p:cNvPr id="253" name="Inhaltsplatzhalter 2"/>
          <p:cNvSpPr txBox="1"/>
          <p:nvPr/>
        </p:nvSpPr>
        <p:spPr>
          <a:xfrm>
            <a:off x="379101" y="1415846"/>
            <a:ext cx="8385798" cy="3253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在创2:24，「 2:24 因此，人要离开父母，与妻子连合，二人成为一体。」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为什么要离开父母？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不要受原生家庭影响吗？不是这样，而是要「遍满地面」（创1:28）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5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与妻子连合，二人成为一体</a:t>
            </a:r>
          </a:p>
        </p:txBody>
      </p:sp>
      <p:sp>
        <p:nvSpPr>
          <p:cNvPr id="259" name="Inhaltsplatzhalter 2"/>
          <p:cNvSpPr txBox="1"/>
          <p:nvPr/>
        </p:nvSpPr>
        <p:spPr>
          <a:xfrm>
            <a:off x="379101" y="1415846"/>
            <a:ext cx="8385798" cy="481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「与妻子连合，二人成为一体。」不是希腊神话所说的「找到另一半」，人生就完整了这样诗意，而是表示生孩子，「遍满地面」。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如果我们认真对待这件事，基督徒应该考虑到自己的能力下，多生小孩，这当然和强调每个家庭自主决定的价值观不同，甚至引起强调个人主义者的反感。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6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与妻子连合，二人成为一体</a:t>
            </a:r>
          </a:p>
        </p:txBody>
      </p:sp>
      <p:sp>
        <p:nvSpPr>
          <p:cNvPr id="265" name="Inhaltsplatzhalter 2"/>
          <p:cNvSpPr txBox="1"/>
          <p:nvPr/>
        </p:nvSpPr>
        <p:spPr>
          <a:xfrm>
            <a:off x="379101" y="1415846"/>
            <a:ext cx="8385798" cy="3253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避孕：天主公教会：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反对堕胎，反对人工避孕，                     （不以各种避孕药/避孕套/结扎等）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提倡「自然家庭计划」。                          （以计算排卵期方式作出生育计划）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</a:t>
            </a:r>
          </a:p>
        </p:txBody>
      </p:sp>
      <p:sp>
        <p:nvSpPr>
          <p:cNvPr id="109" name="Inhaltsplatzhalter 2"/>
          <p:cNvSpPr txBox="1"/>
          <p:nvPr/>
        </p:nvSpPr>
        <p:spPr>
          <a:xfrm>
            <a:off x="379101" y="1415846"/>
            <a:ext cx="8385798" cy="481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10月的金句：「因此，人要离开父母，与妻子连合，二人成为一体。」（可10:7 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看到神对人的眷顾，不禁发出和诗人一样的赞叹：人算什么，你竟顾念他？除了创造了人类，也让人类有配偶帮助他！当我们犯罪远离神创造的秩序时，借摩西将律法教导人，更差遣爱子耶稣基督成全律法，将人带到新的创造中。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7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与妻子连合，二人成为一体</a:t>
            </a:r>
          </a:p>
        </p:txBody>
      </p:sp>
      <p:sp>
        <p:nvSpPr>
          <p:cNvPr id="271" name="Inhaltsplatzhalter 2"/>
          <p:cNvSpPr txBox="1"/>
          <p:nvPr/>
        </p:nvSpPr>
        <p:spPr>
          <a:xfrm>
            <a:off x="379101" y="1415846"/>
            <a:ext cx="8385798" cy="4917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背后涉及对性和婚姻的观念，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而在神学上是「承认天主是生命的主宰，顺应天主在人身上的设计。不孕期的夫妇行为没有导致怀孕是天主的「作为」而不是人的「作为」。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天主教教会训导：每一夫妇行为本质上应对生育保持开放。</a:t>
            </a:r>
            <a:r>
              <a:rPr sz="2900"/>
              <a:t>(〈人类生命〉通谕11)。」（详细可参考公教婚姻辅导会网页）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7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与妻子连合，二人成为一体</a:t>
            </a:r>
          </a:p>
        </p:txBody>
      </p:sp>
      <p:sp>
        <p:nvSpPr>
          <p:cNvPr id="277" name="Inhaltsplatzhalter 2"/>
          <p:cNvSpPr txBox="1"/>
          <p:nvPr/>
        </p:nvSpPr>
        <p:spPr>
          <a:xfrm>
            <a:off x="379101" y="1415846"/>
            <a:ext cx="8385798" cy="4676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堕胎：原则上基督教反对堕胎，</a:t>
            </a:r>
          </a:p>
          <a:p>
            <a:pPr marL="661736" lvl="1" indent="-280736" defTabSz="914400">
              <a:spcBef>
                <a:spcPts val="1200"/>
              </a:spcBef>
              <a:buSzPct val="100000"/>
              <a:buChar char="•"/>
              <a:defRPr sz="2800">
                <a:latin typeface="SimHei"/>
                <a:ea typeface="SimHei"/>
                <a:cs typeface="SimHei"/>
                <a:sym typeface="SimHei"/>
              </a:defRPr>
            </a:pPr>
            <a:r>
              <a:t>什么情况下可以堕胎？比如因姦成孕、妇女须接受治疗而不适宜怀孕、胎儿发育不正常，这都需要专业评估，需要由当事人纵合各方面的考虑。</a:t>
            </a:r>
          </a:p>
          <a:p>
            <a:pPr marL="661736" lvl="1" indent="-280736" defTabSz="914400">
              <a:spcBef>
                <a:spcPts val="1200"/>
              </a:spcBef>
              <a:buSzPct val="100000"/>
              <a:buChar char="•"/>
              <a:defRPr sz="2800">
                <a:latin typeface="SimHei"/>
                <a:ea typeface="SimHei"/>
                <a:cs typeface="SimHei"/>
                <a:sym typeface="SimHei"/>
              </a:defRPr>
            </a:pPr>
            <a:r>
              <a:t>另一方面，几多个月后胚胎算作人类？在医学及法律上怎样立法也起着很多的争议。</a:t>
            </a:r>
          </a:p>
          <a:p>
            <a:pPr marL="661736" lvl="1" indent="-280736" defTabSz="914400">
              <a:spcBef>
                <a:spcPts val="1200"/>
              </a:spcBef>
              <a:buSzPct val="100000"/>
              <a:buChar char="•"/>
              <a:defRPr sz="2800">
                <a:latin typeface="SimHei"/>
                <a:ea typeface="SimHei"/>
                <a:cs typeface="SimHei"/>
                <a:sym typeface="SimHei"/>
              </a:defRPr>
            </a:pPr>
            <a:r>
              <a:t>婴儿的生存权与女性身体自主的争论，也不是简单能得出结论。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8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与妻子连合，二人成为一体</a:t>
            </a:r>
          </a:p>
        </p:txBody>
      </p:sp>
      <p:sp>
        <p:nvSpPr>
          <p:cNvPr id="283" name="Inhaltsplatzhalter 2"/>
          <p:cNvSpPr txBox="1"/>
          <p:nvPr/>
        </p:nvSpPr>
        <p:spPr>
          <a:xfrm>
            <a:off x="379101" y="1415846"/>
            <a:ext cx="8385798" cy="211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弃婴 / 杀婴：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男女不平等的社会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严谨生育政策下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8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与妻子连合，二人成为一体</a:t>
            </a:r>
          </a:p>
        </p:txBody>
      </p:sp>
      <p:sp>
        <p:nvSpPr>
          <p:cNvPr id="289" name="Inhaltsplatzhalter 2"/>
          <p:cNvSpPr txBox="1"/>
          <p:nvPr/>
        </p:nvSpPr>
        <p:spPr>
          <a:xfrm>
            <a:off x="379101" y="1415846"/>
            <a:ext cx="8385798" cy="252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「四不青年」：不恋爱、不结婚、不买房、不生孩。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这是出于对社会前境，或贫困下的社会现象。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Inhaltsplatzhalter 2"/>
          <p:cNvSpPr txBox="1"/>
          <p:nvPr/>
        </p:nvSpPr>
        <p:spPr>
          <a:xfrm>
            <a:off x="379101" y="1415846"/>
            <a:ext cx="8385798" cy="3750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圣经中的婚姻观。</a:t>
            </a:r>
          </a:p>
          <a:p>
            <a:pPr lvl="1" defTabSz="355600">
              <a:lnSpc>
                <a:spcPct val="125000"/>
              </a:lnSpc>
              <a:defRPr sz="27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lvl="1" defTabSz="355600">
              <a:lnSpc>
                <a:spcPct val="125000"/>
              </a:lnSpc>
              <a:defRPr sz="2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第一、 耶稣却提出另一种想法：</a:t>
            </a:r>
          </a:p>
          <a:p>
            <a:pPr lvl="1" indent="228600" defTabSz="914400">
              <a:spcBef>
                <a:spcPts val="1200"/>
              </a:spcBef>
              <a:defRPr sz="2800">
                <a:latin typeface="SimHei"/>
                <a:ea typeface="SimHei"/>
                <a:cs typeface="SimHei"/>
                <a:sym typeface="SimHei"/>
              </a:defRPr>
            </a:pPr>
            <a:r>
              <a:t> 不可休妻（白头到老）</a:t>
            </a:r>
          </a:p>
          <a:p>
            <a:pPr lvl="1" indent="228600" defTabSz="914400">
              <a:spcBef>
                <a:spcPts val="1200"/>
              </a:spcBef>
              <a:defRPr sz="2800">
                <a:latin typeface="SimHei"/>
                <a:ea typeface="SimHei"/>
                <a:cs typeface="SimHei"/>
                <a:sym typeface="SimHei"/>
              </a:defRPr>
            </a:pPr>
            <a:r>
              <a:t>       /                             </a:t>
            </a:r>
            <a:r>
              <a:rPr>
                <a:solidFill>
                  <a:srgbClr val="FF4015"/>
                </a:solidFill>
              </a:rPr>
              <a:t>&gt;</a:t>
            </a:r>
            <a:r>
              <a:t> 可休妻（另娶=换妻=奸淫）</a:t>
            </a:r>
          </a:p>
          <a:p>
            <a:pPr lvl="1" indent="228600" defTabSz="914400">
              <a:spcBef>
                <a:spcPts val="1200"/>
              </a:spcBef>
              <a:defRPr sz="2800">
                <a:latin typeface="SimHei"/>
                <a:ea typeface="SimHei"/>
                <a:cs typeface="SimHei"/>
                <a:sym typeface="SimHei"/>
              </a:defRPr>
            </a:pPr>
            <a:r>
              <a:t>  不娶（独身恩赐）</a:t>
            </a:r>
          </a:p>
        </p:txBody>
      </p:sp>
      <p:sp>
        <p:nvSpPr>
          <p:cNvPr id="2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总结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00" name="Inhaltsplatzhalter 2"/>
          <p:cNvSpPr txBox="1"/>
          <p:nvPr/>
        </p:nvSpPr>
        <p:spPr>
          <a:xfrm>
            <a:off x="379101" y="1415846"/>
            <a:ext cx="8385798" cy="3946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圣经中的婚姻观。</a:t>
            </a:r>
          </a:p>
          <a:p>
            <a:pPr lvl="1" defTabSz="355600">
              <a:lnSpc>
                <a:spcPct val="125000"/>
              </a:lnSpc>
              <a:defRPr sz="27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lvl="1" defTabSz="355600">
              <a:lnSpc>
                <a:spcPct val="125000"/>
              </a:lnSpc>
              <a:defRPr sz="2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第二、 神配合的，人不可分开。（神是婚姻的主人）</a:t>
            </a:r>
          </a:p>
          <a:p>
            <a:pPr lvl="1" defTabSz="355600">
              <a:lnSpc>
                <a:spcPct val="125000"/>
              </a:lnSpc>
              <a:defRPr sz="27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lvl="1" defTabSz="355600">
              <a:lnSpc>
                <a:spcPct val="125000"/>
              </a:lnSpc>
              <a:defRPr sz="2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第三、人要离开父母，与妻子连合，二人成为一体。（要生养众多，遍满地面）</a:t>
            </a:r>
          </a:p>
        </p:txBody>
      </p:sp>
      <p:sp>
        <p:nvSpPr>
          <p:cNvPr id="301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总结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06" name="Inhaltsplatzhalter 2"/>
          <p:cNvSpPr txBox="1"/>
          <p:nvPr/>
        </p:nvSpPr>
        <p:spPr>
          <a:xfrm>
            <a:off x="379101" y="1415846"/>
            <a:ext cx="8385798" cy="439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刚才我们简单讨论了当中一些问题，绝不简单⋯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美国总统候选人也在讨论，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但耶稣带领我们回到神创造的心意，其实没有那么复杂的，如果我们的婚姻是要来事奉神，荣耀神的，这婚姻就为我们，以及世界都带来祝福。</a:t>
            </a:r>
          </a:p>
        </p:txBody>
      </p:sp>
      <p:sp>
        <p:nvSpPr>
          <p:cNvPr id="307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总结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12" name="Inhaltsplatzhalter 2"/>
          <p:cNvSpPr txBox="1"/>
          <p:nvPr/>
        </p:nvSpPr>
        <p:spPr>
          <a:xfrm>
            <a:off x="379101" y="1415846"/>
            <a:ext cx="8385798" cy="180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在婚姻及家庭中，人类就可以经历天堂与地狱，但如果我们愿意相信神，学像小孩子的信心，让神掌权，就能进入天国。</a:t>
            </a:r>
          </a:p>
        </p:txBody>
      </p:sp>
      <p:sp>
        <p:nvSpPr>
          <p:cNvPr id="313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总结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休妻可以不可以</a:t>
            </a:r>
          </a:p>
        </p:txBody>
      </p:sp>
      <p:sp>
        <p:nvSpPr>
          <p:cNvPr id="115" name="Inhaltsplatzhalter 2"/>
          <p:cNvSpPr txBox="1"/>
          <p:nvPr/>
        </p:nvSpPr>
        <p:spPr>
          <a:xfrm>
            <a:off x="379101" y="1415846"/>
            <a:ext cx="8385798" cy="382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「人休妻可以不可以」？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(1)希列(Hillel)派：在任何情况下皆可休妻，甚至包括「妻子做饼烧焦了」这种微不足道的理由。 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 (2)沙买(Shammai)派：比较保守，只准「淫乱」为休妻的理由。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休妻可以不可以</a:t>
            </a:r>
          </a:p>
        </p:txBody>
      </p:sp>
      <p:sp>
        <p:nvSpPr>
          <p:cNvPr id="121" name="Inhaltsplatzhalter 2"/>
          <p:cNvSpPr txBox="1"/>
          <p:nvPr/>
        </p:nvSpPr>
        <p:spPr>
          <a:xfrm>
            <a:off x="379101" y="1415846"/>
            <a:ext cx="8385798" cy="49132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当代的婚姻问题：</a:t>
            </a:r>
          </a:p>
          <a:p>
            <a:pPr marL="1028700" lvl="7" indent="-228600" defTabSz="355600">
              <a:lnSpc>
                <a:spcPct val="125000"/>
              </a:lnSpc>
              <a:buSzPct val="100000"/>
              <a:buChar char="•"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找不到对象</a:t>
            </a:r>
          </a:p>
          <a:p>
            <a:pPr marL="1028700" lvl="7" indent="-228600" defTabSz="355600">
              <a:lnSpc>
                <a:spcPct val="125000"/>
              </a:lnSpc>
              <a:buSzPct val="100000"/>
              <a:buChar char="•"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没有信仰的婚姻 / 与不信者的婚姻 / 与异教徒婚姻</a:t>
            </a:r>
          </a:p>
          <a:p>
            <a:pPr marL="1028700" lvl="7" indent="-228600" defTabSz="355600">
              <a:lnSpc>
                <a:spcPct val="125000"/>
              </a:lnSpc>
              <a:buSzPct val="100000"/>
              <a:buChar char="•"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离婚 / 再婚</a:t>
            </a:r>
          </a:p>
          <a:p>
            <a:pPr marL="1028700" lvl="7" indent="-228600" defTabSz="355600">
              <a:lnSpc>
                <a:spcPct val="125000"/>
              </a:lnSpc>
              <a:buSzPct val="100000"/>
              <a:buChar char="•"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婚外性行为 / 婚外情</a:t>
            </a:r>
          </a:p>
          <a:p>
            <a:pPr marL="1028700" lvl="7" indent="-228600" defTabSz="355600">
              <a:lnSpc>
                <a:spcPct val="125000"/>
              </a:lnSpc>
              <a:buSzPct val="100000"/>
              <a:buChar char="•"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同性恋 / 同性婚姻 / 变性人婚姻</a:t>
            </a:r>
          </a:p>
          <a:p>
            <a:pPr marL="1028700" lvl="7" indent="-228600" defTabSz="355600">
              <a:lnSpc>
                <a:spcPct val="125000"/>
              </a:lnSpc>
              <a:buSzPct val="100000"/>
              <a:buChar char="•"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不能生育</a:t>
            </a:r>
          </a:p>
          <a:p>
            <a:pPr marL="1028700" lvl="7" indent="-228600" defTabSz="355600">
              <a:lnSpc>
                <a:spcPct val="125000"/>
              </a:lnSpc>
              <a:buSzPct val="100000"/>
              <a:buChar char="•"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避孕</a:t>
            </a:r>
          </a:p>
          <a:p>
            <a:pPr marL="1028700" lvl="7" indent="-228600" defTabSz="355600">
              <a:lnSpc>
                <a:spcPct val="125000"/>
              </a:lnSpc>
              <a:buSzPct val="100000"/>
              <a:buChar char="•"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堕胎 / 弃婴 / 杀婴</a:t>
            </a:r>
          </a:p>
          <a:p>
            <a:pPr marL="1028700" lvl="7" indent="-228600" defTabSz="355600">
              <a:lnSpc>
                <a:spcPct val="125000"/>
              </a:lnSpc>
              <a:buSzPct val="100000"/>
              <a:buChar char="•"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「四不青年」：不恋爱、不结婚、不买房、不生孩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休妻可以不可以</a:t>
            </a:r>
          </a:p>
        </p:txBody>
      </p:sp>
      <p:sp>
        <p:nvSpPr>
          <p:cNvPr id="127" name="Inhaltsplatzhalter 2"/>
          <p:cNvSpPr txBox="1"/>
          <p:nvPr/>
        </p:nvSpPr>
        <p:spPr>
          <a:xfrm>
            <a:off x="379101" y="1415846"/>
            <a:ext cx="8385798" cy="294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底层的问题：</a:t>
            </a:r>
          </a:p>
          <a:p>
            <a:pPr marL="1028700" lvl="7" indent="-228600" defTabSz="355600">
              <a:lnSpc>
                <a:spcPct val="125000"/>
              </a:lnSpc>
              <a:buSzPct val="100000"/>
              <a:buChar char="•"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怎样衡量幸福？</a:t>
            </a:r>
          </a:p>
          <a:p>
            <a:pPr marL="1028700" lvl="7" indent="-228600" defTabSz="355600">
              <a:lnSpc>
                <a:spcPct val="125000"/>
              </a:lnSpc>
              <a:buSzPct val="100000"/>
              <a:buChar char="•"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怎样追求满足？</a:t>
            </a:r>
          </a:p>
          <a:p>
            <a:pPr marL="1028700" lvl="7" indent="-228600" defTabSz="355600">
              <a:lnSpc>
                <a:spcPct val="125000"/>
              </a:lnSpc>
              <a:buSzPct val="100000"/>
              <a:buChar char="•"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怎样看关系？</a:t>
            </a:r>
          </a:p>
          <a:p>
            <a:pPr marL="1028700" lvl="7" indent="-228600" defTabSz="355600">
              <a:lnSpc>
                <a:spcPct val="125000"/>
              </a:lnSpc>
              <a:buSzPct val="100000"/>
              <a:buChar char="•"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怎样看生命价值？</a:t>
            </a:r>
          </a:p>
          <a:p>
            <a:pPr marL="1028700" lvl="7" indent="-228600" defTabSz="355600">
              <a:lnSpc>
                <a:spcPct val="125000"/>
              </a:lnSpc>
              <a:buSzPct val="100000"/>
              <a:buChar char="•"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我们将神放在生命中怎样的位置？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休妻可以不可以</a:t>
            </a:r>
          </a:p>
        </p:txBody>
      </p:sp>
      <p:sp>
        <p:nvSpPr>
          <p:cNvPr id="133" name="Inhaltsplatzhalter 2"/>
          <p:cNvSpPr txBox="1"/>
          <p:nvPr/>
        </p:nvSpPr>
        <p:spPr>
          <a:xfrm>
            <a:off x="379101" y="1415846"/>
            <a:ext cx="8385798" cy="310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耶稣反问法利赛人，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他们便指出摩西的要求是只要写休书就可以了。「1人若娶妻以后，见她有什么不合理的事，不喜悦她，就可以写休书交在她手中，打发她离开夫家。」(申 24:1-4)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休妻可以不可以</a:t>
            </a:r>
          </a:p>
        </p:txBody>
      </p:sp>
      <p:sp>
        <p:nvSpPr>
          <p:cNvPr id="139" name="Inhaltsplatzhalter 2"/>
          <p:cNvSpPr txBox="1"/>
          <p:nvPr/>
        </p:nvSpPr>
        <p:spPr>
          <a:xfrm>
            <a:off x="379101" y="1415846"/>
            <a:ext cx="8385798" cy="409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 10:5 耶稣说：「摩西因为你们的心硬，所以写这条例给你们； 10:6 但从起初创造的时候，神造人是造男造女。10:7 因此，人要离开父母，与妻子连合，二人成为一体。10:8 既然如此，夫妻不再是两个人，乃是一体的了。10:9 所以，神配合的，人不可分开。」（可10:5-9）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休妻可以不可以</a:t>
            </a:r>
          </a:p>
        </p:txBody>
      </p:sp>
      <p:sp>
        <p:nvSpPr>
          <p:cNvPr id="145" name="Inhaltsplatzhalter 2"/>
          <p:cNvSpPr txBox="1"/>
          <p:nvPr/>
        </p:nvSpPr>
        <p:spPr>
          <a:xfrm>
            <a:off x="379101" y="1415846"/>
            <a:ext cx="8385798" cy="481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门徒不明白，回到屋里，再问耶稣，10:11 耶稣对他们说：「凡休妻另娶的，就是犯奸淫，辜负他的妻子；10:12 妻子若离弃丈夫另嫁，也是犯奸淫了。」（可10:11-12）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有意思的是在太19:10，记录了门徒的回应，门徒对耶稣说：「人和妻子既是这样，倒不如不娶。」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997</Words>
  <Application>Microsoft Office PowerPoint</Application>
  <PresentationFormat>Bildschirmpräsentation (4:3)</PresentationFormat>
  <Paragraphs>231</Paragraphs>
  <Slides>37</Slides>
  <Notes>37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37</vt:i4>
      </vt:variant>
    </vt:vector>
  </HeadingPairs>
  <TitlesOfParts>
    <vt:vector size="40" baseType="lpstr">
      <vt:lpstr>等线</vt:lpstr>
      <vt:lpstr>Arial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323</cp:revision>
  <dcterms:created xsi:type="dcterms:W3CDTF">2023-03-17T14:22:59Z</dcterms:created>
  <dcterms:modified xsi:type="dcterms:W3CDTF">2024-10-29T18:23:06Z</dcterms:modified>
</cp:coreProperties>
</file>