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140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85357" autoAdjust="0"/>
  </p:normalViewPr>
  <p:slideViewPr>
    <p:cSldViewPr snapToGrid="0">
      <p:cViewPr varScale="1">
        <p:scale>
          <a:sx n="138" d="100"/>
          <a:sy n="138" d="100"/>
        </p:scale>
        <p:origin x="23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2024/9/18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2024/9/18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2024/9/18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2024/9/18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2024/9/18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2024/9/18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2024/9/18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2024/9/18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270760"/>
            <a:ext cx="905400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勒住舌头</a:t>
            </a:r>
          </a:p>
        </p:txBody>
      </p:sp>
      <p:sp>
        <p:nvSpPr>
          <p:cNvPr id="97" name="Inhaltsplatzhalter 2"/>
          <p:cNvSpPr txBox="1"/>
          <p:nvPr/>
        </p:nvSpPr>
        <p:spPr>
          <a:xfrm>
            <a:off x="45000" y="3692118"/>
            <a:ext cx="9054000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讲道：陈永安 牧师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经文：赛50:4-9a；雅3:1-12；可8:27-38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舌头与全身</a:t>
            </a:r>
          </a:p>
        </p:txBody>
      </p:sp>
      <p:sp>
        <p:nvSpPr>
          <p:cNvPr id="154" name="Inhaltsplatzhalter 2"/>
          <p:cNvSpPr txBox="1"/>
          <p:nvPr/>
        </p:nvSpPr>
        <p:spPr>
          <a:xfrm>
            <a:off x="379101" y="1415846"/>
            <a:ext cx="8385798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我们的舌头，愿意成为神的仆人吗？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这是生命更新的操练，惟有在生命中遇见神，听神的话，说神的话，才是一个受教者的舌头。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受教者的舌头</a:t>
            </a:r>
          </a:p>
        </p:txBody>
      </p:sp>
      <p:sp>
        <p:nvSpPr>
          <p:cNvPr id="160" name="Inhaltsplatzhalter 2"/>
          <p:cNvSpPr txBox="1"/>
          <p:nvPr/>
        </p:nvSpPr>
        <p:spPr>
          <a:xfrm>
            <a:off x="379101" y="1415846"/>
            <a:ext cx="8385798" cy="446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以赛亚书50章是第三首仆人之歌，那里说到神的仆人，那是第二以赛亚作为先知的操练和遭遇。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也预表了耶稣基督也面对相类同的情况。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「 50:4 主耶和华</a:t>
            </a:r>
            <a:r>
              <a:rPr>
                <a:solidFill>
                  <a:srgbClr val="FF4015"/>
                </a:solidFill>
              </a:rPr>
              <a:t>赐我受教者的舌头</a:t>
            </a:r>
            <a:r>
              <a:t>，使我知道</a:t>
            </a:r>
            <a:r>
              <a:rPr>
                <a:solidFill>
                  <a:srgbClr val="FF4015"/>
                </a:solidFill>
              </a:rPr>
              <a:t>怎样用言语扶助疲乏的人</a:t>
            </a:r>
            <a:r>
              <a:t>。</a:t>
            </a:r>
            <a:r>
              <a:rPr>
                <a:solidFill>
                  <a:srgbClr val="FF4015"/>
                </a:solidFill>
              </a:rPr>
              <a:t>主每早晨提醒</a:t>
            </a:r>
            <a:r>
              <a:t>，提醒我的耳朵，</a:t>
            </a:r>
            <a:r>
              <a:rPr>
                <a:solidFill>
                  <a:srgbClr val="FF4015"/>
                </a:solidFill>
              </a:rPr>
              <a:t>使我能听</a:t>
            </a:r>
            <a:r>
              <a:t>，</a:t>
            </a:r>
            <a:r>
              <a:rPr>
                <a:solidFill>
                  <a:srgbClr val="FF4015"/>
                </a:solidFill>
              </a:rPr>
              <a:t>像受教者一样</a:t>
            </a:r>
            <a:r>
              <a:t>。 50:5 主耶和华</a:t>
            </a:r>
            <a:r>
              <a:rPr>
                <a:solidFill>
                  <a:srgbClr val="FF4015"/>
                </a:solidFill>
              </a:rPr>
              <a:t>开通我的耳朵</a:t>
            </a:r>
            <a:r>
              <a:t>；我并</a:t>
            </a:r>
            <a:r>
              <a:rPr>
                <a:solidFill>
                  <a:srgbClr val="FF4015"/>
                </a:solidFill>
              </a:rPr>
              <a:t>没有违背</a:t>
            </a:r>
            <a:r>
              <a:t>，也没有退后。」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受教者的舌头</a:t>
            </a:r>
          </a:p>
        </p:txBody>
      </p:sp>
      <p:sp>
        <p:nvSpPr>
          <p:cNvPr id="166" name="Inhaltsplatzhalter 2"/>
          <p:cNvSpPr txBox="1"/>
          <p:nvPr/>
        </p:nvSpPr>
        <p:spPr>
          <a:xfrm>
            <a:off x="379101" y="1415846"/>
            <a:ext cx="8385798" cy="278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「疲乏的人」不是工作读书照顾家庭，已经很疲乏的人。🙅🏻‍♂️😫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「疲乏的人」对应着当时的处境，是那些相信神的应许，在被掳后，舍弃了原本在巴比伦舒适生活，愿意归回重建神国度的子民。🫡 🙏🏻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受教者的舌头</a:t>
            </a:r>
          </a:p>
        </p:txBody>
      </p:sp>
      <p:sp>
        <p:nvSpPr>
          <p:cNvPr id="172" name="Inhaltsplatzhalter 2"/>
          <p:cNvSpPr txBox="1"/>
          <p:nvPr/>
        </p:nvSpPr>
        <p:spPr>
          <a:xfrm>
            <a:off x="379101" y="1415846"/>
            <a:ext cx="8385798" cy="379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「疲乏的人」的光景如何？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尼希米记1:1-3，尼希米说：「我在书珊城的宫中。 2那时，有我一个弟兄哈拿尼，同着几个人从犹大来。我问他们那些被掳归回、剩下逃脱的犹大人和耶路撒冷的光景。3他们对我说：「那些</a:t>
            </a:r>
            <a:r>
              <a:rPr>
                <a:solidFill>
                  <a:srgbClr val="FF4015"/>
                </a:solidFill>
              </a:rPr>
              <a:t>被掳归回剩下的人</a:t>
            </a:r>
            <a:r>
              <a:t>在犹大省</a:t>
            </a:r>
            <a:r>
              <a:rPr>
                <a:solidFill>
                  <a:srgbClr val="FF4015"/>
                </a:solidFill>
              </a:rPr>
              <a:t>遭大难</a:t>
            </a:r>
            <a:r>
              <a:t>，</a:t>
            </a:r>
            <a:r>
              <a:rPr>
                <a:solidFill>
                  <a:srgbClr val="FF4015"/>
                </a:solidFill>
              </a:rPr>
              <a:t>受凌辱</a:t>
            </a:r>
            <a:r>
              <a:t>；并且耶路撒冷的</a:t>
            </a:r>
            <a:r>
              <a:rPr>
                <a:solidFill>
                  <a:srgbClr val="FF4015"/>
                </a:solidFill>
              </a:rPr>
              <a:t>城墙拆毁</a:t>
            </a:r>
            <a:r>
              <a:t>，</a:t>
            </a:r>
            <a:r>
              <a:rPr>
                <a:solidFill>
                  <a:srgbClr val="FF4015"/>
                </a:solidFill>
              </a:rPr>
              <a:t>城门被火焚烧</a:t>
            </a:r>
            <a:r>
              <a:t>。」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受教者的舌头</a:t>
            </a:r>
          </a:p>
        </p:txBody>
      </p:sp>
      <p:sp>
        <p:nvSpPr>
          <p:cNvPr id="178" name="Inhaltsplatzhalter 2"/>
          <p:cNvSpPr txBox="1"/>
          <p:nvPr/>
        </p:nvSpPr>
        <p:spPr>
          <a:xfrm>
            <a:off x="379101" y="1415846"/>
            <a:ext cx="8385798" cy="344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除了外敌的威胁，更包括了不愿回耶路撒冷的同胞讥讽。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「为什么你要放弃舒适的生活？回耶路撒冷捱苦？」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「你以为回到耶路撒冷就是行神的旨意吗？你比我们高尚吗？」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受教者的舌头</a:t>
            </a:r>
          </a:p>
        </p:txBody>
      </p:sp>
      <p:sp>
        <p:nvSpPr>
          <p:cNvPr id="184" name="Inhaltsplatzhalter 2"/>
          <p:cNvSpPr txBox="1"/>
          <p:nvPr/>
        </p:nvSpPr>
        <p:spPr>
          <a:xfrm>
            <a:off x="379101" y="1415846"/>
            <a:ext cx="8385798" cy="379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第二以赛亚用神的话扶助疲乏的人，成为软弱者的祝福和力量，他要以神的话，坚定那些愿意回耶路撒冷的人，因为他们是被掳归回的，神所拣选的余种。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先知引来反对者，便羞辱先知，甚至拉到众人面前，审判他。但是神的仆人仍然没有违背神的说话，也没有因反对的人而退后。（赛50:5）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受教者的舌头</a:t>
            </a:r>
          </a:p>
        </p:txBody>
      </p:sp>
      <p:sp>
        <p:nvSpPr>
          <p:cNvPr id="190" name="Inhaltsplatzhalter 2"/>
          <p:cNvSpPr txBox="1"/>
          <p:nvPr/>
        </p:nvSpPr>
        <p:spPr>
          <a:xfrm>
            <a:off x="379101" y="1415846"/>
            <a:ext cx="8385798" cy="395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赛50:6-7节，是先知受到公审的情况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「主耶和华要帮助我；谁能定我有罪呢？」（赛50:9）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先知是「受教者的舌头」，他定意打开耳朵，听从神的话，又宣讲神的话，纵然面对敌人，生命受威胁，受到暴力对待，仍然忠心作神话语的忠仆，作谦卑的仆人。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受教者的舌头</a:t>
            </a:r>
          </a:p>
        </p:txBody>
      </p:sp>
      <p:sp>
        <p:nvSpPr>
          <p:cNvPr id="196" name="Inhaltsplatzhalter 2"/>
          <p:cNvSpPr txBox="1"/>
          <p:nvPr/>
        </p:nvSpPr>
        <p:spPr>
          <a:xfrm>
            <a:off x="379101" y="1415846"/>
            <a:ext cx="8385798" cy="258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「受教者的舌头」并不是不可以说话，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而是定意将自己的舌头奉献给主，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不再按自己的喜好说话，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而是要说神要我们说的话。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作神话语的忠仆</a:t>
            </a:r>
          </a:p>
        </p:txBody>
      </p:sp>
      <p:sp>
        <p:nvSpPr>
          <p:cNvPr id="202" name="Inhaltsplatzhalter 2"/>
          <p:cNvSpPr txBox="1"/>
          <p:nvPr/>
        </p:nvSpPr>
        <p:spPr>
          <a:xfrm>
            <a:off x="379101" y="1415846"/>
            <a:ext cx="8385798" cy="395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使徒 彼得 是 反面例子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在马16:17，耶稣对彼得说：「西门‧巴‧约拿，你是有福的！因为这不是属血肉的指示你的，乃是我在天上的父指示的。」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耶稣便谈到他的救恩计划：「人子必须受许多的苦，被长老、祭司长，和文士弃绝，并且被杀，过三天复活。」（可8:31 ）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作神话语的忠仆</a:t>
            </a:r>
          </a:p>
        </p:txBody>
      </p:sp>
      <p:sp>
        <p:nvSpPr>
          <p:cNvPr id="208" name="Inhaltsplatzhalter 2"/>
          <p:cNvSpPr txBox="1"/>
          <p:nvPr/>
        </p:nvSpPr>
        <p:spPr>
          <a:xfrm>
            <a:off x="379101" y="1415846"/>
            <a:ext cx="8385798" cy="278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耶稣立刻很严厉地责备彼得：「撒但，退我后边去吧！因为你不体贴　神的意思，只体贴人的意思。」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又向门徒说：「若有人要跟从我，就当舍己，背起他的十字架来跟从我。」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03" name="Inhaltsplatzhalter 2"/>
          <p:cNvSpPr txBox="1"/>
          <p:nvPr/>
        </p:nvSpPr>
        <p:spPr>
          <a:xfrm>
            <a:off x="379101" y="1415846"/>
            <a:ext cx="8385798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亲爱的弟兄姊妹，愿你平安！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让我们彼此问安。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作神话语的忠仆</a:t>
            </a:r>
          </a:p>
        </p:txBody>
      </p:sp>
      <p:sp>
        <p:nvSpPr>
          <p:cNvPr id="214" name="Inhaltsplatzhalter 2"/>
          <p:cNvSpPr txBox="1"/>
          <p:nvPr/>
        </p:nvSpPr>
        <p:spPr>
          <a:xfrm>
            <a:off x="379101" y="1415846"/>
            <a:ext cx="8385798" cy="410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我们可以怎样避免呢？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我们要进行一个操练，不再为自己说话，而是要为神去说话。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我们要</a:t>
            </a:r>
            <a:r>
              <a:rPr>
                <a:solidFill>
                  <a:srgbClr val="FF4015"/>
                </a:solidFill>
              </a:rPr>
              <a:t>每早晨</a:t>
            </a:r>
            <a:r>
              <a:t>听神的话，用神的话彼此劝勉。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我们要</a:t>
            </a:r>
            <a:r>
              <a:rPr>
                <a:solidFill>
                  <a:srgbClr val="FF4015"/>
                </a:solidFill>
              </a:rPr>
              <a:t>每晚在睡前</a:t>
            </a:r>
            <a:r>
              <a:t>省察自己说了什么话，回顾自己在一天里，说了什么话，我到底是为自己说话，还是为神说话。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作神话语的忠仆</a:t>
            </a:r>
          </a:p>
        </p:txBody>
      </p:sp>
      <p:sp>
        <p:nvSpPr>
          <p:cNvPr id="220" name="Inhaltsplatzhalter 2"/>
          <p:cNvSpPr txBox="1"/>
          <p:nvPr/>
        </p:nvSpPr>
        <p:spPr>
          <a:xfrm>
            <a:off x="379101" y="1415846"/>
            <a:ext cx="8385798" cy="395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能够只为神说话，不为自己说话，背后是一种对神的信靠。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正如先知的相信：「主耶和华要帮助我；谁能定我有罪呢？」（赛50:9）因此，可以等候神为他说话，而不用为自己说话。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相反，只为神去说话，「我知道怎样用言语扶助疲乏的人。」（赛50:4）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作神话语的忠仆</a:t>
            </a:r>
          </a:p>
        </p:txBody>
      </p:sp>
      <p:sp>
        <p:nvSpPr>
          <p:cNvPr id="226" name="Inhaltsplatzhalter 2"/>
          <p:cNvSpPr txBox="1"/>
          <p:nvPr/>
        </p:nvSpPr>
        <p:spPr>
          <a:xfrm>
            <a:off x="379101" y="1415846"/>
            <a:ext cx="8385798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不将原生家庭受过的创伤传给下一代。</a:t>
            </a:r>
          </a:p>
        </p:txBody>
      </p:sp>
      <p:pic>
        <p:nvPicPr>
          <p:cNvPr id="227" name="IMG_4062.jpeg" descr="IMG_4062.jpeg"/>
          <p:cNvPicPr>
            <a:picLocks noChangeAspect="1"/>
          </p:cNvPicPr>
          <p:nvPr/>
        </p:nvPicPr>
        <p:blipFill>
          <a:blip r:embed="rId4"/>
          <a:srcRect t="19985"/>
          <a:stretch>
            <a:fillRect/>
          </a:stretch>
        </p:blipFill>
        <p:spPr>
          <a:xfrm>
            <a:off x="1233234" y="2003151"/>
            <a:ext cx="6256809" cy="5011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Inhaltsplatzhalter 2"/>
          <p:cNvSpPr txBox="1"/>
          <p:nvPr/>
        </p:nvSpPr>
        <p:spPr>
          <a:xfrm>
            <a:off x="379101" y="1415846"/>
            <a:ext cx="8385798" cy="545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引述一个《沙漠教父的智慧——人间道》的一个「灭绝口舌之欲」小故事结束：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// 巴弗奴修院长说：「当我顺一条路前行时，忽然迷失了方向，最后我来到一个村庄，看见有几个人正说坏话，批评妄断人。我于是站住不动，为我的罪过向上帝祈祷。看！那时有一个天使显现，手持宝剑对我说：『巴弗奴修，凡是判断自己弟兄的人，都要死于这口宝剑，但是，你没有判断别人，更在上帝前自谦自卑地承认你犯了罪，你的名字已登记在生命册内了。』」//</a:t>
            </a:r>
          </a:p>
        </p:txBody>
      </p:sp>
      <p:sp>
        <p:nvSpPr>
          <p:cNvPr id="23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Inhaltsplatzhalter 2"/>
          <p:cNvSpPr txBox="1"/>
          <p:nvPr/>
        </p:nvSpPr>
        <p:spPr>
          <a:xfrm>
            <a:off x="379101" y="1415846"/>
            <a:ext cx="8385798" cy="494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引述一个《沙漠教父的智慧——人间道》的一个「灭绝口舌之欲」小故事结束：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// 批评论断不但伤害人与人之间的感情，还破坏团体的共融。尤有甚者，批评论断是自以为义的伪善表现。因为论断者往往只看见人家的过失，却永远看不见自己的罪。正如耶稣指出，论断只有负面而无积极的果效。事实上，批评论断是散播谣言、制造纠纷、煽动怀疑、拆毁灵性的高手，在它手中被害的人不胜其数。 //</a:t>
            </a:r>
          </a:p>
        </p:txBody>
      </p:sp>
      <p:sp>
        <p:nvSpPr>
          <p:cNvPr id="23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Inhaltsplatzhalter 2"/>
          <p:cNvSpPr txBox="1"/>
          <p:nvPr/>
        </p:nvSpPr>
        <p:spPr>
          <a:xfrm>
            <a:off x="379101" y="1415846"/>
            <a:ext cx="8385798" cy="392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引述一个《沙漠教父的智慧——人间道》的一个「灭绝口舌之欲」小故事结束：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// 尽管批评论断损人不利己，但是，人还是乐此不疲。今天人的问题，正正是好批评论断的问题。大家只要求别人去掉他眼中的刺，却无人愿意把自己眼中的梁木拔除。如此境况，社会又何来有和谐？人与人之间又何来有信任？ //</a:t>
            </a:r>
          </a:p>
        </p:txBody>
      </p:sp>
      <p:sp>
        <p:nvSpPr>
          <p:cNvPr id="24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Inhaltsplatzhalter 2"/>
          <p:cNvSpPr txBox="1"/>
          <p:nvPr/>
        </p:nvSpPr>
        <p:spPr>
          <a:xfrm>
            <a:off x="379101" y="1415846"/>
            <a:ext cx="8385798" cy="545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引述一个《沙漠教父的智慧——人间道》的一个「灭绝口舌之欲」小故事结束：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// 批评论断无疑是一种口舌之欲，若不受到约束，祸害无穷。沙漠苦修，就是要把这口舌之欲彻底灭绝，所以教父宁愿三缄其口，也不发一言，以免出口伤人。更有教父知道论断人是自己的弱点，于是决心把小石卵含在口里，三年没有说过一句话。结果，他不仅仅制止了自己的舌头不再说坏话，还为自己涵养出感恩和赞美的德性。 //</a:t>
            </a:r>
          </a:p>
        </p:txBody>
      </p:sp>
      <p:sp>
        <p:nvSpPr>
          <p:cNvPr id="25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Inhaltsplatzhalter 2"/>
          <p:cNvSpPr txBox="1"/>
          <p:nvPr/>
        </p:nvSpPr>
        <p:spPr>
          <a:xfrm>
            <a:off x="379101" y="1415846"/>
            <a:ext cx="8385798" cy="392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引述一个《沙漠教父的智慧——人间道》的一个「灭绝口舌之欲」小故事结束：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// 今日基督徒敬虔生活不是什么，乃是控制舌头，不说坏话。〈雅各书〉作者说得好：「若有人自以为虔诚，却不勒住他的舌头，反欺哄自己的心，这人的虔诚是虚的。」（雅1：26）   《沙漠教父的智慧——人间道》页122-125 //</a:t>
            </a:r>
          </a:p>
        </p:txBody>
      </p:sp>
      <p:sp>
        <p:nvSpPr>
          <p:cNvPr id="25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09" name="Inhaltsplatzhalter 2"/>
          <p:cNvSpPr txBox="1"/>
          <p:nvPr/>
        </p:nvSpPr>
        <p:spPr>
          <a:xfrm>
            <a:off x="379101" y="1415846"/>
            <a:ext cx="8385798" cy="4940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勒住舌头是三段经文的信息</a:t>
            </a:r>
          </a:p>
          <a:p>
            <a:pPr lvl="1" defTabSz="355600">
              <a:lnSpc>
                <a:spcPct val="125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圣本笃(St. Benedict)之谦卑的阶梯：</a:t>
            </a:r>
          </a:p>
          <a:p>
            <a:pPr defTabSz="355600"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//	第8阶：生命被改变，进入神的爱</a:t>
            </a:r>
          </a:p>
          <a:p>
            <a:pPr defTabSz="355600"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第7阶：刻意少说话</a:t>
            </a:r>
          </a:p>
          <a:p>
            <a:pPr defTabSz="355600"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第6阶：心知自己是「罪人中的罪魁」</a:t>
            </a:r>
          </a:p>
          <a:p>
            <a:pPr defTabSz="355600"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第5阶：愿意向人完全坦诚自己的软弱或错误</a:t>
            </a:r>
          </a:p>
          <a:p>
            <a:pPr defTabSz="355600"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第4阶：耐心包容他人的难处</a:t>
            </a:r>
          </a:p>
          <a:p>
            <a:pPr defTabSz="355600"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第3阶：愿意服从他人的指导</a:t>
            </a:r>
          </a:p>
          <a:p>
            <a:pPr defTabSz="355600"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第2阶：遵行神的旨意（不照自己或他人的意思）</a:t>
            </a:r>
          </a:p>
          <a:p>
            <a:pPr defTabSz="355600"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第1阶：事事敬畏神 </a:t>
            </a:r>
          </a:p>
          <a:p>
            <a:pPr defTabSz="355600"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							       《情感健康的门徒》页160-161//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15" name="Inhaltsplatzhalter 2"/>
          <p:cNvSpPr txBox="1"/>
          <p:nvPr/>
        </p:nvSpPr>
        <p:spPr>
          <a:xfrm>
            <a:off x="379101" y="141584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怎样刻意少说话呢？这是一项操练。</a:t>
            </a:r>
          </a:p>
        </p:txBody>
      </p:sp>
      <p:pic>
        <p:nvPicPr>
          <p:cNvPr id="116" name="IMG_0130.jpeg" descr="IMG_013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22" y="2100258"/>
            <a:ext cx="3409257" cy="4836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G_0131.jpeg" descr="IMG_013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6713" y="2162114"/>
            <a:ext cx="3322055" cy="4712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23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但真正刻意经过这种操练的人，发现少说话能产生一种心灵的空间⋯</a:t>
            </a:r>
          </a:p>
        </p:txBody>
      </p:sp>
      <p:pic>
        <p:nvPicPr>
          <p:cNvPr id="124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304" y="2697077"/>
            <a:ext cx="6128595" cy="41061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舌头与全身</a:t>
            </a:r>
          </a:p>
        </p:txBody>
      </p:sp>
      <p:sp>
        <p:nvSpPr>
          <p:cNvPr id="130" name="Inhaltsplatzhalter 2"/>
          <p:cNvSpPr txBox="1"/>
          <p:nvPr/>
        </p:nvSpPr>
        <p:spPr>
          <a:xfrm>
            <a:off x="379101" y="1415846"/>
            <a:ext cx="8385798" cy="413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雅各书说，「不要多人作师傅」，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又说「若有人在话语上没有过失，他就是完全人，也能勒住自己的全身。」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4015"/>
                </a:solidFill>
              </a:rPr>
              <a:t>舌头</a:t>
            </a:r>
            <a:r>
              <a:t>怎样牵引着全身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4015"/>
                </a:solidFill>
              </a:rPr>
              <a:t>嚼环</a:t>
            </a:r>
            <a:r>
              <a:t>能控制马的全身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4015"/>
                </a:solidFill>
              </a:rPr>
              <a:t>船舵</a:t>
            </a:r>
            <a:r>
              <a:t>能控制整首船身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舌头与全身</a:t>
            </a:r>
          </a:p>
        </p:txBody>
      </p:sp>
      <p:sp>
        <p:nvSpPr>
          <p:cNvPr id="136" name="Inhaltsplatzhalter 2"/>
          <p:cNvSpPr txBox="1"/>
          <p:nvPr/>
        </p:nvSpPr>
        <p:spPr>
          <a:xfrm>
            <a:off x="379101" y="1415846"/>
            <a:ext cx="8385798" cy="352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雅各说， 「3:5 这样，舌头在百体里也是最小的，却能说大话。看哪，最小的</a:t>
            </a:r>
            <a:r>
              <a:rPr>
                <a:solidFill>
                  <a:srgbClr val="FF4015"/>
                </a:solidFill>
              </a:rPr>
              <a:t>火能点着最大的树林。</a:t>
            </a:r>
            <a:r>
              <a:t>3:6 舌头就是火，在我们百体中，舌头是个罪恶的世界，能污秽全身，也能把</a:t>
            </a:r>
            <a:r>
              <a:rPr>
                <a:solidFill>
                  <a:srgbClr val="FF4015"/>
                </a:solidFill>
              </a:rPr>
              <a:t>生命的轮子点起来</a:t>
            </a:r>
            <a:r>
              <a:t>，并且是从地狱里点着的。」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舌头与全身</a:t>
            </a:r>
          </a:p>
        </p:txBody>
      </p:sp>
      <p:sp>
        <p:nvSpPr>
          <p:cNvPr id="142" name="Inhaltsplatzhalter 2"/>
          <p:cNvSpPr txBox="1"/>
          <p:nvPr/>
        </p:nvSpPr>
        <p:spPr>
          <a:xfrm>
            <a:off x="379101" y="1415846"/>
            <a:ext cx="8385798" cy="407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//查「生命的轮子」(trochon tes geneseos)，是古代希腊人对生命的一种观念，他们认为生命如滚轮，生生死死，死死生生，周而复始，绵延不断，而当这轮子转动之时，轮轴经摩擦产生火花，至整个轮子都烧着了。故此舌头如车轴的火花，可以使整个人生都毁于一旦，正是 「一言丧邦，一言兴邦」的教训。                                     </a:t>
            </a:r>
            <a:r>
              <a:rPr sz="1700"/>
              <a:t>马有藻着，《分解真理的道》(台北：华人基督徒培训供应中心，2005)      </a:t>
            </a:r>
            <a:r>
              <a:t>//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舌头与全身</a:t>
            </a:r>
          </a:p>
        </p:txBody>
      </p:sp>
      <p:sp>
        <p:nvSpPr>
          <p:cNvPr id="148" name="Inhaltsplatzhalter 2"/>
          <p:cNvSpPr txBox="1"/>
          <p:nvPr/>
        </p:nvSpPr>
        <p:spPr>
          <a:xfrm>
            <a:off x="379101" y="1415846"/>
            <a:ext cx="8385798" cy="395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怎样才算是制伏舌头呢？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9- 12节说，我们的口，应该发出「颂赞」而不是「咒诅」「3:10 颂赞和咒诅从一个口里出来！我的弟兄们，这是不应当的！」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2800">
                <a:latin typeface="SimHei"/>
                <a:ea typeface="SimHei"/>
                <a:cs typeface="SimHei"/>
                <a:sym typeface="SimHei"/>
              </a:defRPr>
            </a:pPr>
            <a:r>
              <a:t>这是生命表里如一的情况。雅各反问：「 3:7 ⋯⋯无花果树能生橄榄吗？葡萄树能结无花果吗？咸水里也不能发出甜水来。」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862</Words>
  <Application>Microsoft Office PowerPoint</Application>
  <PresentationFormat>Bildschirmpräsentation (4:3)</PresentationFormat>
  <Paragraphs>153</Paragraphs>
  <Slides>27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0" baseType="lpstr">
      <vt:lpstr>等线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310</cp:revision>
  <dcterms:created xsi:type="dcterms:W3CDTF">2023-03-17T14:22:59Z</dcterms:created>
  <dcterms:modified xsi:type="dcterms:W3CDTF">2024-09-18T03:26:13Z</dcterms:modified>
</cp:coreProperties>
</file>