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127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2024/8/16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5" name="Shape 2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2024/8/16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 err="1"/>
              <a:t>信心认献</a:t>
            </a:r>
            <a:endParaRPr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讲道：陈永安</a:t>
            </a:r>
            <a:r>
              <a:rPr dirty="0"/>
              <a:t> </a:t>
            </a:r>
            <a:r>
              <a:rPr dirty="0" err="1"/>
              <a:t>牧师</a:t>
            </a:r>
            <a:endParaRPr dirty="0"/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dirty="0"/>
              <a:t>经文：林后8:1-15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2.马其顿教会乐捐之四大原则</a:t>
            </a:r>
          </a:p>
        </p:txBody>
      </p:sp>
      <p:sp>
        <p:nvSpPr>
          <p:cNvPr id="152" name="Inhaltsplatzhalter 2"/>
          <p:cNvSpPr txBox="1"/>
          <p:nvPr/>
        </p:nvSpPr>
        <p:spPr>
          <a:xfrm>
            <a:off x="379101" y="1415846"/>
            <a:ext cx="8385798" cy="5421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第二：他们在患难中试炼中仍乐捐</a:t>
            </a:r>
            <a:br/>
            <a:r>
              <a:t>“在极穷之间还格外显出他们乐捐的厚恩。”（林后8:2）“神能将各样的恩惠多多地加给你们，使你们凡事常常充足，能多行各样善事。”（林后9:8）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神为我们订下的生活水准是“够用就好”。但我们大部份人生活得过份富裕，以致少行善事。只要生活简朴，就能捐献更多，帮助更多的人。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2.马其顿教会乐捐之四大原则</a:t>
            </a:r>
          </a:p>
        </p:txBody>
      </p:sp>
      <p:sp>
        <p:nvSpPr>
          <p:cNvPr id="158" name="Inhaltsplatzhalter 2"/>
          <p:cNvSpPr txBox="1"/>
          <p:nvPr/>
        </p:nvSpPr>
        <p:spPr>
          <a:xfrm>
            <a:off x="379101" y="1415846"/>
            <a:ext cx="8385798" cy="31127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第三：他们按能力，且超乎能力地乐捐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他们尽其能力捐献：按能力，经常将收入的“十一奉献”。</a:t>
            </a:r>
            <a:br/>
            <a:r>
              <a:t>他们超过他们力量捐助：超乎一己之力的“信心认献”。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2.马其顿教会乐捐之四大原则</a:t>
            </a:r>
          </a:p>
        </p:txBody>
      </p:sp>
      <p:sp>
        <p:nvSpPr>
          <p:cNvPr id="164" name="Inhaltsplatzhalter 2"/>
          <p:cNvSpPr txBox="1"/>
          <p:nvPr/>
        </p:nvSpPr>
        <p:spPr>
          <a:xfrm>
            <a:off x="379101" y="1415846"/>
            <a:ext cx="8385798" cy="4716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第四：他们乐捐显出他们对神全然委身</a:t>
            </a:r>
            <a:br/>
            <a:r>
              <a:rPr sz="2700"/>
              <a:t>“更照神的旨意先把自己献给主，又归附了我们。”（林后8:5）首先把自己献给主，然后才捐助别人。“你们要给人，就必有给你们的，并且用十足的升斗，连摇带按，上尖下流地倒在你们怀里；因为你们用什么量器量给人，也必用什么量器量给你们。”（路6:38）</a:t>
            </a:r>
          </a:p>
          <a:p>
            <a:pPr marL="651710" lvl="1" indent="-270710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sz="2700"/>
              <a:t>殉道宣教士艾略特（Jim Elliot）说：“ 放弃那不能保有的，以赚取那不能失去的，这人不是傻瓜。”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3.信心认献</a:t>
            </a:r>
          </a:p>
        </p:txBody>
      </p:sp>
      <p:sp>
        <p:nvSpPr>
          <p:cNvPr id="170" name="Inhaltsplatzhalter 2"/>
          <p:cNvSpPr txBox="1"/>
          <p:nvPr/>
        </p:nvSpPr>
        <p:spPr>
          <a:xfrm>
            <a:off x="379101" y="1415846"/>
            <a:ext cx="8385798" cy="51871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何谓信心认献？</a:t>
            </a:r>
            <a:br>
              <a:rPr>
                <a:solidFill>
                  <a:srgbClr val="FF4015"/>
                </a:solidFill>
              </a:rPr>
            </a:br>
            <a:r>
              <a:rPr sz="2400"/>
              <a:t>这是你承诺认献的数目，就是你信靠神每周（今年）将会给你某个数目，让你达到该数额的认献。信心认献不是合约，不是你与教会的立约。信心认献是向上的，是</a:t>
            </a:r>
            <a:r>
              <a:rPr sz="2400">
                <a:solidFill>
                  <a:srgbClr val="0061FE"/>
                </a:solidFill>
              </a:rPr>
              <a:t>你跟神作出承诺，没有人会查问或提醒你要按所答应的数目认献。</a:t>
            </a:r>
          </a:p>
          <a:p>
            <a:pPr marL="621631" lvl="1" indent="-240631" defTabSz="914400">
              <a:spcBef>
                <a:spcPts val="1200"/>
              </a:spcBef>
              <a:buSzPct val="100000"/>
              <a:buChar char="•"/>
              <a:defRPr sz="3200">
                <a:solidFill>
                  <a:srgbClr val="669D34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sz="2400"/>
              <a:t>认献表只简单写上：“</a:t>
            </a:r>
            <a:r>
              <a:rPr sz="2400" b="1"/>
              <a:t>靠着神</a:t>
            </a:r>
            <a:r>
              <a:rPr sz="2400"/>
              <a:t>……我/我们答应</a:t>
            </a:r>
            <a:r>
              <a:rPr sz="2400" b="1"/>
              <a:t>借着神的恩助</a:t>
            </a:r>
            <a:r>
              <a:rPr sz="2400"/>
              <a:t>，（今年）认献$_________以支持</a:t>
            </a:r>
            <a:r>
              <a:rPr sz="2400">
                <a:solidFill>
                  <a:srgbClr val="0061FE"/>
                </a:solidFill>
              </a:rPr>
              <a:t>神学教育基金</a:t>
            </a:r>
            <a:r>
              <a:rPr sz="2400"/>
              <a:t>。”（认献表不必署名）。</a:t>
            </a:r>
          </a:p>
          <a:p>
            <a:pPr marL="621631" lvl="1" indent="-240631" defTabSz="914400">
              <a:spcBef>
                <a:spcPts val="1200"/>
              </a:spcBef>
              <a:buSzPct val="100000"/>
              <a:buChar char="•"/>
              <a:defRPr sz="2400">
                <a:latin typeface="SimHei"/>
                <a:ea typeface="SimHei"/>
                <a:cs typeface="SimHei"/>
                <a:sym typeface="SimHei"/>
              </a:defRPr>
            </a:pPr>
            <a:r>
              <a:t>信心认献是神透过你去捐助人，如果祂不信任你会把祂赐与的捐出去，祂就不会赐给你。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3.信心认献</a:t>
            </a:r>
          </a:p>
        </p:txBody>
      </p:sp>
      <p:sp>
        <p:nvSpPr>
          <p:cNvPr id="176" name="Inhaltsplatzhalter 2"/>
          <p:cNvSpPr txBox="1"/>
          <p:nvPr/>
        </p:nvSpPr>
        <p:spPr>
          <a:xfrm>
            <a:off x="379101" y="1415846"/>
            <a:ext cx="8385798" cy="4555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信心认献的圣经基础</a:t>
            </a:r>
            <a:br/>
            <a:r>
              <a:rPr sz="2800"/>
              <a:t>林后8-9章是信心认献的最佳描述。“各人要随本心所酌定的，不要作难，不要勉强，因为捐得乐意的人是神所喜爱的。”（林后9:7）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sz="2800"/>
              <a:t>捐献是关乎内心的事，是凭着信心，而不是看薪金、存款、收入，而是凭着信心。</a:t>
            </a:r>
          </a:p>
          <a:p>
            <a:pPr marL="661736" lvl="1" indent="-280736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sz="2800"/>
              <a:t>耶稣称赞寡妇的两个小钱，比任何人捐出的更多。捐献全在于心。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3.信心认献</a:t>
            </a:r>
          </a:p>
        </p:txBody>
      </p:sp>
      <p:sp>
        <p:nvSpPr>
          <p:cNvPr id="182" name="Inhaltsplatzhalter 2"/>
          <p:cNvSpPr txBox="1"/>
          <p:nvPr/>
        </p:nvSpPr>
        <p:spPr>
          <a:xfrm>
            <a:off x="379101" y="1415846"/>
            <a:ext cx="8385798" cy="474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信心认献真的可行吗？</a:t>
            </a:r>
            <a:br>
              <a:rPr>
                <a:solidFill>
                  <a:srgbClr val="FF4015"/>
                </a:solidFill>
              </a:rPr>
            </a:br>
            <a:r>
              <a:rPr sz="2600"/>
              <a:t>澳洲史云顿教会的见证：在推行前每周15美元（1971），进行后每周55美元（1972）。之后一直增长。</a:t>
            </a:r>
          </a:p>
          <a:p>
            <a:pPr marL="641684" lvl="1" indent="-260684" defTabSz="914400">
              <a:spcBef>
                <a:spcPts val="1200"/>
              </a:spcBef>
              <a:buSzPct val="100000"/>
              <a:buChar char="•"/>
              <a:defRPr sz="2600">
                <a:latin typeface="SimHei"/>
                <a:ea typeface="SimHei"/>
                <a:cs typeface="SimHei"/>
                <a:sym typeface="SimHei"/>
              </a:defRPr>
            </a:pPr>
            <a:r>
              <a:t>宣教年会中也收集</a:t>
            </a:r>
            <a:r>
              <a:rPr>
                <a:solidFill>
                  <a:srgbClr val="0061FE"/>
                </a:solidFill>
              </a:rPr>
              <a:t>“爱心奉献”</a:t>
            </a:r>
            <a:r>
              <a:t>，平均赠予教会支持的每一个宣教士家庭，表达教会对他们的爱。信心认献表现出教会的信心，爱心奉献则表现出教会的爱心。</a:t>
            </a:r>
          </a:p>
          <a:p>
            <a:pPr marL="641684" lvl="1" indent="-260684" defTabSz="914400">
              <a:spcBef>
                <a:spcPts val="1200"/>
              </a:spcBef>
              <a:buSzPct val="100000"/>
              <a:buChar char="•"/>
              <a:defRPr sz="2600">
                <a:latin typeface="SimHei"/>
                <a:ea typeface="SimHei"/>
                <a:cs typeface="SimHei"/>
                <a:sym typeface="SimHei"/>
              </a:defRPr>
            </a:pPr>
            <a:r>
              <a:t>这</a:t>
            </a:r>
            <a:r>
              <a:rPr>
                <a:solidFill>
                  <a:srgbClr val="0061FE"/>
                </a:solidFill>
              </a:rPr>
              <a:t>不单是奉献的金钱的增长，同时也是灵性的成长</a:t>
            </a:r>
            <a:r>
              <a:t>，会众在属灵成长上也有新的经历。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3.信心认献</a:t>
            </a:r>
          </a:p>
        </p:txBody>
      </p:sp>
      <p:sp>
        <p:nvSpPr>
          <p:cNvPr id="188" name="Inhaltsplatzhalter 2"/>
          <p:cNvSpPr txBox="1"/>
          <p:nvPr/>
        </p:nvSpPr>
        <p:spPr>
          <a:xfrm>
            <a:off x="379101" y="1415846"/>
            <a:ext cx="8385798" cy="4148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信心认献这概念是如何运作的？</a:t>
            </a:r>
            <a:br>
              <a:rPr>
                <a:solidFill>
                  <a:srgbClr val="FF4015"/>
                </a:solidFill>
              </a:rPr>
            </a:br>
            <a:r>
              <a:t>a. 收到不具名的支票、意外获得遗产。</a:t>
            </a:r>
            <a:br/>
            <a:r>
              <a:t>b. 有人还你本来已忘记的借款。</a:t>
            </a:r>
            <a:br/>
            <a:r>
              <a:t>c. 神给你工作机会，第二份工作、          假期工、退休后工作的收入。</a:t>
            </a:r>
            <a:br/>
            <a:r>
              <a:t>d. 简朴生活：少花费、减少浪费、          少生病。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3.信心认献</a:t>
            </a:r>
          </a:p>
        </p:txBody>
      </p:sp>
      <p:sp>
        <p:nvSpPr>
          <p:cNvPr id="194" name="Inhaltsplatzhalter 2"/>
          <p:cNvSpPr txBox="1"/>
          <p:nvPr/>
        </p:nvSpPr>
        <p:spPr>
          <a:xfrm>
            <a:off x="379101" y="1415846"/>
            <a:ext cx="8385798" cy="398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信心认献的动力是什么？</a:t>
            </a:r>
            <a:br/>
            <a:r>
              <a:rPr>
                <a:solidFill>
                  <a:srgbClr val="0061FE"/>
                </a:solidFill>
              </a:rPr>
              <a:t>相信神的信实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耶稣说：“你们当信服神。”“照着你们的信给你们成全了吧。”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戴德生：“抓住神的信实。”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威廉克理：“向神求大事，为神成大事。”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4.总结：戴德生的榜样</a:t>
            </a:r>
          </a:p>
        </p:txBody>
      </p:sp>
      <p:sp>
        <p:nvSpPr>
          <p:cNvPr id="200" name="Inhaltsplatzhalter 2"/>
          <p:cNvSpPr txBox="1"/>
          <p:nvPr/>
        </p:nvSpPr>
        <p:spPr>
          <a:xfrm>
            <a:off x="379101" y="1415846"/>
            <a:ext cx="8385798" cy="5322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“中国内地会”（后来的“海外基督使团OMF”）是第一个</a:t>
            </a:r>
            <a:r>
              <a:rPr>
                <a:solidFill>
                  <a:srgbClr val="FF4015"/>
                </a:solidFill>
              </a:rPr>
              <a:t>信心宣教组织</a:t>
            </a:r>
            <a:r>
              <a:t>，有几项与众不同的原则：</a:t>
            </a:r>
          </a:p>
          <a:p>
            <a:pPr marL="631657" lvl="1" indent="-250657" defTabSz="914400">
              <a:spcBef>
                <a:spcPts val="1200"/>
              </a:spcBef>
              <a:buSzPct val="100000"/>
              <a:buChar char="•"/>
              <a:defRPr sz="2500">
                <a:latin typeface="SimHei"/>
                <a:ea typeface="SimHei"/>
                <a:cs typeface="SimHei"/>
                <a:sym typeface="SimHei"/>
              </a:defRPr>
            </a:pPr>
            <a:r>
              <a:t>不隶属任何宗派</a:t>
            </a:r>
          </a:p>
          <a:p>
            <a:pPr marL="631657" lvl="1" indent="-250657" defTabSz="914400">
              <a:spcBef>
                <a:spcPts val="1200"/>
              </a:spcBef>
              <a:buSzPct val="100000"/>
              <a:buChar char="•"/>
              <a:defRPr sz="2500">
                <a:latin typeface="SimHei"/>
                <a:ea typeface="SimHei"/>
                <a:cs typeface="SimHei"/>
                <a:sym typeface="SimHei"/>
              </a:defRPr>
            </a:pPr>
            <a:r>
              <a:t>不募捐经费。</a:t>
            </a:r>
          </a:p>
          <a:p>
            <a:pPr marL="631657" lvl="1" indent="-250657" defTabSz="914400">
              <a:spcBef>
                <a:spcPts val="1200"/>
              </a:spcBef>
              <a:buSzPct val="100000"/>
              <a:buChar char="•"/>
              <a:defRPr sz="2500">
                <a:latin typeface="SimHei"/>
                <a:ea typeface="SimHei"/>
                <a:cs typeface="SimHei"/>
                <a:sym typeface="SimHei"/>
              </a:defRPr>
            </a:pPr>
            <a:r>
              <a:t>不举债</a:t>
            </a:r>
          </a:p>
          <a:p>
            <a:pPr marL="631657" lvl="1" indent="-250657" defTabSz="914400">
              <a:spcBef>
                <a:spcPts val="1200"/>
              </a:spcBef>
              <a:buSzPct val="100000"/>
              <a:buChar char="•"/>
              <a:defRPr sz="2500">
                <a:latin typeface="SimHei"/>
                <a:ea typeface="SimHei"/>
                <a:cs typeface="SimHei"/>
                <a:sym typeface="SimHei"/>
              </a:defRPr>
            </a:pPr>
            <a:r>
              <a:t>不保证有薪金。</a:t>
            </a:r>
          </a:p>
          <a:p>
            <a:pPr marL="631657" lvl="1" indent="-250657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 sz="2500"/>
              <a:t>内地会创立的主要目的是：致力在中国内陆福音未闻之地宣教。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4.总结：戴德生的榜样</a:t>
            </a:r>
          </a:p>
        </p:txBody>
      </p:sp>
      <p:sp>
        <p:nvSpPr>
          <p:cNvPr id="206" name="Inhaltsplatzhalter 2"/>
          <p:cNvSpPr txBox="1"/>
          <p:nvPr/>
        </p:nvSpPr>
        <p:spPr>
          <a:xfrm>
            <a:off x="379101" y="1415846"/>
            <a:ext cx="8385798" cy="47089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戴德生临终前的结论</a:t>
            </a:r>
            <a:r>
              <a:t>：// 有些朋友对我说：“ 信靠神是件美事，可惜在现实世界是行不通的。” 感谢神，不但向来行得通，到现在仍行得通。我的一位挚友是伦敦的老牧师，他在1866年劝我：“你没有机构作后盾，孤身到中国是一大错误。我们生活繁忙，很快会忘记你，我看你的宣教事业大概捱不过七年。”/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引言：奉献自己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让我们彼此问安！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4.总结：戴德生的榜样</a:t>
            </a:r>
          </a:p>
        </p:txBody>
      </p:sp>
      <p:sp>
        <p:nvSpPr>
          <p:cNvPr id="212" name="Inhaltsplatzhalter 2"/>
          <p:cNvSpPr txBox="1"/>
          <p:nvPr/>
        </p:nvSpPr>
        <p:spPr>
          <a:xfrm>
            <a:off x="379101" y="1415846"/>
            <a:ext cx="6399928" cy="1817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在150多年之后，戴德生仍没有被人遗忘，他的宣教事工仍持续，一代一代承接宣教使命。</a:t>
            </a:r>
          </a:p>
        </p:txBody>
      </p:sp>
      <p:sp>
        <p:nvSpPr>
          <p:cNvPr id="213" name="文字"/>
          <p:cNvSpPr txBox="1"/>
          <p:nvPr/>
        </p:nvSpPr>
        <p:spPr>
          <a:xfrm>
            <a:off x="4625759" y="3421380"/>
            <a:ext cx="146482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 </a:t>
            </a:r>
          </a:p>
        </p:txBody>
      </p:sp>
      <p:sp>
        <p:nvSpPr>
          <p:cNvPr id="214" name="文字"/>
          <p:cNvSpPr txBox="1"/>
          <p:nvPr/>
        </p:nvSpPr>
        <p:spPr>
          <a:xfrm>
            <a:off x="4752759" y="3548380"/>
            <a:ext cx="146482" cy="26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 </a:t>
            </a:r>
          </a:p>
        </p:txBody>
      </p:sp>
      <p:pic>
        <p:nvPicPr>
          <p:cNvPr id="215" name="影像" descr="影像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3810" y="3245896"/>
            <a:ext cx="4710449" cy="3532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影像" descr="影像"/>
          <p:cNvPicPr>
            <a:picLocks noChangeAspect="1"/>
          </p:cNvPicPr>
          <p:nvPr/>
        </p:nvPicPr>
        <p:blipFill>
          <a:blip r:embed="rId4"/>
          <a:srcRect l="36758" t="42413" r="53543" b="21875"/>
          <a:stretch>
            <a:fillRect/>
          </a:stretch>
        </p:blipFill>
        <p:spPr>
          <a:xfrm>
            <a:off x="6833077" y="1591176"/>
            <a:ext cx="1787367" cy="493628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itel 1"/>
          <p:cNvSpPr txBox="1"/>
          <p:nvPr/>
        </p:nvSpPr>
        <p:spPr>
          <a:xfrm>
            <a:off x="6803565" y="5792361"/>
            <a:ext cx="1846550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1896年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4.总结：戴德生的榜样</a:t>
            </a:r>
          </a:p>
        </p:txBody>
      </p:sp>
      <p:sp>
        <p:nvSpPr>
          <p:cNvPr id="223" name="Inhaltsplatzhalter 2"/>
          <p:cNvSpPr txBox="1"/>
          <p:nvPr/>
        </p:nvSpPr>
        <p:spPr>
          <a:xfrm>
            <a:off x="379101" y="1415846"/>
            <a:ext cx="6399928" cy="1817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在150多年之后，戴德生仍没有被人遗忘，他的宣教事工仍持续，一代一代承接宣教使命。</a:t>
            </a:r>
          </a:p>
        </p:txBody>
      </p:sp>
      <p:sp>
        <p:nvSpPr>
          <p:cNvPr id="224" name="文字"/>
          <p:cNvSpPr txBox="1"/>
          <p:nvPr/>
        </p:nvSpPr>
        <p:spPr>
          <a:xfrm>
            <a:off x="4625759" y="3421379"/>
            <a:ext cx="1464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 </a:t>
            </a:r>
          </a:p>
        </p:txBody>
      </p:sp>
      <p:sp>
        <p:nvSpPr>
          <p:cNvPr id="225" name="文字"/>
          <p:cNvSpPr txBox="1"/>
          <p:nvPr/>
        </p:nvSpPr>
        <p:spPr>
          <a:xfrm>
            <a:off x="4752759" y="3548379"/>
            <a:ext cx="14648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2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 </a:t>
            </a:r>
          </a:p>
        </p:txBody>
      </p:sp>
      <p:sp>
        <p:nvSpPr>
          <p:cNvPr id="226" name="Titel 1"/>
          <p:cNvSpPr txBox="1"/>
          <p:nvPr/>
        </p:nvSpPr>
        <p:spPr>
          <a:xfrm>
            <a:off x="6091697" y="5617264"/>
            <a:ext cx="217903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2024年</a:t>
            </a:r>
          </a:p>
        </p:txBody>
      </p:sp>
      <p:pic>
        <p:nvPicPr>
          <p:cNvPr id="227" name="影像" descr="影像"/>
          <p:cNvPicPr>
            <a:picLocks noChangeAspect="1"/>
          </p:cNvPicPr>
          <p:nvPr/>
        </p:nvPicPr>
        <p:blipFill>
          <a:blip r:embed="rId4"/>
          <a:srcRect r="14238"/>
          <a:stretch>
            <a:fillRect/>
          </a:stretch>
        </p:blipFill>
        <p:spPr>
          <a:xfrm>
            <a:off x="1139275" y="3268860"/>
            <a:ext cx="4879534" cy="3200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2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4.总结：戴德生的榜样</a:t>
            </a:r>
          </a:p>
        </p:txBody>
      </p:sp>
      <p:sp>
        <p:nvSpPr>
          <p:cNvPr id="233" name="Inhaltsplatzhalter 2"/>
          <p:cNvSpPr txBox="1"/>
          <p:nvPr/>
        </p:nvSpPr>
        <p:spPr>
          <a:xfrm>
            <a:off x="379101" y="1415846"/>
            <a:ext cx="8385798" cy="283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戴德生常说</a:t>
            </a:r>
            <a:r>
              <a:rPr>
                <a:solidFill>
                  <a:srgbClr val="FF4015"/>
                </a:solidFill>
              </a:rPr>
              <a:t>神的工作有三个步骤</a:t>
            </a:r>
            <a:r>
              <a:t>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从</a:t>
            </a:r>
            <a:r>
              <a:rPr>
                <a:solidFill>
                  <a:srgbClr val="0061FE"/>
                </a:solidFill>
              </a:rPr>
              <a:t> “不可能”</a:t>
            </a:r>
            <a:r>
              <a:t> 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到 </a:t>
            </a:r>
            <a:r>
              <a:rPr>
                <a:solidFill>
                  <a:srgbClr val="0061FE"/>
                </a:solidFill>
              </a:rPr>
              <a:t>“困难重重” </a:t>
            </a:r>
            <a:r>
              <a:t>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最后 </a:t>
            </a:r>
            <a:r>
              <a:rPr>
                <a:solidFill>
                  <a:srgbClr val="0061FE"/>
                </a:solidFill>
              </a:rPr>
              <a:t>“成了”</a:t>
            </a:r>
            <a:r>
              <a:t> ！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引言：奉献自己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4438040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感谢主！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我们当中有人愿意</a:t>
            </a:r>
            <a:r>
              <a:rPr>
                <a:solidFill>
                  <a:srgbClr val="FF4015"/>
                </a:solidFill>
              </a:rPr>
              <a:t>奉献自己</a:t>
            </a:r>
            <a:r>
              <a:t>，成为传道牧师：段思奇姊妹分享蒙召见证！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2022年主日学，成为差传的教会的第四课：金钱与宣教</a:t>
            </a:r>
          </a:p>
        </p:txBody>
      </p:sp>
      <p:pic>
        <p:nvPicPr>
          <p:cNvPr id="11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1326" y="1599040"/>
            <a:ext cx="3524851" cy="5020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引言：奉献自己</a:t>
            </a:r>
          </a:p>
        </p:txBody>
      </p:sp>
      <p:sp>
        <p:nvSpPr>
          <p:cNvPr id="116" name="Inhaltsplatzhalter 2"/>
          <p:cNvSpPr txBox="1"/>
          <p:nvPr/>
        </p:nvSpPr>
        <p:spPr>
          <a:xfrm>
            <a:off x="379101" y="1415846"/>
            <a:ext cx="8385798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今天的教会⋯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没有真正的经济问题⋯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有的是灵性的问题。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神有许多钱被人锁在口袋里。人只要把口袋中的资金解冻，金钱就会源源不绝。——华生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引言：奉献自己</a:t>
            </a:r>
          </a:p>
        </p:txBody>
      </p:sp>
      <p:sp>
        <p:nvSpPr>
          <p:cNvPr id="122" name="Inhaltsplatzhalter 2"/>
          <p:cNvSpPr txBox="1"/>
          <p:nvPr/>
        </p:nvSpPr>
        <p:spPr>
          <a:xfrm>
            <a:off x="379101" y="1415846"/>
            <a:ext cx="8385798" cy="3417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圣经有许多谈论金钱与宣教。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耶稣谈金钱，相比轮到其他的事物更多。粗略估计，耶稣的教训中⋯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约1/5与金钱有关。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38个比喻中有16个以金钱为主题。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1.圣经中对金钱有三大基础</a:t>
            </a:r>
          </a:p>
        </p:txBody>
      </p:sp>
      <p:sp>
        <p:nvSpPr>
          <p:cNvPr id="128" name="Inhaltsplatzhalter 2"/>
          <p:cNvSpPr txBox="1"/>
          <p:nvPr/>
        </p:nvSpPr>
        <p:spPr>
          <a:xfrm>
            <a:off x="379101" y="1415846"/>
            <a:ext cx="8385798" cy="47766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圣经中对金钱有三大基础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第一，神是万有的创造者</a:t>
            </a:r>
            <a:br/>
            <a:r>
              <a:rPr sz="2400"/>
              <a:t>“起初，</a:t>
            </a:r>
            <a:r>
              <a:rPr sz="2400">
                <a:solidFill>
                  <a:srgbClr val="0061FE"/>
                </a:solidFill>
              </a:rPr>
              <a:t>神创造天地</a:t>
            </a:r>
            <a:r>
              <a:rPr sz="2400"/>
              <a:t>。”（创1:1）“他是创造宇宙和其中万物的神”（徒17:24）“</a:t>
            </a:r>
            <a:r>
              <a:rPr sz="2400">
                <a:solidFill>
                  <a:srgbClr val="0061FE"/>
                </a:solidFill>
              </a:rPr>
              <a:t>万物都是借着他造的</a:t>
            </a:r>
            <a:r>
              <a:rPr sz="2400"/>
              <a:t>，没有一样不是借着他造的。”（约1:3）“万有都是在他里面造的，无论是天上的、地上的，能看见的、不能看见的，或是有权位的、统治的，或是执政的、掌权的，</a:t>
            </a:r>
            <a:r>
              <a:rPr sz="2400">
                <a:solidFill>
                  <a:srgbClr val="0061FE"/>
                </a:solidFill>
              </a:rPr>
              <a:t>一概都是借着他为着他造的</a:t>
            </a:r>
            <a:r>
              <a:rPr sz="2400"/>
              <a:t>。”（西1:16）“我们的主，我们的神，你配得荣耀、尊贵、权柄，因为你创造了万物，</a:t>
            </a:r>
            <a:r>
              <a:rPr sz="2400">
                <a:solidFill>
                  <a:srgbClr val="0061FE"/>
                </a:solidFill>
              </a:rPr>
              <a:t>万物因你的旨意被创造而存在</a:t>
            </a:r>
            <a:r>
              <a:rPr sz="2400"/>
              <a:t>。”（启4:11）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1.圣经中对金钱有三大基础</a:t>
            </a:r>
          </a:p>
        </p:txBody>
      </p:sp>
      <p:sp>
        <p:nvSpPr>
          <p:cNvPr id="134" name="Inhaltsplatzhalter 2"/>
          <p:cNvSpPr txBox="1"/>
          <p:nvPr/>
        </p:nvSpPr>
        <p:spPr>
          <a:xfrm>
            <a:off x="379101" y="1415846"/>
            <a:ext cx="8385798" cy="5214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圣经中对金钱有三大基础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第二，神拥有世上万物；</a:t>
            </a:r>
            <a:br/>
            <a:r>
              <a:rPr sz="1800"/>
              <a:t>“地和其中所充满的，</a:t>
            </a:r>
            <a:r>
              <a:rPr sz="1800">
                <a:solidFill>
                  <a:srgbClr val="0061FE"/>
                </a:solidFill>
              </a:rPr>
              <a:t>世界和住在其中的，都属耶和华</a:t>
            </a:r>
            <a:r>
              <a:rPr sz="1800"/>
              <a:t>。”（诗24:1）“</a:t>
            </a:r>
            <a:r>
              <a:rPr sz="1800">
                <a:solidFill>
                  <a:srgbClr val="0061FE"/>
                </a:solidFill>
              </a:rPr>
              <a:t>银子是我的，金子也是我的</a:t>
            </a:r>
            <a:r>
              <a:rPr sz="1800"/>
              <a:t>。这是万军之耶和华说的。”（哈2:8）“因为，</a:t>
            </a:r>
            <a:r>
              <a:rPr sz="1800">
                <a:solidFill>
                  <a:srgbClr val="0061FE"/>
                </a:solidFill>
              </a:rPr>
              <a:t>林中的百兽是我的，千山的牲畜也是我的。山中的飞鸟，我都知道，田野的走兽也都属我</a:t>
            </a:r>
            <a:r>
              <a:rPr sz="1800"/>
              <a:t>。”（诗50:10-11）“你们岂不知道你们的身体是圣灵的殿吗？这圣灵是从神而来，住在你们里面的。而且</a:t>
            </a:r>
            <a:r>
              <a:rPr sz="1800">
                <a:solidFill>
                  <a:srgbClr val="0061FE"/>
                </a:solidFill>
              </a:rPr>
              <a:t>你们不是属自己的人，因为你们是重价买来的。所以，要在你们的身体上荣耀神。</a:t>
            </a:r>
            <a:r>
              <a:rPr sz="1800"/>
              <a:t>”（林前6:19-20）“起初，</a:t>
            </a:r>
            <a:r>
              <a:rPr sz="1800">
                <a:solidFill>
                  <a:srgbClr val="0061FE"/>
                </a:solidFill>
              </a:rPr>
              <a:t>神创造天地</a:t>
            </a:r>
            <a:r>
              <a:rPr sz="1800"/>
              <a:t>。”（创1:1）“</a:t>
            </a:r>
            <a:r>
              <a:rPr sz="1800">
                <a:solidFill>
                  <a:srgbClr val="0061FE"/>
                </a:solidFill>
              </a:rPr>
              <a:t>他是创造宇宙和其中万物的神</a:t>
            </a:r>
            <a:r>
              <a:rPr sz="1800"/>
              <a:t>”（徒17:24）“万物都是借着他造的，</a:t>
            </a:r>
            <a:r>
              <a:rPr sz="1800">
                <a:solidFill>
                  <a:srgbClr val="0061FE"/>
                </a:solidFill>
              </a:rPr>
              <a:t>没有一样不是借着他造的</a:t>
            </a:r>
            <a:r>
              <a:rPr sz="1800"/>
              <a:t>。”（约1:3）“万有都是在他里面造的，无论是天上的、地上的，能看见的、不能看见的，或是有权位的、统治的，或是执政的、掌权的，</a:t>
            </a:r>
            <a:r>
              <a:rPr sz="1800">
                <a:solidFill>
                  <a:srgbClr val="0061FE"/>
                </a:solidFill>
              </a:rPr>
              <a:t>一概都是借着他为着他造的</a:t>
            </a:r>
            <a:r>
              <a:rPr sz="1800"/>
              <a:t>。”（西1:16）“我们的主，我们的神，你配得荣耀、尊贵、权柄，因为</a:t>
            </a:r>
            <a:r>
              <a:rPr sz="1800">
                <a:solidFill>
                  <a:srgbClr val="0061FE"/>
                </a:solidFill>
              </a:rPr>
              <a:t>你创造了万物，万物因你的旨意被创造而存在</a:t>
            </a:r>
            <a:r>
              <a:rPr sz="1800"/>
              <a:t>。”（启4:11）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1.圣经中对金钱有三大基础</a:t>
            </a:r>
          </a:p>
        </p:txBody>
      </p:sp>
      <p:sp>
        <p:nvSpPr>
          <p:cNvPr id="140" name="Inhaltsplatzhalter 2"/>
          <p:cNvSpPr txBox="1"/>
          <p:nvPr/>
        </p:nvSpPr>
        <p:spPr>
          <a:xfrm>
            <a:off x="379101" y="1415846"/>
            <a:ext cx="8385798" cy="4838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圣经中对金钱有三大基础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第三，我们只是神所委派的管家、受托人或管理员。</a:t>
            </a:r>
            <a:br/>
            <a:r>
              <a:t>“</a:t>
            </a:r>
            <a:r>
              <a:rPr>
                <a:solidFill>
                  <a:srgbClr val="0061FE"/>
                </a:solidFill>
              </a:rPr>
              <a:t>我赤身出于母胎，也必赤身归回</a:t>
            </a:r>
            <a:r>
              <a:t>；赏赐的是耶和华，收取的也是耶和华。耶和华的名是应当称颂的。”（伯1:21）</a:t>
            </a:r>
            <a:br/>
            <a:r>
              <a:t>“因为</a:t>
            </a:r>
            <a:r>
              <a:rPr>
                <a:solidFill>
                  <a:srgbClr val="0061FE"/>
                </a:solidFill>
              </a:rPr>
              <a:t>我们没有带什么到世上来，也不能带什么去</a:t>
            </a:r>
            <a:r>
              <a:t>；”（提前6:7）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el 1"/>
          <p:cNvSpPr txBox="1"/>
          <p:nvPr/>
        </p:nvSpPr>
        <p:spPr>
          <a:xfrm>
            <a:off x="1092467" y="133082"/>
            <a:ext cx="8018717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2.马其顿教会乐捐之四大原则</a:t>
            </a:r>
          </a:p>
        </p:txBody>
      </p:sp>
      <p:sp>
        <p:nvSpPr>
          <p:cNvPr id="146" name="Inhaltsplatzhalter 2"/>
          <p:cNvSpPr txBox="1"/>
          <p:nvPr/>
        </p:nvSpPr>
        <p:spPr>
          <a:xfrm>
            <a:off x="379101" y="1415846"/>
            <a:ext cx="8385798" cy="44308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rPr>
                <a:solidFill>
                  <a:srgbClr val="FF4015"/>
                </a:solidFill>
              </a:rPr>
              <a:t>第一：马其顿信徒乐捐以回应神的爱</a:t>
            </a:r>
            <a:br/>
            <a:r>
              <a:t>“我把神赐给马其顿众教会的恩告诉你们。”（林后8:1）“你们知道我们主耶稣基督的恩典”（林后8:9）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奉献是领受了恩典，从神白白得来的，透过捐献，让人与神同工。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小孩捐出午餐后，五饼二鱼的神迹发生。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809</Words>
  <Application>Microsoft Office PowerPoint</Application>
  <PresentationFormat>Bildschirmpräsentation (4:3)</PresentationFormat>
  <Paragraphs>130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304</cp:revision>
  <dcterms:created xsi:type="dcterms:W3CDTF">2023-03-17T14:22:59Z</dcterms:created>
  <dcterms:modified xsi:type="dcterms:W3CDTF">2024-08-16T02:32:02Z</dcterms:modified>
</cp:coreProperties>
</file>