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6" r:id="rId2"/>
    <p:sldId id="257" r:id="rId3"/>
    <p:sldId id="2126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14" autoAdjust="0"/>
    <p:restoredTop sz="85357" autoAdjust="0"/>
  </p:normalViewPr>
  <p:slideViewPr>
    <p:cSldViewPr snapToGrid="0">
      <p:cViewPr varScale="1">
        <p:scale>
          <a:sx n="138" d="100"/>
          <a:sy n="138" d="100"/>
        </p:scale>
        <p:origin x="2382"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EBC27-3C92-DF40-81E2-50E2258292AA}" type="datetimeFigureOut">
              <a:rPr lang="zh-CN" altLang="en-US"/>
              <a:t>2024/7/25</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2B3B1-C204-5A46-AA13-7B4CAFF35EC8}" type="slidenum">
              <a:rPr/>
              <a:t>‹Nr.›</a:t>
            </a:fld>
            <a:endParaRPr kumimoji="1" lang="zh-CN" altLang="en-US"/>
          </a:p>
        </p:txBody>
      </p:sp>
    </p:spTree>
    <p:extLst>
      <p:ext uri="{BB962C8B-B14F-4D97-AF65-F5344CB8AC3E}">
        <p14:creationId xmlns:p14="http://schemas.microsoft.com/office/powerpoint/2010/main" val="39166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prstGeom prst="rect">
            <a:avLst/>
          </a:prstGeom>
        </p:spPr>
        <p:txBody>
          <a:bodyPr/>
          <a:lstStyle/>
          <a:p>
            <a:endParaRPr/>
          </a:p>
        </p:txBody>
      </p:sp>
      <p:sp>
        <p:nvSpPr>
          <p:cNvPr id="99" name="Shape 99"/>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prstGeom prst="rect">
            <a:avLst/>
          </a:prstGeom>
        </p:spPr>
        <p:txBody>
          <a:bodyPr/>
          <a:lstStyle/>
          <a:p>
            <a:endParaRPr/>
          </a:p>
        </p:txBody>
      </p:sp>
      <p:sp>
        <p:nvSpPr>
          <p:cNvPr id="105" name="Shape 105"/>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noRot="1" noChangeAspect="1"/>
          </p:cNvSpPr>
          <p:nvPr>
            <p:ph type="sldImg"/>
          </p:nvPr>
        </p:nvSpPr>
        <p:spPr>
          <a:prstGeom prst="rect">
            <a:avLst/>
          </a:prstGeom>
        </p:spPr>
        <p:txBody>
          <a:bodyPr/>
          <a:lstStyle/>
          <a:p>
            <a:endParaRPr/>
          </a:p>
        </p:txBody>
      </p:sp>
      <p:sp>
        <p:nvSpPr>
          <p:cNvPr id="247" name="Shape 247"/>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noRot="1" noChangeAspect="1"/>
          </p:cNvSpPr>
          <p:nvPr>
            <p:ph type="sldImg"/>
          </p:nvPr>
        </p:nvSpPr>
        <p:spPr>
          <a:prstGeom prst="rect">
            <a:avLst/>
          </a:prstGeom>
        </p:spPr>
        <p:txBody>
          <a:bodyPr/>
          <a:lstStyle/>
          <a:p>
            <a:endParaRPr/>
          </a:p>
        </p:txBody>
      </p:sp>
      <p:sp>
        <p:nvSpPr>
          <p:cNvPr id="274" name="Shape 274"/>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prstGeom prst="rect">
            <a:avLst/>
          </a:prstGeom>
        </p:spPr>
        <p:txBody>
          <a:bodyPr/>
          <a:lstStyle/>
          <a:p>
            <a:endParaRPr/>
          </a:p>
        </p:txBody>
      </p:sp>
      <p:sp>
        <p:nvSpPr>
          <p:cNvPr id="111" name="Shape 111"/>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prstGeom prst="rect">
            <a:avLst/>
          </a:prstGeom>
        </p:spPr>
        <p:txBody>
          <a:bodyPr/>
          <a:lstStyle/>
          <a:p>
            <a:endParaRPr/>
          </a:p>
        </p:txBody>
      </p:sp>
      <p:sp>
        <p:nvSpPr>
          <p:cNvPr id="293" name="Shape 293"/>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prstGeom prst="rect">
            <a:avLst/>
          </a:prstGeom>
        </p:spPr>
        <p:txBody>
          <a:bodyPr/>
          <a:lstStyle/>
          <a:p>
            <a:endParaRPr/>
          </a:p>
        </p:txBody>
      </p:sp>
      <p:sp>
        <p:nvSpPr>
          <p:cNvPr id="305" name="Shape 305"/>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endParaRPr/>
          </a:p>
        </p:txBody>
      </p:sp>
      <p:sp>
        <p:nvSpPr>
          <p:cNvPr id="117" name="Shape 117"/>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pPr marL="228691" indent="-228691">
              <a:buSzPct val="100000"/>
              <a:buAutoNum type="arabicPeriod"/>
            </a:pPr>
            <a:r>
              <a:t>请注意修改证道题目和讲员</a:t>
            </a:r>
          </a:p>
          <a:p>
            <a:pPr marL="228691" indent="-228691">
              <a:buSzPct val="100000"/>
              <a:buAutoNum type="arabicPeriod"/>
            </a:pPr>
            <a:r>
              <a:t>标题为42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853FCE5-64A3-3F48-8FE4-AFF90259B521}" type="datetimeFigureOut">
              <a:rPr kumimoji="1" lang="zh-CN" altLang="en-US" smtClean="0"/>
              <a:t>2024/7/25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4B0402C-CD9B-304C-88CA-962A8E780B10}" type="slidenum">
              <a:rPr kumimoji="1" lang="zh-CN" altLang="en-US" smtClean="0"/>
              <a:t>‹Nr.›</a:t>
            </a:fld>
            <a:endParaRPr kumimoji="1" lang="zh-CN" altLang="en-US"/>
          </a:p>
        </p:txBody>
      </p:sp>
    </p:spTree>
    <p:extLst>
      <p:ext uri="{BB962C8B-B14F-4D97-AF65-F5344CB8AC3E}">
        <p14:creationId xmlns:p14="http://schemas.microsoft.com/office/powerpoint/2010/main" val="35187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853FCE5-64A3-3F48-8FE4-AFF90259B521}" type="datetimeFigureOut">
              <a:rPr kumimoji="1" lang="zh-CN" altLang="en-US" smtClean="0"/>
              <a:t>2024/7/25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4B0402C-CD9B-304C-88CA-962A8E780B10}" type="slidenum">
              <a:rPr kumimoji="1" lang="zh-CN" altLang="en-US" smtClean="0"/>
              <a:t>‹Nr.›</a:t>
            </a:fld>
            <a:endParaRPr kumimoji="1" lang="zh-CN" altLang="en-US"/>
          </a:p>
        </p:txBody>
      </p:sp>
    </p:spTree>
    <p:extLst>
      <p:ext uri="{BB962C8B-B14F-4D97-AF65-F5344CB8AC3E}">
        <p14:creationId xmlns:p14="http://schemas.microsoft.com/office/powerpoint/2010/main" val="279474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853FCE5-64A3-3F48-8FE4-AFF90259B521}" type="datetimeFigureOut">
              <a:rPr kumimoji="1" lang="zh-CN" altLang="en-US" smtClean="0"/>
              <a:t>2024/7/25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4B0402C-CD9B-304C-88CA-962A8E780B10}" type="slidenum">
              <a:rPr kumimoji="1" lang="zh-CN" altLang="en-US" smtClean="0"/>
              <a:t>‹Nr.›</a:t>
            </a:fld>
            <a:endParaRPr kumimoji="1" lang="zh-CN" altLang="en-US"/>
          </a:p>
        </p:txBody>
      </p:sp>
    </p:spTree>
    <p:extLst>
      <p:ext uri="{BB962C8B-B14F-4D97-AF65-F5344CB8AC3E}">
        <p14:creationId xmlns:p14="http://schemas.microsoft.com/office/powerpoint/2010/main" val="117868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853FCE5-64A3-3F48-8FE4-AFF90259B521}" type="datetimeFigureOut">
              <a:rPr kumimoji="1" lang="zh-CN" altLang="en-US" smtClean="0"/>
              <a:t>2024/7/25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4B0402C-CD9B-304C-88CA-962A8E780B10}" type="slidenum">
              <a:rPr kumimoji="1" lang="zh-CN" altLang="en-US" smtClean="0"/>
              <a:t>‹Nr.›</a:t>
            </a:fld>
            <a:endParaRPr kumimoji="1" lang="zh-CN" altLang="en-US"/>
          </a:p>
        </p:txBody>
      </p:sp>
    </p:spTree>
    <p:extLst>
      <p:ext uri="{BB962C8B-B14F-4D97-AF65-F5344CB8AC3E}">
        <p14:creationId xmlns:p14="http://schemas.microsoft.com/office/powerpoint/2010/main" val="258255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853FCE5-64A3-3F48-8FE4-AFF90259B521}" type="datetimeFigureOut">
              <a:rPr kumimoji="1" lang="zh-CN" altLang="en-US" smtClean="0"/>
              <a:t>2024/7/25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4B0402C-CD9B-304C-88CA-962A8E780B10}" type="slidenum">
              <a:rPr kumimoji="1" lang="zh-CN" altLang="en-US" smtClean="0"/>
              <a:t>‹Nr.›</a:t>
            </a:fld>
            <a:endParaRPr kumimoji="1" lang="zh-CN" altLang="en-US"/>
          </a:p>
        </p:txBody>
      </p:sp>
    </p:spTree>
    <p:extLst>
      <p:ext uri="{BB962C8B-B14F-4D97-AF65-F5344CB8AC3E}">
        <p14:creationId xmlns:p14="http://schemas.microsoft.com/office/powerpoint/2010/main" val="258788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3853FCE5-64A3-3F48-8FE4-AFF90259B521}" type="datetimeFigureOut">
              <a:rPr kumimoji="1" lang="zh-CN" altLang="en-US" smtClean="0"/>
              <a:t>2024/7/25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4B0402C-CD9B-304C-88CA-962A8E780B10}" type="slidenum">
              <a:rPr kumimoji="1" lang="zh-CN" altLang="en-US" smtClean="0"/>
              <a:t>‹Nr.›</a:t>
            </a:fld>
            <a:endParaRPr kumimoji="1" lang="zh-CN" altLang="en-US"/>
          </a:p>
        </p:txBody>
      </p:sp>
    </p:spTree>
    <p:extLst>
      <p:ext uri="{BB962C8B-B14F-4D97-AF65-F5344CB8AC3E}">
        <p14:creationId xmlns:p14="http://schemas.microsoft.com/office/powerpoint/2010/main" val="246228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3853FCE5-64A3-3F48-8FE4-AFF90259B521}" type="datetimeFigureOut">
              <a:rPr kumimoji="1" lang="zh-CN" altLang="en-US" smtClean="0"/>
              <a:t>2024/7/25</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4B0402C-CD9B-304C-88CA-962A8E780B10}" type="slidenum">
              <a:rPr kumimoji="1" lang="zh-CN" altLang="en-US" smtClean="0"/>
              <a:t>‹Nr.›</a:t>
            </a:fld>
            <a:endParaRPr kumimoji="1" lang="zh-CN" altLang="en-US"/>
          </a:p>
        </p:txBody>
      </p:sp>
    </p:spTree>
    <p:extLst>
      <p:ext uri="{BB962C8B-B14F-4D97-AF65-F5344CB8AC3E}">
        <p14:creationId xmlns:p14="http://schemas.microsoft.com/office/powerpoint/2010/main" val="130290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853FCE5-64A3-3F48-8FE4-AFF90259B521}" type="datetimeFigureOut">
              <a:rPr kumimoji="1" lang="zh-CN" altLang="en-US" smtClean="0"/>
              <a:t>2024/7/25</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4B0402C-CD9B-304C-88CA-962A8E780B10}" type="slidenum">
              <a:rPr kumimoji="1" lang="zh-CN" altLang="en-US" smtClean="0"/>
              <a:t>‹Nr.›</a:t>
            </a:fld>
            <a:endParaRPr kumimoji="1" lang="zh-CN" altLang="en-US"/>
          </a:p>
        </p:txBody>
      </p:sp>
    </p:spTree>
    <p:extLst>
      <p:ext uri="{BB962C8B-B14F-4D97-AF65-F5344CB8AC3E}">
        <p14:creationId xmlns:p14="http://schemas.microsoft.com/office/powerpoint/2010/main" val="381853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3FCE5-64A3-3F48-8FE4-AFF90259B521}" type="datetimeFigureOut">
              <a:rPr kumimoji="1" lang="zh-CN" altLang="en-US" smtClean="0"/>
              <a:t>2024/7/25</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4B0402C-CD9B-304C-88CA-962A8E780B10}" type="slidenum">
              <a:rPr kumimoji="1" lang="zh-CN" altLang="en-US" smtClean="0"/>
              <a:t>‹Nr.›</a:t>
            </a:fld>
            <a:endParaRPr kumimoji="1" lang="zh-CN" altLang="en-US"/>
          </a:p>
        </p:txBody>
      </p:sp>
    </p:spTree>
    <p:extLst>
      <p:ext uri="{BB962C8B-B14F-4D97-AF65-F5344CB8AC3E}">
        <p14:creationId xmlns:p14="http://schemas.microsoft.com/office/powerpoint/2010/main" val="3451398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853FCE5-64A3-3F48-8FE4-AFF90259B521}" type="datetimeFigureOut">
              <a:rPr kumimoji="1" lang="zh-CN" altLang="en-US" smtClean="0"/>
              <a:t>2024/7/25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4B0402C-CD9B-304C-88CA-962A8E780B10}" type="slidenum">
              <a:rPr kumimoji="1" lang="zh-CN" altLang="en-US" smtClean="0"/>
              <a:t>‹Nr.›</a:t>
            </a:fld>
            <a:endParaRPr kumimoji="1" lang="zh-CN" altLang="en-US"/>
          </a:p>
        </p:txBody>
      </p:sp>
    </p:spTree>
    <p:extLst>
      <p:ext uri="{BB962C8B-B14F-4D97-AF65-F5344CB8AC3E}">
        <p14:creationId xmlns:p14="http://schemas.microsoft.com/office/powerpoint/2010/main" val="81885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853FCE5-64A3-3F48-8FE4-AFF90259B521}" type="datetimeFigureOut">
              <a:rPr kumimoji="1" lang="zh-CN" altLang="en-US" smtClean="0"/>
              <a:t>2024/7/25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4B0402C-CD9B-304C-88CA-962A8E780B10}" type="slidenum">
              <a:rPr kumimoji="1" lang="zh-CN" altLang="en-US" smtClean="0"/>
              <a:t>‹Nr.›</a:t>
            </a:fld>
            <a:endParaRPr kumimoji="1" lang="zh-CN" altLang="en-US"/>
          </a:p>
        </p:txBody>
      </p:sp>
    </p:spTree>
    <p:extLst>
      <p:ext uri="{BB962C8B-B14F-4D97-AF65-F5344CB8AC3E}">
        <p14:creationId xmlns:p14="http://schemas.microsoft.com/office/powerpoint/2010/main" val="43337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3FCE5-64A3-3F48-8FE4-AFF90259B521}" type="datetimeFigureOut">
              <a:rPr kumimoji="1" lang="zh-CN" altLang="en-US" smtClean="0"/>
              <a:t>2024/7/25</a:t>
            </a:fld>
            <a:endParaRPr kumimoji="1"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0402C-CD9B-304C-88CA-962A8E780B10}" type="slidenum">
              <a:rPr kumimoji="1" lang="zh-CN" altLang="en-US" smtClean="0"/>
              <a:t>‹Nr.›</a:t>
            </a:fld>
            <a:endParaRPr kumimoji="1" lang="zh-CN" altLang="en-US"/>
          </a:p>
        </p:txBody>
      </p:sp>
    </p:spTree>
    <p:extLst>
      <p:ext uri="{BB962C8B-B14F-4D97-AF65-F5344CB8AC3E}">
        <p14:creationId xmlns:p14="http://schemas.microsoft.com/office/powerpoint/2010/main" val="3509682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95"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讲道</a:t>
            </a:r>
          </a:p>
        </p:txBody>
      </p:sp>
      <p:sp>
        <p:nvSpPr>
          <p:cNvPr id="96" name="Inhaltsplatzhalter 2"/>
          <p:cNvSpPr txBox="1"/>
          <p:nvPr/>
        </p:nvSpPr>
        <p:spPr>
          <a:xfrm>
            <a:off x="44279" y="2270760"/>
            <a:ext cx="9054001" cy="1158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lgn="ctr" defTabSz="914400">
              <a:defRPr sz="6000">
                <a:latin typeface="SimHei"/>
                <a:ea typeface="SimHei"/>
                <a:cs typeface="SimHei"/>
                <a:sym typeface="SimHei"/>
              </a:defRPr>
            </a:lvl1pPr>
          </a:lstStyle>
          <a:p>
            <a:r>
              <a:t>耶稣是好牧人</a:t>
            </a:r>
          </a:p>
        </p:txBody>
      </p:sp>
      <p:sp>
        <p:nvSpPr>
          <p:cNvPr id="97" name="Inhaltsplatzhalter 2"/>
          <p:cNvSpPr txBox="1"/>
          <p:nvPr/>
        </p:nvSpPr>
        <p:spPr>
          <a:xfrm>
            <a:off x="45000" y="3692118"/>
            <a:ext cx="9054000" cy="1386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914400">
              <a:spcBef>
                <a:spcPts val="1200"/>
              </a:spcBef>
              <a:defRPr sz="3200">
                <a:latin typeface="SimHei"/>
                <a:ea typeface="SimHei"/>
                <a:cs typeface="SimHei"/>
                <a:sym typeface="SimHei"/>
              </a:defRPr>
            </a:pPr>
            <a:r>
              <a:t>讲道：陈永安 牧师</a:t>
            </a:r>
          </a:p>
          <a:p>
            <a:pPr algn="ctr" defTabSz="914400">
              <a:spcBef>
                <a:spcPts val="1200"/>
              </a:spcBef>
              <a:defRPr sz="3200">
                <a:latin typeface="SimHei"/>
                <a:ea typeface="SimHei"/>
                <a:cs typeface="SimHei"/>
                <a:sym typeface="SimHei"/>
              </a:defRPr>
            </a:pPr>
            <a:r>
              <a:t>经文：耶23:1-6；弗2:11-22；可6:30-34、53-56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50" name="Inhaltsplatzhalter 2"/>
          <p:cNvSpPr txBox="1"/>
          <p:nvPr/>
        </p:nvSpPr>
        <p:spPr>
          <a:xfrm>
            <a:off x="379101" y="1415846"/>
            <a:ext cx="8385798" cy="2529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耶稣是好牧人，祂怜悯他们⋯⋯</a:t>
            </a:r>
          </a:p>
          <a:p>
            <a:pPr marL="701842" lvl="1" indent="-320842" defTabSz="914400">
              <a:spcBef>
                <a:spcPts val="1200"/>
              </a:spcBef>
              <a:buSzPct val="100000"/>
              <a:buChar char="•"/>
              <a:defRPr sz="3200">
                <a:latin typeface="SimHei"/>
                <a:ea typeface="SimHei"/>
                <a:cs typeface="SimHei"/>
                <a:sym typeface="SimHei"/>
              </a:defRPr>
            </a:pPr>
            <a:r>
              <a:t>“6:34 耶稣出来，见有许多的人，就</a:t>
            </a:r>
            <a:r>
              <a:rPr>
                <a:solidFill>
                  <a:srgbClr val="FF4015"/>
                </a:solidFill>
              </a:rPr>
              <a:t>怜悯他们，因为他们如同羊没有牧人一般</a:t>
            </a:r>
            <a:r>
              <a:t>，于是开口教训他们许多道理。”</a:t>
            </a:r>
          </a:p>
        </p:txBody>
      </p:sp>
      <p:sp>
        <p:nvSpPr>
          <p:cNvPr id="151"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2. 审判与怜悯</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56" name="Inhaltsplatzhalter 2"/>
          <p:cNvSpPr txBox="1"/>
          <p:nvPr/>
        </p:nvSpPr>
        <p:spPr>
          <a:xfrm>
            <a:off x="379101" y="1415846"/>
            <a:ext cx="8385798" cy="2682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好牧人的角式是怜悯人。</a:t>
            </a:r>
          </a:p>
          <a:p>
            <a:pPr marL="701842" lvl="1" indent="-320842" defTabSz="914400">
              <a:spcBef>
                <a:spcPts val="1200"/>
              </a:spcBef>
              <a:buSzPct val="100000"/>
              <a:buChar char="•"/>
              <a:defRPr sz="3200">
                <a:latin typeface="SimHei"/>
                <a:ea typeface="SimHei"/>
                <a:cs typeface="SimHei"/>
                <a:sym typeface="SimHei"/>
              </a:defRPr>
            </a:pPr>
            <a:r>
              <a:t>怜悯人的相反的，就是审判人。</a:t>
            </a:r>
          </a:p>
          <a:p>
            <a:pPr marL="701842" lvl="1" indent="-320842" defTabSz="914400">
              <a:spcBef>
                <a:spcPts val="1200"/>
              </a:spcBef>
              <a:buSzPct val="100000"/>
              <a:buChar char="•"/>
              <a:defRPr sz="3200">
                <a:latin typeface="SimHei"/>
                <a:ea typeface="SimHei"/>
                <a:cs typeface="SimHei"/>
                <a:sym typeface="SimHei"/>
              </a:defRPr>
            </a:pPr>
            <a:r>
              <a:t> 我们要切记我们不是神，不是全知全能的⋯⋯</a:t>
            </a:r>
          </a:p>
        </p:txBody>
      </p:sp>
      <p:sp>
        <p:nvSpPr>
          <p:cNvPr id="157"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2. 审判与怜悯</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62" name="Inhaltsplatzhalter 2"/>
          <p:cNvSpPr txBox="1"/>
          <p:nvPr/>
        </p:nvSpPr>
        <p:spPr>
          <a:xfrm>
            <a:off x="379101" y="1415846"/>
            <a:ext cx="8385798" cy="662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在现代的法庭里⋯⋯</a:t>
            </a:r>
          </a:p>
        </p:txBody>
      </p:sp>
      <p:sp>
        <p:nvSpPr>
          <p:cNvPr id="163"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2. 审判与怜悯</a:t>
            </a:r>
          </a:p>
        </p:txBody>
      </p:sp>
      <p:pic>
        <p:nvPicPr>
          <p:cNvPr id="164" name="影像" descr="影像"/>
          <p:cNvPicPr>
            <a:picLocks noChangeAspect="1"/>
          </p:cNvPicPr>
          <p:nvPr/>
        </p:nvPicPr>
        <p:blipFill>
          <a:blip r:embed="rId4"/>
          <a:stretch>
            <a:fillRect/>
          </a:stretch>
        </p:blipFill>
        <p:spPr>
          <a:xfrm>
            <a:off x="636485" y="2072009"/>
            <a:ext cx="7871030" cy="4842598"/>
          </a:xfrm>
          <a:prstGeom prst="rect">
            <a:avLst/>
          </a:prstGeom>
          <a:ln w="12700">
            <a:miter lim="400000"/>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69" name="Inhaltsplatzhalter 2"/>
          <p:cNvSpPr txBox="1"/>
          <p:nvPr/>
        </p:nvSpPr>
        <p:spPr>
          <a:xfrm>
            <a:off x="379101" y="1415846"/>
            <a:ext cx="8385798" cy="3825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在教会中⋯⋯</a:t>
            </a:r>
          </a:p>
          <a:p>
            <a:pPr marL="701842" lvl="1" indent="-320842" defTabSz="914400">
              <a:spcBef>
                <a:spcPts val="1200"/>
              </a:spcBef>
              <a:buSzPct val="100000"/>
              <a:buChar char="•"/>
              <a:defRPr sz="3200">
                <a:latin typeface="SimHei"/>
                <a:ea typeface="SimHei"/>
                <a:cs typeface="SimHei"/>
                <a:sym typeface="SimHei"/>
              </a:defRPr>
            </a:pPr>
            <a:r>
              <a:t>有</a:t>
            </a:r>
            <a:r>
              <a:rPr>
                <a:solidFill>
                  <a:srgbClr val="FF4015"/>
                </a:solidFill>
              </a:rPr>
              <a:t>触犯法律</a:t>
            </a:r>
            <a:r>
              <a:t>的，要交由政府去处理，</a:t>
            </a:r>
            <a:r>
              <a:rPr>
                <a:solidFill>
                  <a:srgbClr val="FF4015"/>
                </a:solidFill>
              </a:rPr>
              <a:t>不可包庇纵容</a:t>
            </a:r>
            <a:r>
              <a:t>。</a:t>
            </a:r>
          </a:p>
          <a:p>
            <a:pPr marL="701842" lvl="1" indent="-320842" defTabSz="914400">
              <a:spcBef>
                <a:spcPts val="1200"/>
              </a:spcBef>
              <a:buSzPct val="100000"/>
              <a:buChar char="•"/>
              <a:defRPr sz="3200">
                <a:latin typeface="SimHei"/>
                <a:ea typeface="SimHei"/>
                <a:cs typeface="SimHei"/>
                <a:sym typeface="SimHei"/>
              </a:defRPr>
            </a:pPr>
            <a:r>
              <a:t>其次的，遇到</a:t>
            </a:r>
            <a:r>
              <a:rPr>
                <a:solidFill>
                  <a:srgbClr val="FF4015"/>
                </a:solidFill>
              </a:rPr>
              <a:t>两方冲突</a:t>
            </a:r>
            <a:r>
              <a:t>，当尝试</a:t>
            </a:r>
            <a:r>
              <a:rPr>
                <a:solidFill>
                  <a:srgbClr val="FF4015"/>
                </a:solidFill>
              </a:rPr>
              <a:t>去听两方对事情的看法，减少当中的误会，从而达到和</a:t>
            </a:r>
            <a:r>
              <a:t>解。</a:t>
            </a:r>
          </a:p>
        </p:txBody>
      </p:sp>
      <p:sp>
        <p:nvSpPr>
          <p:cNvPr id="170"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2. 审判与怜悯</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75" name="Inhaltsplatzhalter 2"/>
          <p:cNvSpPr txBox="1"/>
          <p:nvPr/>
        </p:nvSpPr>
        <p:spPr>
          <a:xfrm>
            <a:off x="379101" y="1415846"/>
            <a:ext cx="8385798" cy="1234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怜悯和审判却是</a:t>
            </a:r>
            <a:r>
              <a:rPr>
                <a:solidFill>
                  <a:srgbClr val="FF4015"/>
                </a:solidFill>
              </a:rPr>
              <a:t>一线之差</a:t>
            </a:r>
            <a:r>
              <a:t>，在怜悯一方的时候，却同时审判了另一方。</a:t>
            </a:r>
          </a:p>
        </p:txBody>
      </p:sp>
      <p:sp>
        <p:nvSpPr>
          <p:cNvPr id="176"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2. 审判与怜悯</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81" name="Inhaltsplatzhalter 2"/>
          <p:cNvSpPr txBox="1"/>
          <p:nvPr/>
        </p:nvSpPr>
        <p:spPr>
          <a:xfrm>
            <a:off x="379101" y="1415846"/>
            <a:ext cx="8385798" cy="340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我们也要懂得</a:t>
            </a:r>
            <a:r>
              <a:rPr>
                <a:solidFill>
                  <a:srgbClr val="FF4015"/>
                </a:solidFill>
              </a:rPr>
              <a:t>谦卑</a:t>
            </a:r>
            <a:r>
              <a:t>，</a:t>
            </a:r>
            <a:r>
              <a:rPr>
                <a:solidFill>
                  <a:srgbClr val="FF4015"/>
                </a:solidFill>
              </a:rPr>
              <a:t>祈求从神而来的智慧</a:t>
            </a:r>
            <a:r>
              <a:t>，才能真正帮助人。</a:t>
            </a:r>
          </a:p>
          <a:p>
            <a:pPr marL="701842" lvl="1" indent="-320842" defTabSz="914400">
              <a:spcBef>
                <a:spcPts val="1200"/>
              </a:spcBef>
              <a:buSzPct val="100000"/>
              <a:buChar char="•"/>
              <a:defRPr sz="3200">
                <a:latin typeface="SimHei"/>
                <a:ea typeface="SimHei"/>
                <a:cs typeface="SimHei"/>
                <a:sym typeface="SimHei"/>
              </a:defRPr>
            </a:pPr>
            <a:r>
              <a:t>要想一下为什么会有这个问题？</a:t>
            </a:r>
          </a:p>
          <a:p>
            <a:pPr marL="701842" lvl="1" indent="-320842" defTabSz="914400">
              <a:spcBef>
                <a:spcPts val="1200"/>
              </a:spcBef>
              <a:buSzPct val="100000"/>
              <a:buChar char="•"/>
              <a:defRPr sz="3200">
                <a:latin typeface="SimHei"/>
                <a:ea typeface="SimHei"/>
                <a:cs typeface="SimHei"/>
                <a:sym typeface="SimHei"/>
              </a:defRPr>
            </a:pPr>
            <a:r>
              <a:t>这是自己的责任吗？</a:t>
            </a:r>
          </a:p>
          <a:p>
            <a:pPr marL="701842" lvl="1" indent="-320842" defTabSz="914400">
              <a:spcBef>
                <a:spcPts val="1200"/>
              </a:spcBef>
              <a:buSzPct val="100000"/>
              <a:buChar char="•"/>
              <a:defRPr sz="3200">
                <a:latin typeface="SimHei"/>
                <a:ea typeface="SimHei"/>
                <a:cs typeface="SimHei"/>
                <a:sym typeface="SimHei"/>
              </a:defRPr>
            </a:pPr>
            <a:r>
              <a:t>这个问题背后，还有没有更深层的问题？</a:t>
            </a:r>
          </a:p>
        </p:txBody>
      </p:sp>
      <p:sp>
        <p:nvSpPr>
          <p:cNvPr id="182"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2. 审判与怜悯</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87" name="Inhaltsplatzhalter 2"/>
          <p:cNvSpPr txBox="1"/>
          <p:nvPr/>
        </p:nvSpPr>
        <p:spPr>
          <a:xfrm>
            <a:off x="379101" y="1415846"/>
            <a:ext cx="8385798" cy="2529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我们要为回覆人的事情祷告⋯⋯</a:t>
            </a:r>
          </a:p>
          <a:p>
            <a:pPr marL="701842" lvl="1" indent="-320842" defTabSz="914400">
              <a:spcBef>
                <a:spcPts val="1200"/>
              </a:spcBef>
              <a:buSzPct val="100000"/>
              <a:buChar char="•"/>
              <a:defRPr sz="3200">
                <a:latin typeface="SimHei"/>
                <a:ea typeface="SimHei"/>
                <a:cs typeface="SimHei"/>
                <a:sym typeface="SimHei"/>
              </a:defRPr>
            </a:pPr>
            <a:r>
              <a:t>我们将人，将事情带到神的面前，神会指引我们怎样回答，而不是我们按习惯，凭血气面对问题。</a:t>
            </a:r>
          </a:p>
        </p:txBody>
      </p:sp>
      <p:sp>
        <p:nvSpPr>
          <p:cNvPr id="188"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2. 审判与怜悯</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93" name="Inhaltsplatzhalter 2"/>
          <p:cNvSpPr txBox="1"/>
          <p:nvPr/>
        </p:nvSpPr>
        <p:spPr>
          <a:xfrm>
            <a:off x="379101" y="1415846"/>
            <a:ext cx="8385798" cy="2377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那些来到耶稣面前的，都是病人，被社会视为罪人，宗教领袖看为被神遗弃的人，但耶稣却怜悯他们。去年一整年都在说这怜悯，</a:t>
            </a:r>
            <a:r>
              <a:rPr>
                <a:solidFill>
                  <a:srgbClr val="FF4015"/>
                </a:solidFill>
              </a:rPr>
              <a:t>怜悯就是……</a:t>
            </a:r>
          </a:p>
        </p:txBody>
      </p:sp>
      <p:sp>
        <p:nvSpPr>
          <p:cNvPr id="194"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2. 审判与怜悯</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99" name="Inhaltsplatzhalter 2"/>
          <p:cNvSpPr txBox="1"/>
          <p:nvPr/>
        </p:nvSpPr>
        <p:spPr>
          <a:xfrm>
            <a:off x="379101" y="1415846"/>
            <a:ext cx="8385798" cy="2377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那些来到耶稣面前的，都是病人，被社会视为罪人，宗教领袖看为被神遗弃的人，但耶稣却怜悯他们。去年一整年都在说这怜悯，</a:t>
            </a:r>
            <a:r>
              <a:rPr>
                <a:solidFill>
                  <a:srgbClr val="FF4015"/>
                </a:solidFill>
              </a:rPr>
              <a:t>怜悯就是……仁爱、寛恕、包容</a:t>
            </a:r>
            <a:r>
              <a:t>。</a:t>
            </a:r>
          </a:p>
        </p:txBody>
      </p:sp>
      <p:sp>
        <p:nvSpPr>
          <p:cNvPr id="200"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2. 审判与怜悯</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05" name="Inhaltsplatzhalter 2"/>
          <p:cNvSpPr txBox="1"/>
          <p:nvPr/>
        </p:nvSpPr>
        <p:spPr>
          <a:xfrm>
            <a:off x="379101" y="1415846"/>
            <a:ext cx="8385798" cy="3977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耶稣的怜悯，包括了教训他们许多道理。</a:t>
            </a:r>
          </a:p>
          <a:p>
            <a:pPr marL="701842" lvl="1" indent="-320842" defTabSz="914400">
              <a:spcBef>
                <a:spcPts val="1200"/>
              </a:spcBef>
              <a:buSzPct val="100000"/>
              <a:buChar char="•"/>
              <a:defRPr sz="3200">
                <a:latin typeface="SimHei"/>
                <a:ea typeface="SimHei"/>
                <a:cs typeface="SimHei"/>
                <a:sym typeface="SimHei"/>
              </a:defRPr>
            </a:pPr>
            <a:r>
              <a:t>今天的经文里，没有说到教训什么，但若说到</a:t>
            </a:r>
            <a:r>
              <a:rPr>
                <a:solidFill>
                  <a:srgbClr val="FF4015"/>
                </a:solidFill>
              </a:rPr>
              <a:t>律法的总纲，就是爱神爱人</a:t>
            </a:r>
            <a:r>
              <a:t>，耶稣的教道，就离不开爱。</a:t>
            </a:r>
          </a:p>
          <a:p>
            <a:pPr marL="701842" lvl="1" indent="-320842" defTabSz="914400">
              <a:spcBef>
                <a:spcPts val="1200"/>
              </a:spcBef>
              <a:buSzPct val="100000"/>
              <a:buChar char="•"/>
              <a:defRPr sz="3200">
                <a:latin typeface="SimHei"/>
                <a:ea typeface="SimHei"/>
                <a:cs typeface="SimHei"/>
                <a:sym typeface="SimHei"/>
              </a:defRPr>
            </a:pPr>
            <a:r>
              <a:t>爱的相反是恨</a:t>
            </a:r>
          </a:p>
          <a:p>
            <a:pPr marL="701842" lvl="1" indent="-320842" defTabSz="914400">
              <a:spcBef>
                <a:spcPts val="1200"/>
              </a:spcBef>
              <a:buSzPct val="100000"/>
              <a:buChar char="•"/>
              <a:defRPr sz="3200">
                <a:latin typeface="SimHei"/>
                <a:ea typeface="SimHei"/>
                <a:cs typeface="SimHei"/>
                <a:sym typeface="SimHei"/>
              </a:defRPr>
            </a:pPr>
            <a:r>
              <a:t>愛恨又交缠着</a:t>
            </a:r>
          </a:p>
        </p:txBody>
      </p:sp>
      <p:sp>
        <p:nvSpPr>
          <p:cNvPr id="206"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3. 仇恨教育与宣扬仁爱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02"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引言：善牧主日</a:t>
            </a:r>
          </a:p>
        </p:txBody>
      </p:sp>
      <p:sp>
        <p:nvSpPr>
          <p:cNvPr id="103" name="Inhaltsplatzhalter 2"/>
          <p:cNvSpPr txBox="1"/>
          <p:nvPr/>
        </p:nvSpPr>
        <p:spPr>
          <a:xfrm>
            <a:off x="379101" y="1415846"/>
            <a:ext cx="8385798" cy="1386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亲爱的弟兄姐妹，愿你们平安！</a:t>
            </a:r>
          </a:p>
          <a:p>
            <a:pPr marL="701842" lvl="1" indent="-320842" defTabSz="914400">
              <a:spcBef>
                <a:spcPts val="1200"/>
              </a:spcBef>
              <a:buSzPct val="100000"/>
              <a:buChar char="•"/>
              <a:defRPr sz="3200">
                <a:latin typeface="SimHei"/>
                <a:ea typeface="SimHei"/>
                <a:cs typeface="SimHei"/>
                <a:sym typeface="SimHei"/>
              </a:defRPr>
            </a:pPr>
            <a:r>
              <a:t>让我们彼此问安！</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11" name="Inhaltsplatzhalter 2"/>
          <p:cNvSpPr txBox="1"/>
          <p:nvPr/>
        </p:nvSpPr>
        <p:spPr>
          <a:xfrm>
            <a:off x="379101" y="1415846"/>
            <a:ext cx="8385798" cy="2377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rPr>
                <a:solidFill>
                  <a:srgbClr val="FF4015"/>
                </a:solidFill>
              </a:rPr>
              <a:t>仇恨教育</a:t>
            </a:r>
            <a:r>
              <a:t>是很恐布的事情，在当时候来说，犹太人的</a:t>
            </a:r>
            <a:r>
              <a:rPr>
                <a:solidFill>
                  <a:srgbClr val="FF4015"/>
                </a:solidFill>
              </a:rPr>
              <a:t>民族情绪</a:t>
            </a:r>
            <a:r>
              <a:t>，一定宣扬要仇恨罗马的统治，视税吏为罪人，因为他们替罗马人做事，形成一个</a:t>
            </a:r>
            <a:r>
              <a:rPr>
                <a:solidFill>
                  <a:srgbClr val="FF4015"/>
                </a:solidFill>
              </a:rPr>
              <a:t>恶性循环</a:t>
            </a:r>
            <a:r>
              <a:t>。</a:t>
            </a:r>
          </a:p>
        </p:txBody>
      </p:sp>
      <p:sp>
        <p:nvSpPr>
          <p:cNvPr id="212"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3. 仇恨教育与宣扬仁爱</a:t>
            </a:r>
          </a:p>
        </p:txBody>
      </p:sp>
      <p:pic>
        <p:nvPicPr>
          <p:cNvPr id="213" name="影像" descr="影像"/>
          <p:cNvPicPr>
            <a:picLocks noChangeAspect="1"/>
          </p:cNvPicPr>
          <p:nvPr/>
        </p:nvPicPr>
        <p:blipFill>
          <a:blip r:embed="rId4"/>
          <a:stretch>
            <a:fillRect/>
          </a:stretch>
        </p:blipFill>
        <p:spPr>
          <a:xfrm>
            <a:off x="1842200" y="3886811"/>
            <a:ext cx="5038803" cy="2834327"/>
          </a:xfrm>
          <a:prstGeom prst="rect">
            <a:avLst/>
          </a:prstGeom>
          <a:ln w="12700">
            <a:miter lim="400000"/>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18" name="Inhaltsplatzhalter 2"/>
          <p:cNvSpPr txBox="1"/>
          <p:nvPr/>
        </p:nvSpPr>
        <p:spPr>
          <a:xfrm>
            <a:off x="379101" y="1415846"/>
            <a:ext cx="4303021" cy="2377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罗马士兵可以叫人为他们背负他们的行李，</a:t>
            </a:r>
            <a:r>
              <a:rPr>
                <a:solidFill>
                  <a:srgbClr val="FF4015"/>
                </a:solidFill>
              </a:rPr>
              <a:t>走一里路</a:t>
            </a:r>
            <a:r>
              <a:t>⋯⋯</a:t>
            </a:r>
          </a:p>
        </p:txBody>
      </p:sp>
      <p:sp>
        <p:nvSpPr>
          <p:cNvPr id="219"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3. 仇恨教育与宣扬仁爱</a:t>
            </a:r>
          </a:p>
        </p:txBody>
      </p:sp>
      <p:pic>
        <p:nvPicPr>
          <p:cNvPr id="220" name="影像" descr="影像"/>
          <p:cNvPicPr>
            <a:picLocks noChangeAspect="1"/>
          </p:cNvPicPr>
          <p:nvPr/>
        </p:nvPicPr>
        <p:blipFill>
          <a:blip r:embed="rId4"/>
          <a:stretch>
            <a:fillRect/>
          </a:stretch>
        </p:blipFill>
        <p:spPr>
          <a:xfrm>
            <a:off x="4985965" y="1166740"/>
            <a:ext cx="4145453" cy="5652890"/>
          </a:xfrm>
          <a:prstGeom prst="rect">
            <a:avLst/>
          </a:prstGeom>
          <a:ln w="12700">
            <a:miter lim="400000"/>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25" name="Inhaltsplatzhalter 2"/>
          <p:cNvSpPr txBox="1"/>
          <p:nvPr/>
        </p:nvSpPr>
        <p:spPr>
          <a:xfrm>
            <a:off x="379101" y="1415846"/>
            <a:ext cx="8385798" cy="1805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美国总统候选人，前美国总统川普，在竞选活动其间，被一名二十岁男士用步枪行刺⋯⋯</a:t>
            </a:r>
          </a:p>
        </p:txBody>
      </p:sp>
      <p:sp>
        <p:nvSpPr>
          <p:cNvPr id="226"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3. 仇恨教育与宣扬仁爱</a:t>
            </a:r>
          </a:p>
        </p:txBody>
      </p:sp>
      <p:pic>
        <p:nvPicPr>
          <p:cNvPr id="227" name="影像" descr="影像"/>
          <p:cNvPicPr>
            <a:picLocks noChangeAspect="1"/>
          </p:cNvPicPr>
          <p:nvPr/>
        </p:nvPicPr>
        <p:blipFill>
          <a:blip r:embed="rId4"/>
          <a:stretch>
            <a:fillRect/>
          </a:stretch>
        </p:blipFill>
        <p:spPr>
          <a:xfrm>
            <a:off x="1661337" y="3047855"/>
            <a:ext cx="5821326" cy="3674839"/>
          </a:xfrm>
          <a:prstGeom prst="rect">
            <a:avLst/>
          </a:prstGeom>
          <a:ln w="12700">
            <a:miter lim="400000"/>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32" name="Inhaltsplatzhalter 2"/>
          <p:cNvSpPr txBox="1"/>
          <p:nvPr/>
        </p:nvSpPr>
        <p:spPr>
          <a:xfrm>
            <a:off x="379101" y="1415846"/>
            <a:ext cx="8385798" cy="3101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我们更要</a:t>
            </a:r>
            <a:r>
              <a:rPr>
                <a:solidFill>
                  <a:srgbClr val="FF4015"/>
                </a:solidFill>
              </a:rPr>
              <a:t>注意自己的情绪</a:t>
            </a:r>
            <a:r>
              <a:t>，如果有愤怒，仇恨，悲伤，担忧，焦虑…… </a:t>
            </a:r>
          </a:p>
          <a:p>
            <a:pPr marL="701842" lvl="1" indent="-320842" defTabSz="914400">
              <a:spcBef>
                <a:spcPts val="1200"/>
              </a:spcBef>
              <a:buSzPct val="100000"/>
              <a:buChar char="•"/>
              <a:defRPr sz="3200">
                <a:latin typeface="SimHei"/>
                <a:ea typeface="SimHei"/>
                <a:cs typeface="SimHei"/>
                <a:sym typeface="SimHei"/>
              </a:defRPr>
            </a:pPr>
            <a:r>
              <a:t>这是神给我们的警号，让我们</a:t>
            </a:r>
            <a:r>
              <a:rPr>
                <a:solidFill>
                  <a:srgbClr val="FF4015"/>
                </a:solidFill>
              </a:rPr>
              <a:t>将这些情绪带到祷告中</a:t>
            </a:r>
            <a:r>
              <a:t>，让神察看，让我们好好的与神就这些情况讨论一下⋯⋯</a:t>
            </a:r>
          </a:p>
        </p:txBody>
      </p:sp>
      <p:sp>
        <p:nvSpPr>
          <p:cNvPr id="233"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3. 仇恨教育与宣扬仁爱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38" name="Inhaltsplatzhalter 2"/>
          <p:cNvSpPr txBox="1"/>
          <p:nvPr/>
        </p:nvSpPr>
        <p:spPr>
          <a:xfrm>
            <a:off x="379101" y="1415846"/>
            <a:ext cx="8385798" cy="424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以弗所书，使徒保罗说到外邦人和犹太之间的墙，在耶稣基督里打破：</a:t>
            </a:r>
          </a:p>
          <a:p>
            <a:pPr marL="701842" lvl="1" indent="-320842" defTabSz="914400">
              <a:spcBef>
                <a:spcPts val="1200"/>
              </a:spcBef>
              <a:buSzPct val="100000"/>
              <a:buChar char="•"/>
              <a:defRPr sz="3200">
                <a:latin typeface="SimHei"/>
                <a:ea typeface="SimHei"/>
                <a:cs typeface="SimHei"/>
                <a:sym typeface="SimHei"/>
              </a:defRPr>
            </a:pPr>
            <a:r>
              <a:t>“2:13 你们从前远离神的人，如今却在基督耶稣里，靠着他的血，已经得亲近了。2:14 因他使我们</a:t>
            </a:r>
            <a:r>
              <a:rPr>
                <a:solidFill>
                  <a:srgbClr val="FF4015"/>
                </a:solidFill>
              </a:rPr>
              <a:t>和睦</a:t>
            </a:r>
            <a:r>
              <a:t>（原文是因他是我们的和睦），将两下合而为一，</a:t>
            </a:r>
            <a:r>
              <a:rPr>
                <a:solidFill>
                  <a:srgbClr val="FF4015"/>
                </a:solidFill>
              </a:rPr>
              <a:t>拆毁了中间隔断的墙</a:t>
            </a:r>
            <a:r>
              <a:t>；”（弗2:13-14）</a:t>
            </a:r>
          </a:p>
        </p:txBody>
      </p:sp>
      <p:sp>
        <p:nvSpPr>
          <p:cNvPr id="239"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4. 隔绝与和好</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44" name="Inhaltsplatzhalter 2"/>
          <p:cNvSpPr txBox="1"/>
          <p:nvPr/>
        </p:nvSpPr>
        <p:spPr>
          <a:xfrm>
            <a:off x="379101" y="1415846"/>
            <a:ext cx="8385798" cy="5234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 2:18 因为我们两下借着他被</a:t>
            </a:r>
            <a:r>
              <a:rPr>
                <a:solidFill>
                  <a:srgbClr val="FF4015"/>
                </a:solidFill>
              </a:rPr>
              <a:t>一个圣灵所感</a:t>
            </a:r>
            <a:r>
              <a:t>，得以进到父面前。2:19 这样，你们</a:t>
            </a:r>
            <a:r>
              <a:rPr>
                <a:solidFill>
                  <a:srgbClr val="FF4015"/>
                </a:solidFill>
              </a:rPr>
              <a:t>不再作外人和客旅</a:t>
            </a:r>
            <a:r>
              <a:t>，是与圣徒</a:t>
            </a:r>
            <a:r>
              <a:rPr>
                <a:solidFill>
                  <a:srgbClr val="FF4015"/>
                </a:solidFill>
              </a:rPr>
              <a:t>同国</a:t>
            </a:r>
            <a:r>
              <a:t>，是</a:t>
            </a:r>
            <a:r>
              <a:rPr>
                <a:solidFill>
                  <a:srgbClr val="FF4015"/>
                </a:solidFill>
              </a:rPr>
              <a:t>神家里的人</a:t>
            </a:r>
            <a:r>
              <a:t>了；2:20 并且</a:t>
            </a:r>
            <a:r>
              <a:rPr>
                <a:solidFill>
                  <a:srgbClr val="FF4015"/>
                </a:solidFill>
              </a:rPr>
              <a:t>被建造在使徒和先知的根基上</a:t>
            </a:r>
            <a:r>
              <a:t>，</a:t>
            </a:r>
            <a:r>
              <a:rPr>
                <a:solidFill>
                  <a:srgbClr val="FF4015"/>
                </a:solidFill>
              </a:rPr>
              <a:t>有基督耶稣自己为房角石</a:t>
            </a:r>
            <a:r>
              <a:t>，2:21 各（或译：全）房靠他联络得合式，渐渐</a:t>
            </a:r>
            <a:r>
              <a:rPr>
                <a:solidFill>
                  <a:srgbClr val="FF4015"/>
                </a:solidFill>
              </a:rPr>
              <a:t>成为主的圣殿</a:t>
            </a:r>
            <a:r>
              <a:t>。2:22 你们也靠他</a:t>
            </a:r>
            <a:r>
              <a:rPr>
                <a:solidFill>
                  <a:srgbClr val="FF4015"/>
                </a:solidFill>
              </a:rPr>
              <a:t>同被建造</a:t>
            </a:r>
            <a:r>
              <a:t>，成为神借着</a:t>
            </a:r>
            <a:r>
              <a:rPr>
                <a:solidFill>
                  <a:srgbClr val="FF4015"/>
                </a:solidFill>
              </a:rPr>
              <a:t>圣灵居住的所在</a:t>
            </a:r>
            <a:r>
              <a:t>。”（弗2:18-22）</a:t>
            </a:r>
          </a:p>
        </p:txBody>
      </p:sp>
      <p:sp>
        <p:nvSpPr>
          <p:cNvPr id="245"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4. 隔绝与和好</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50" name="Inhaltsplatzhalter 2"/>
          <p:cNvSpPr txBox="1"/>
          <p:nvPr/>
        </p:nvSpPr>
        <p:spPr>
          <a:xfrm>
            <a:off x="379101" y="1415846"/>
            <a:ext cx="8385798" cy="481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 6:54 一下船，众人认得是耶稣，6:55 就</a:t>
            </a:r>
            <a:r>
              <a:rPr>
                <a:solidFill>
                  <a:srgbClr val="FF4015"/>
                </a:solidFill>
              </a:rPr>
              <a:t>跑遍那一带地方</a:t>
            </a:r>
            <a:r>
              <a:t>，听见他在何处，便将有病的人用褥子抬到那里。6:56 凡耶稣所到的地方，或村中，或城里，或乡间，他们都将病人放在街市上，求耶稣只容他们摸他的衣裳䍁子；凡摸着的人就都好了。”（可6:54-56）</a:t>
            </a:r>
          </a:p>
          <a:p>
            <a:pPr marL="701842" lvl="1" indent="-320842" defTabSz="914400">
              <a:spcBef>
                <a:spcPts val="1200"/>
              </a:spcBef>
              <a:buSzPct val="100000"/>
              <a:buChar char="•"/>
              <a:defRPr sz="3200">
                <a:latin typeface="SimHei"/>
                <a:ea typeface="SimHei"/>
                <a:cs typeface="SimHei"/>
                <a:sym typeface="SimHei"/>
              </a:defRPr>
            </a:pPr>
            <a:r>
              <a:t>在绝望中，我们是否相信能得医治。</a:t>
            </a:r>
          </a:p>
        </p:txBody>
      </p:sp>
      <p:sp>
        <p:nvSpPr>
          <p:cNvPr id="251"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5. 绝望与医治</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56" name="Inhaltsplatzhalter 2"/>
          <p:cNvSpPr txBox="1"/>
          <p:nvPr/>
        </p:nvSpPr>
        <p:spPr>
          <a:xfrm>
            <a:off x="379101" y="1415846"/>
            <a:ext cx="8385798" cy="1805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美国总统候选人川普，选了他的副总统竞选搭档，一位39岁的参议员——J.D.范斯（J.D. Vance）</a:t>
            </a:r>
          </a:p>
        </p:txBody>
      </p:sp>
      <p:sp>
        <p:nvSpPr>
          <p:cNvPr id="257"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5. 绝望与医治</a:t>
            </a:r>
          </a:p>
        </p:txBody>
      </p:sp>
      <p:pic>
        <p:nvPicPr>
          <p:cNvPr id="258" name="影像" descr="影像"/>
          <p:cNvPicPr>
            <a:picLocks noChangeAspect="1"/>
          </p:cNvPicPr>
          <p:nvPr/>
        </p:nvPicPr>
        <p:blipFill>
          <a:blip r:embed="rId4"/>
          <a:stretch>
            <a:fillRect/>
          </a:stretch>
        </p:blipFill>
        <p:spPr>
          <a:xfrm>
            <a:off x="1520266" y="3255835"/>
            <a:ext cx="6103468" cy="3447873"/>
          </a:xfrm>
          <a:prstGeom prst="rect">
            <a:avLst/>
          </a:prstGeom>
          <a:ln w="12700">
            <a:miter lim="400000"/>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63" name="Inhaltsplatzhalter 2"/>
          <p:cNvSpPr txBox="1"/>
          <p:nvPr/>
        </p:nvSpPr>
        <p:spPr>
          <a:xfrm>
            <a:off x="379101" y="1415846"/>
            <a:ext cx="8385798" cy="170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J.D.范斯（J.D. Vance）</a:t>
            </a:r>
            <a:r>
              <a:rPr sz="2900"/>
              <a:t>在2016年出版自己成长的回忆录《绝望者之歌：一个美国白人家族的悲剧与重生》（Hillbilly Elegy）</a:t>
            </a:r>
          </a:p>
        </p:txBody>
      </p:sp>
      <p:sp>
        <p:nvSpPr>
          <p:cNvPr id="264"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5. 绝望与医治</a:t>
            </a:r>
          </a:p>
        </p:txBody>
      </p:sp>
      <p:pic>
        <p:nvPicPr>
          <p:cNvPr id="265" name="影像" descr="影像"/>
          <p:cNvPicPr>
            <a:picLocks noChangeAspect="1"/>
          </p:cNvPicPr>
          <p:nvPr/>
        </p:nvPicPr>
        <p:blipFill>
          <a:blip r:embed="rId4"/>
          <a:stretch>
            <a:fillRect/>
          </a:stretch>
        </p:blipFill>
        <p:spPr>
          <a:xfrm>
            <a:off x="1925260" y="3192046"/>
            <a:ext cx="5293480" cy="3526781"/>
          </a:xfrm>
          <a:prstGeom prst="rect">
            <a:avLst/>
          </a:prstGeom>
          <a:ln w="12700">
            <a:miter lim="400000"/>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70" name="Inhaltsplatzhalter 2"/>
          <p:cNvSpPr txBox="1"/>
          <p:nvPr/>
        </p:nvSpPr>
        <p:spPr>
          <a:xfrm>
            <a:off x="379101" y="1415846"/>
            <a:ext cx="8385798" cy="1234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电影主要描述三代人怎样在恶性循环的困局中走出来的故事。</a:t>
            </a:r>
          </a:p>
        </p:txBody>
      </p:sp>
      <p:sp>
        <p:nvSpPr>
          <p:cNvPr id="271"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5. 绝望与医治</a:t>
            </a:r>
          </a:p>
        </p:txBody>
      </p:sp>
      <p:pic>
        <p:nvPicPr>
          <p:cNvPr id="272" name="貼上的影片.heic" descr="貼上的影片.heic"/>
          <p:cNvPicPr>
            <a:picLocks noChangeAspect="1"/>
          </p:cNvPicPr>
          <p:nvPr/>
        </p:nvPicPr>
        <p:blipFill>
          <a:blip r:embed="rId4"/>
          <a:stretch>
            <a:fillRect/>
          </a:stretch>
        </p:blipFill>
        <p:spPr>
          <a:xfrm>
            <a:off x="-1" y="2769906"/>
            <a:ext cx="9144001" cy="3848460"/>
          </a:xfrm>
          <a:prstGeom prst="rect">
            <a:avLst/>
          </a:prstGeom>
          <a:ln w="12700">
            <a:miter lim="4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08" name="Inhaltsplatzhalter 2"/>
          <p:cNvSpPr txBox="1"/>
          <p:nvPr/>
        </p:nvSpPr>
        <p:spPr>
          <a:xfrm>
            <a:off x="379101" y="1415846"/>
            <a:ext cx="8385798" cy="512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教会传统称为 “善牧主日”</a:t>
            </a:r>
          </a:p>
          <a:p>
            <a:pPr marL="701842" lvl="1" indent="-320842" defTabSz="914400">
              <a:spcBef>
                <a:spcPts val="1200"/>
              </a:spcBef>
              <a:buSzPct val="100000"/>
              <a:buChar char="•"/>
              <a:defRPr sz="3200">
                <a:latin typeface="SimHei"/>
                <a:ea typeface="SimHei"/>
                <a:cs typeface="SimHei"/>
                <a:sym typeface="SimHei"/>
              </a:defRPr>
            </a:pPr>
            <a:r>
              <a:t>一方面鼓励弟兄姐妹</a:t>
            </a:r>
            <a:r>
              <a:rPr>
                <a:solidFill>
                  <a:srgbClr val="FF4015"/>
                </a:solidFill>
              </a:rPr>
              <a:t>回应神的呼召</a:t>
            </a:r>
            <a:r>
              <a:t>，愿意奉献自己，作为好牧人，成为牧师传道。</a:t>
            </a:r>
          </a:p>
          <a:p>
            <a:pPr marL="701842" lvl="1" indent="-320842" defTabSz="914400">
              <a:spcBef>
                <a:spcPts val="1200"/>
              </a:spcBef>
              <a:buSzPct val="100000"/>
              <a:buChar char="•"/>
              <a:defRPr sz="3200">
                <a:latin typeface="SimHei"/>
                <a:ea typeface="SimHei"/>
                <a:cs typeface="SimHei"/>
                <a:sym typeface="SimHei"/>
              </a:defRPr>
            </a:pPr>
            <a:r>
              <a:t>另一方面，纵然不是成为专职的牧师传道，也鼓励弟兄姐妹能</a:t>
            </a:r>
            <a:r>
              <a:rPr>
                <a:solidFill>
                  <a:srgbClr val="FF4015"/>
                </a:solidFill>
              </a:rPr>
              <a:t>支持牧者们</a:t>
            </a:r>
            <a:r>
              <a:t>的工作。</a:t>
            </a:r>
          </a:p>
          <a:p>
            <a:pPr marL="701842" lvl="1" indent="-320842" defTabSz="914400">
              <a:spcBef>
                <a:spcPts val="1200"/>
              </a:spcBef>
              <a:buSzPct val="100000"/>
              <a:buChar char="•"/>
              <a:defRPr sz="3200">
                <a:latin typeface="SimHei"/>
                <a:ea typeface="SimHei"/>
                <a:cs typeface="SimHei"/>
                <a:sym typeface="SimHei"/>
              </a:defRPr>
            </a:pPr>
            <a:r>
              <a:t>第三方面，也</a:t>
            </a:r>
            <a:r>
              <a:rPr>
                <a:solidFill>
                  <a:srgbClr val="FF4015"/>
                </a:solidFill>
              </a:rPr>
              <a:t>学效大牧人耶稣基督的榜样</a:t>
            </a:r>
            <a:r>
              <a:t>，随时照顾身边的小羊。</a:t>
            </a:r>
          </a:p>
        </p:txBody>
      </p:sp>
      <p:sp>
        <p:nvSpPr>
          <p:cNvPr id="109"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引言：善牧主日</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77" name="Inhaltsplatzhalter 2"/>
          <p:cNvSpPr txBox="1"/>
          <p:nvPr/>
        </p:nvSpPr>
        <p:spPr>
          <a:xfrm>
            <a:off x="379101" y="1415846"/>
            <a:ext cx="8385798" cy="662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罪恶怎样影响一个家庭，要走出困局⋯⋯</a:t>
            </a:r>
          </a:p>
        </p:txBody>
      </p:sp>
      <p:sp>
        <p:nvSpPr>
          <p:cNvPr id="278"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5. 绝望与医治</a:t>
            </a:r>
          </a:p>
        </p:txBody>
      </p:sp>
      <p:pic>
        <p:nvPicPr>
          <p:cNvPr id="279" name="貼上的影片.heic" descr="貼上的影片.heic"/>
          <p:cNvPicPr>
            <a:picLocks noChangeAspect="1"/>
          </p:cNvPicPr>
          <p:nvPr/>
        </p:nvPicPr>
        <p:blipFill>
          <a:blip r:embed="rId4"/>
          <a:stretch>
            <a:fillRect/>
          </a:stretch>
        </p:blipFill>
        <p:spPr>
          <a:xfrm>
            <a:off x="-1" y="2437108"/>
            <a:ext cx="9144001" cy="3812584"/>
          </a:xfrm>
          <a:prstGeom prst="rect">
            <a:avLst/>
          </a:prstGeom>
          <a:ln w="12700">
            <a:miter lim="400000"/>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84" name="Inhaltsplatzhalter 2"/>
          <p:cNvSpPr txBox="1"/>
          <p:nvPr/>
        </p:nvSpPr>
        <p:spPr>
          <a:xfrm>
            <a:off x="379101" y="1415846"/>
            <a:ext cx="8385798" cy="5158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在一篇报导中说，</a:t>
            </a:r>
            <a:r>
              <a:rPr sz="3000"/>
              <a:t>//他的</a:t>
            </a:r>
            <a:r>
              <a:rPr>
                <a:solidFill>
                  <a:srgbClr val="FF4015"/>
                </a:solidFill>
              </a:rPr>
              <a:t>家庭在混乱时期从基督信仰中寻求安慰</a:t>
            </a:r>
            <a:r>
              <a:rPr sz="3000"/>
              <a:t>，但很少向宗教领袖或当地教会信徒寻求帮助。尽管如此，范斯仍然感谢当地教会，特别是他父亲的基督教福音派教会，</a:t>
            </a:r>
            <a:r>
              <a:rPr>
                <a:solidFill>
                  <a:srgbClr val="FF4015"/>
                </a:solidFill>
              </a:rPr>
              <a:t>让他看到了贫困、毒瘾和家庭冲突之外的美好事物。</a:t>
            </a:r>
            <a:r>
              <a:rPr sz="3000"/>
              <a:t>“去教会让我看到了许多我以前从未见过的</a:t>
            </a:r>
            <a:r>
              <a:rPr>
                <a:solidFill>
                  <a:srgbClr val="FF4015"/>
                </a:solidFill>
              </a:rPr>
              <a:t>积极特质</a:t>
            </a:r>
            <a:r>
              <a:rPr sz="3000"/>
              <a:t>。我看到</a:t>
            </a:r>
            <a:r>
              <a:rPr>
                <a:solidFill>
                  <a:srgbClr val="FF4015"/>
                </a:solidFill>
              </a:rPr>
              <a:t>不同种族和阶级的人一起敬拜</a:t>
            </a:r>
            <a:r>
              <a:rPr sz="3000"/>
              <a:t>，我看到我的同龄人对自身期许</a:t>
            </a:r>
            <a:r>
              <a:rPr>
                <a:solidFill>
                  <a:srgbClr val="FF4015"/>
                </a:solidFill>
              </a:rPr>
              <a:t>有一定的道德感</a:t>
            </a:r>
            <a:r>
              <a:rPr sz="3000"/>
              <a:t>。”//</a:t>
            </a:r>
          </a:p>
        </p:txBody>
      </p:sp>
      <p:sp>
        <p:nvSpPr>
          <p:cNvPr id="285"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5. 绝望与医治</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90" name="Inhaltsplatzhalter 2"/>
          <p:cNvSpPr txBox="1"/>
          <p:nvPr/>
        </p:nvSpPr>
        <p:spPr>
          <a:xfrm>
            <a:off x="379101" y="1415846"/>
            <a:ext cx="8385798" cy="2682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耶稣是好牧人，祂“跑遍那一带的地方”医治人，为人带来生命的改变。</a:t>
            </a:r>
          </a:p>
          <a:p>
            <a:pPr marL="701842" lvl="1" indent="-320842" defTabSz="914400">
              <a:spcBef>
                <a:spcPts val="1200"/>
              </a:spcBef>
              <a:buSzPct val="100000"/>
              <a:buChar char="•"/>
              <a:defRPr sz="3200">
                <a:latin typeface="SimHei"/>
                <a:ea typeface="SimHei"/>
                <a:cs typeface="SimHei"/>
                <a:sym typeface="SimHei"/>
              </a:defRPr>
            </a:pPr>
            <a:r>
              <a:t>我们在经历一个怎样的年代？</a:t>
            </a:r>
          </a:p>
          <a:p>
            <a:pPr marL="701842" lvl="1" indent="-320842" defTabSz="914400">
              <a:spcBef>
                <a:spcPts val="1200"/>
              </a:spcBef>
              <a:buSzPct val="100000"/>
              <a:buChar char="•"/>
              <a:defRPr sz="3200">
                <a:latin typeface="SimHei"/>
                <a:ea typeface="SimHei"/>
                <a:cs typeface="SimHei"/>
                <a:sym typeface="SimHei"/>
              </a:defRPr>
            </a:pPr>
            <a:r>
              <a:t>在人不能，在神凡事都能。</a:t>
            </a:r>
          </a:p>
        </p:txBody>
      </p:sp>
      <p:sp>
        <p:nvSpPr>
          <p:cNvPr id="291"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5. 绝望与医治</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96"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总结</a:t>
            </a:r>
          </a:p>
        </p:txBody>
      </p:sp>
      <p:sp>
        <p:nvSpPr>
          <p:cNvPr id="297" name="Inhaltsplatzhalter 2"/>
          <p:cNvSpPr txBox="1"/>
          <p:nvPr/>
        </p:nvSpPr>
        <p:spPr>
          <a:xfrm>
            <a:off x="379101" y="1415846"/>
            <a:ext cx="8385798" cy="4853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今天我用五对反义词，来跟大家反思耶稣是好牧人： </a:t>
            </a:r>
          </a:p>
          <a:p>
            <a:pPr lvl="1" indent="228600" defTabSz="914400">
              <a:spcBef>
                <a:spcPts val="1200"/>
              </a:spcBef>
              <a:defRPr sz="3200">
                <a:latin typeface="SimHei"/>
                <a:ea typeface="SimHei"/>
                <a:cs typeface="SimHei"/>
                <a:sym typeface="SimHei"/>
              </a:defRPr>
            </a:pPr>
            <a:r>
              <a:t>（1）分散与招聚、</a:t>
            </a:r>
          </a:p>
          <a:p>
            <a:pPr lvl="1" indent="228600" defTabSz="914400">
              <a:spcBef>
                <a:spcPts val="1200"/>
              </a:spcBef>
              <a:defRPr sz="3200">
                <a:latin typeface="SimHei"/>
                <a:ea typeface="SimHei"/>
                <a:cs typeface="SimHei"/>
                <a:sym typeface="SimHei"/>
              </a:defRPr>
            </a:pPr>
            <a:r>
              <a:t>（2）审判与怜悯、</a:t>
            </a:r>
          </a:p>
          <a:p>
            <a:pPr lvl="1" indent="228600" defTabSz="914400">
              <a:spcBef>
                <a:spcPts val="1200"/>
              </a:spcBef>
              <a:defRPr sz="3200">
                <a:latin typeface="SimHei"/>
                <a:ea typeface="SimHei"/>
                <a:cs typeface="SimHei"/>
                <a:sym typeface="SimHei"/>
              </a:defRPr>
            </a:pPr>
            <a:r>
              <a:t>（3）仇恨教育与宣扬仁爱、</a:t>
            </a:r>
          </a:p>
          <a:p>
            <a:pPr lvl="1" indent="228600" defTabSz="914400">
              <a:spcBef>
                <a:spcPts val="1200"/>
              </a:spcBef>
              <a:defRPr sz="3200">
                <a:latin typeface="SimHei"/>
                <a:ea typeface="SimHei"/>
                <a:cs typeface="SimHei"/>
                <a:sym typeface="SimHei"/>
              </a:defRPr>
            </a:pPr>
            <a:r>
              <a:t>（4）隔绝与和好、</a:t>
            </a:r>
          </a:p>
          <a:p>
            <a:pPr lvl="1" indent="228600" defTabSz="914400">
              <a:spcBef>
                <a:spcPts val="1200"/>
              </a:spcBef>
              <a:defRPr sz="3200">
                <a:latin typeface="SimHei"/>
                <a:ea typeface="SimHei"/>
                <a:cs typeface="SimHei"/>
                <a:sym typeface="SimHei"/>
              </a:defRPr>
            </a:pPr>
            <a:r>
              <a:t>（5）绝望与医治。</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02"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总结</a:t>
            </a:r>
          </a:p>
        </p:txBody>
      </p:sp>
      <p:sp>
        <p:nvSpPr>
          <p:cNvPr id="303" name="Inhaltsplatzhalter 2"/>
          <p:cNvSpPr txBox="1"/>
          <p:nvPr/>
        </p:nvSpPr>
        <p:spPr>
          <a:xfrm>
            <a:off x="379101" y="1415846"/>
            <a:ext cx="8385798" cy="3520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第一，愿意弟兄姐妹回应神的呼召，奉献自己，成为牧师传道，成为好牧人，以神的话招聚人，使人在灵粮上得饱足；看到羊没有牧人，就怜悯他们；教导人怎样爱神爱人；成为和平之子；在绝望中散播希望，将人带到主的面前得医治。</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08"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总结</a:t>
            </a:r>
          </a:p>
        </p:txBody>
      </p:sp>
      <p:sp>
        <p:nvSpPr>
          <p:cNvPr id="309" name="Inhaltsplatzhalter 2"/>
          <p:cNvSpPr txBox="1"/>
          <p:nvPr/>
        </p:nvSpPr>
        <p:spPr>
          <a:xfrm>
            <a:off x="379101" y="1415846"/>
            <a:ext cx="8385798" cy="3672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第二，请弟兄姐妹支持牧者们的工作，常为他们祷告，爱你的牧者。</a:t>
            </a:r>
          </a:p>
          <a:p>
            <a:pPr marL="701842" lvl="1" indent="-320842" defTabSz="914400">
              <a:spcBef>
                <a:spcPts val="1200"/>
              </a:spcBef>
              <a:buSzPct val="100000"/>
              <a:buChar char="•"/>
              <a:defRPr sz="3200">
                <a:latin typeface="SimHei"/>
                <a:ea typeface="SimHei"/>
                <a:cs typeface="SimHei"/>
                <a:sym typeface="SimHei"/>
              </a:defRPr>
            </a:pPr>
            <a:r>
              <a:t>也在经济上支持他们。利末支派没有自己的产业，由其他支派所供养。同样道理，基督徒若都实践将收入的十份之一奉献，十个家庭，就可以支持一个牧者家庭。</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314"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总结</a:t>
            </a:r>
          </a:p>
        </p:txBody>
      </p:sp>
      <p:sp>
        <p:nvSpPr>
          <p:cNvPr id="315" name="Inhaltsplatzhalter 2"/>
          <p:cNvSpPr txBox="1"/>
          <p:nvPr/>
        </p:nvSpPr>
        <p:spPr>
          <a:xfrm>
            <a:off x="379101" y="1415846"/>
            <a:ext cx="8385798" cy="1234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第三，学效大牧人耶稣基督的榜样，随时照顾身边的小羊。</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14" name="Inhaltsplatzhalter 2"/>
          <p:cNvSpPr txBox="1"/>
          <p:nvPr/>
        </p:nvSpPr>
        <p:spPr>
          <a:xfrm>
            <a:off x="379101" y="1415846"/>
            <a:ext cx="8385798" cy="5006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怎样是好牧人？怎样是坏牧人？</a:t>
            </a:r>
          </a:p>
          <a:p>
            <a:pPr marL="701842" lvl="1" indent="-320842" defTabSz="914400">
              <a:spcBef>
                <a:spcPts val="1200"/>
              </a:spcBef>
              <a:buSzPct val="100000"/>
              <a:buChar char="•"/>
              <a:defRPr sz="3200">
                <a:latin typeface="SimHei"/>
                <a:ea typeface="SimHei"/>
                <a:cs typeface="SimHei"/>
                <a:sym typeface="SimHei"/>
              </a:defRPr>
            </a:pPr>
            <a:r>
              <a:t>今天我用五对反义词，来跟大家分享： </a:t>
            </a:r>
          </a:p>
          <a:p>
            <a:pPr lvl="1" indent="228600" defTabSz="914400">
              <a:spcBef>
                <a:spcPts val="1200"/>
              </a:spcBef>
              <a:defRPr sz="3200">
                <a:latin typeface="SimHei"/>
                <a:ea typeface="SimHei"/>
                <a:cs typeface="SimHei"/>
                <a:sym typeface="SimHei"/>
              </a:defRPr>
            </a:pPr>
            <a:r>
              <a:t>（1）分散与招聚、</a:t>
            </a:r>
          </a:p>
          <a:p>
            <a:pPr lvl="1" indent="228600" defTabSz="914400">
              <a:spcBef>
                <a:spcPts val="1200"/>
              </a:spcBef>
              <a:defRPr sz="3200">
                <a:latin typeface="SimHei"/>
                <a:ea typeface="SimHei"/>
                <a:cs typeface="SimHei"/>
                <a:sym typeface="SimHei"/>
              </a:defRPr>
            </a:pPr>
            <a:r>
              <a:t>（2）审判与怜悯、</a:t>
            </a:r>
          </a:p>
          <a:p>
            <a:pPr lvl="1" indent="228600" defTabSz="914400">
              <a:spcBef>
                <a:spcPts val="1200"/>
              </a:spcBef>
              <a:defRPr sz="3200">
                <a:latin typeface="SimHei"/>
                <a:ea typeface="SimHei"/>
                <a:cs typeface="SimHei"/>
                <a:sym typeface="SimHei"/>
              </a:defRPr>
            </a:pPr>
            <a:r>
              <a:t>（3）仇恨教育与宣扬仁爱、</a:t>
            </a:r>
          </a:p>
          <a:p>
            <a:pPr lvl="1" indent="228600" defTabSz="914400">
              <a:spcBef>
                <a:spcPts val="1200"/>
              </a:spcBef>
              <a:defRPr sz="3200">
                <a:latin typeface="SimHei"/>
                <a:ea typeface="SimHei"/>
                <a:cs typeface="SimHei"/>
                <a:sym typeface="SimHei"/>
              </a:defRPr>
            </a:pPr>
            <a:r>
              <a:t>（4）隔绝与和好、</a:t>
            </a:r>
          </a:p>
          <a:p>
            <a:pPr lvl="1" indent="228600" defTabSz="914400">
              <a:spcBef>
                <a:spcPts val="1200"/>
              </a:spcBef>
              <a:defRPr sz="3200">
                <a:latin typeface="SimHei"/>
                <a:ea typeface="SimHei"/>
                <a:cs typeface="SimHei"/>
                <a:sym typeface="SimHei"/>
              </a:defRPr>
            </a:pPr>
            <a:r>
              <a:t>（5）绝望与医治。</a:t>
            </a:r>
          </a:p>
        </p:txBody>
      </p:sp>
      <p:sp>
        <p:nvSpPr>
          <p:cNvPr id="115"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引言：善牧主日</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20" name="Inhaltsplatzhalter 2"/>
          <p:cNvSpPr txBox="1"/>
          <p:nvPr/>
        </p:nvSpPr>
        <p:spPr>
          <a:xfrm>
            <a:off x="379101" y="1415846"/>
            <a:ext cx="8385798" cy="3672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神斥责那些牧人赶散我的羊群，没有看顾他们。</a:t>
            </a:r>
          </a:p>
          <a:p>
            <a:pPr marL="701842" lvl="1" indent="-320842" defTabSz="914400">
              <a:spcBef>
                <a:spcPts val="1200"/>
              </a:spcBef>
              <a:buSzPct val="100000"/>
              <a:buChar char="•"/>
              <a:defRPr sz="3200">
                <a:latin typeface="SimHei"/>
                <a:ea typeface="SimHei"/>
                <a:cs typeface="SimHei"/>
                <a:sym typeface="SimHei"/>
              </a:defRPr>
            </a:pPr>
            <a:r>
              <a:t>“ 23:2 耶和华─以色列的　神斥责那些牧养他百姓的牧人，如此说：“你们</a:t>
            </a:r>
            <a:r>
              <a:rPr>
                <a:solidFill>
                  <a:srgbClr val="FF4015"/>
                </a:solidFill>
              </a:rPr>
              <a:t>赶散我的羊群</a:t>
            </a:r>
            <a:r>
              <a:t>，并</a:t>
            </a:r>
            <a:r>
              <a:rPr>
                <a:solidFill>
                  <a:srgbClr val="FF4015"/>
                </a:solidFill>
              </a:rPr>
              <a:t>没有看顾他们</a:t>
            </a:r>
            <a:r>
              <a:t>；我必讨你们这行恶的罪。”（耶23:2）</a:t>
            </a:r>
          </a:p>
        </p:txBody>
      </p:sp>
      <p:sp>
        <p:nvSpPr>
          <p:cNvPr id="121"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1. 分散与招聚</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26" name="Inhaltsplatzhalter 2"/>
          <p:cNvSpPr txBox="1"/>
          <p:nvPr/>
        </p:nvSpPr>
        <p:spPr>
          <a:xfrm>
            <a:off x="379101" y="1415846"/>
            <a:ext cx="8385798" cy="512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诗23，一个尽责任的牧人⋯⋯</a:t>
            </a:r>
          </a:p>
          <a:p>
            <a:pPr marL="701842" lvl="1" indent="-320842" defTabSz="914400">
              <a:spcBef>
                <a:spcPts val="1200"/>
              </a:spcBef>
              <a:buSzPct val="100000"/>
              <a:buChar char="•"/>
              <a:defRPr sz="3200">
                <a:latin typeface="SimHei"/>
                <a:ea typeface="SimHei"/>
                <a:cs typeface="SimHei"/>
                <a:sym typeface="SimHei"/>
              </a:defRPr>
            </a:pPr>
            <a:r>
              <a:t>“ 使羊躺卧在</a:t>
            </a:r>
            <a:r>
              <a:rPr>
                <a:solidFill>
                  <a:srgbClr val="FF4015"/>
                </a:solidFill>
              </a:rPr>
              <a:t>青草地</a:t>
            </a:r>
            <a:r>
              <a:t>上，领羊在可安歇的</a:t>
            </a:r>
            <a:r>
              <a:rPr>
                <a:solidFill>
                  <a:srgbClr val="FF4015"/>
                </a:solidFill>
              </a:rPr>
              <a:t>水边</a:t>
            </a:r>
            <a:r>
              <a:t>。”（诗23:2）</a:t>
            </a:r>
          </a:p>
          <a:p>
            <a:pPr marL="701842" lvl="1" indent="-320842" defTabSz="914400">
              <a:spcBef>
                <a:spcPts val="1200"/>
              </a:spcBef>
              <a:buSzPct val="100000"/>
              <a:buChar char="•"/>
              <a:defRPr sz="3200">
                <a:latin typeface="SimHei"/>
                <a:ea typeface="SimHei"/>
                <a:cs typeface="SimHei"/>
                <a:sym typeface="SimHei"/>
              </a:defRPr>
            </a:pPr>
            <a:r>
              <a:t>“使羊的灵魂甦醒，为自己的名</a:t>
            </a:r>
            <a:r>
              <a:rPr>
                <a:solidFill>
                  <a:srgbClr val="FF4015"/>
                </a:solidFill>
              </a:rPr>
              <a:t>引导</a:t>
            </a:r>
            <a:r>
              <a:t>羊走义路。”（诗23:3）</a:t>
            </a:r>
          </a:p>
          <a:p>
            <a:pPr marL="701842" lvl="1" indent="-320842" defTabSz="914400">
              <a:spcBef>
                <a:spcPts val="1200"/>
              </a:spcBef>
              <a:buSzPct val="100000"/>
              <a:buChar char="•"/>
              <a:defRPr sz="3200">
                <a:latin typeface="SimHei"/>
                <a:ea typeface="SimHei"/>
                <a:cs typeface="SimHei"/>
                <a:sym typeface="SimHei"/>
              </a:defRPr>
            </a:pPr>
            <a:r>
              <a:t>“羊虽然行过死荫的幽谷，也不怕遭害，因为你与羊同在；你的杖，你的竿，都</a:t>
            </a:r>
            <a:r>
              <a:rPr>
                <a:solidFill>
                  <a:srgbClr val="FF4015"/>
                </a:solidFill>
              </a:rPr>
              <a:t>安慰</a:t>
            </a:r>
            <a:r>
              <a:t>了羊。”（诗23:4）</a:t>
            </a:r>
          </a:p>
        </p:txBody>
      </p:sp>
      <p:sp>
        <p:nvSpPr>
          <p:cNvPr id="127"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1. 分散与招聚</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32" name="Inhaltsplatzhalter 2"/>
          <p:cNvSpPr txBox="1"/>
          <p:nvPr/>
        </p:nvSpPr>
        <p:spPr>
          <a:xfrm>
            <a:off x="379101" y="1415846"/>
            <a:ext cx="8385798" cy="557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牧羊人没有引领羊找到食物，羊就各自跑，没有方向，自己寻找食物⋯⋯</a:t>
            </a:r>
          </a:p>
          <a:p>
            <a:pPr marL="701842" lvl="1" indent="-320842" defTabSz="914400">
              <a:spcBef>
                <a:spcPts val="1200"/>
              </a:spcBef>
              <a:buSzPct val="100000"/>
              <a:buChar char="•"/>
              <a:defRPr sz="3200">
                <a:latin typeface="SimHei"/>
                <a:ea typeface="SimHei"/>
                <a:cs typeface="SimHei"/>
                <a:sym typeface="SimHei"/>
              </a:defRPr>
            </a:pPr>
            <a:r>
              <a:t>天上的国，</a:t>
            </a:r>
            <a:r>
              <a:rPr>
                <a:solidFill>
                  <a:srgbClr val="FF4015"/>
                </a:solidFill>
              </a:rPr>
              <a:t>生命的粮食，就是神的话。</a:t>
            </a:r>
            <a:r>
              <a:t>阿摩司书8:11-12，“11主耶和华说：日子将到，我必命饥荒降在地上。人饥饿非因无饼，干渴非因无水，乃因不听耶和华的话。12他们必飘流，从这海到那海，从北边到东边，往来奔跑，寻求耶和华的话，却寻不着。”</a:t>
            </a:r>
          </a:p>
        </p:txBody>
      </p:sp>
      <p:sp>
        <p:nvSpPr>
          <p:cNvPr id="133"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1. 分散与招聚</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38" name="Inhaltsplatzhalter 2"/>
          <p:cNvSpPr txBox="1"/>
          <p:nvPr/>
        </p:nvSpPr>
        <p:spPr>
          <a:xfrm>
            <a:off x="379101" y="1415846"/>
            <a:ext cx="8385798" cy="5171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661736" lvl="1" indent="-280736" defTabSz="914400">
              <a:spcBef>
                <a:spcPts val="1200"/>
              </a:spcBef>
              <a:buSzPct val="100000"/>
              <a:buChar char="•"/>
              <a:defRPr sz="2800">
                <a:latin typeface="SimHei"/>
                <a:ea typeface="SimHei"/>
                <a:cs typeface="SimHei"/>
                <a:sym typeface="SimHei"/>
              </a:defRPr>
            </a:pPr>
            <a:r>
              <a:t>马丁路德说：“整个</a:t>
            </a:r>
            <a:r>
              <a:rPr>
                <a:solidFill>
                  <a:srgbClr val="FF4015"/>
                </a:solidFill>
              </a:rPr>
              <a:t>基督教会和每个基督徒的灵魂都是在神的话语里并借着神的话语诞生。</a:t>
            </a:r>
            <a:r>
              <a:t>所以，他们也必须由它来滋养、保存和保护。没有了它，他们就会腐坏，比得不到食物的肉身更可怜。…饮食或神的话语是什么？饮食、〔神的〕话语和食物正是我们的主耶稣基督。…</a:t>
            </a:r>
            <a:r>
              <a:rPr>
                <a:solidFill>
                  <a:srgbClr val="FF4015"/>
                </a:solidFill>
              </a:rPr>
              <a:t>那些不能为我们带来并展示耶稣基督的讲道和教义，就不是我们灵魂的日用饮食和滋养品</a:t>
            </a:r>
            <a:r>
              <a:t>，它们也</a:t>
            </a:r>
            <a:r>
              <a:rPr>
                <a:solidFill>
                  <a:srgbClr val="FF4015"/>
                </a:solidFill>
              </a:rPr>
              <a:t>不能在我们有需要或遇试炼时帮助我们</a:t>
            </a:r>
            <a:r>
              <a:t>。”（马丁路德，《给平信徒的主祷文释义》</a:t>
            </a:r>
          </a:p>
        </p:txBody>
      </p:sp>
      <p:sp>
        <p:nvSpPr>
          <p:cNvPr id="139"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1. 分散与招聚</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图片 8" descr="图片 8"/>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44" name="Inhaltsplatzhalter 2"/>
          <p:cNvSpPr txBox="1"/>
          <p:nvPr/>
        </p:nvSpPr>
        <p:spPr>
          <a:xfrm>
            <a:off x="379101" y="1415846"/>
            <a:ext cx="8385798" cy="2682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701842" lvl="1" indent="-320842" defTabSz="914400">
              <a:spcBef>
                <a:spcPts val="1200"/>
              </a:spcBef>
              <a:buSzPct val="100000"/>
              <a:buChar char="•"/>
              <a:defRPr sz="3200">
                <a:latin typeface="SimHei"/>
                <a:ea typeface="SimHei"/>
                <a:cs typeface="SimHei"/>
                <a:sym typeface="SimHei"/>
              </a:defRPr>
            </a:pPr>
            <a:r>
              <a:t>神的话语，本身就是有吸引力。</a:t>
            </a:r>
          </a:p>
          <a:p>
            <a:pPr marL="701842" lvl="1" indent="-320842" defTabSz="914400">
              <a:spcBef>
                <a:spcPts val="1200"/>
              </a:spcBef>
              <a:buSzPct val="100000"/>
              <a:buChar char="•"/>
              <a:defRPr sz="3200">
                <a:latin typeface="SimHei"/>
                <a:ea typeface="SimHei"/>
                <a:cs typeface="SimHei"/>
                <a:sym typeface="SimHei"/>
              </a:defRPr>
            </a:pPr>
            <a:r>
              <a:t>教会吸引人的地方，就是能读到神的话，生命得到滋养。</a:t>
            </a:r>
          </a:p>
          <a:p>
            <a:pPr marL="701842" lvl="1" indent="-320842" defTabSz="914400">
              <a:spcBef>
                <a:spcPts val="1200"/>
              </a:spcBef>
              <a:buSzPct val="100000"/>
              <a:buChar char="•"/>
              <a:defRPr sz="3200">
                <a:latin typeface="SimHei"/>
                <a:ea typeface="SimHei"/>
                <a:cs typeface="SimHei"/>
                <a:sym typeface="SimHei"/>
              </a:defRPr>
            </a:pPr>
            <a:r>
              <a:t>这是在其他地方不能提供的。</a:t>
            </a:r>
          </a:p>
        </p:txBody>
      </p:sp>
      <p:sp>
        <p:nvSpPr>
          <p:cNvPr id="145" name="Titel 1"/>
          <p:cNvSpPr txBox="1"/>
          <p:nvPr/>
        </p:nvSpPr>
        <p:spPr>
          <a:xfrm>
            <a:off x="1092467" y="133082"/>
            <a:ext cx="6538269"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200">
                <a:solidFill>
                  <a:srgbClr val="2E75B6"/>
                </a:solidFill>
                <a:latin typeface="SimHei"/>
                <a:ea typeface="SimHei"/>
                <a:cs typeface="SimHei"/>
                <a:sym typeface="SimHei"/>
              </a:defRPr>
            </a:lvl1pPr>
          </a:lstStyle>
          <a:p>
            <a:r>
              <a:t>1. 分散与招聚</a:t>
            </a: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881</Words>
  <Application>Microsoft Office PowerPoint</Application>
  <PresentationFormat>Bildschirmpräsentation (4:3)</PresentationFormat>
  <Paragraphs>186</Paragraphs>
  <Slides>36</Slides>
  <Notes>36</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36</vt:i4>
      </vt:variant>
    </vt:vector>
  </HeadingPairs>
  <TitlesOfParts>
    <vt:vector size="39" baseType="lpstr">
      <vt:lpstr>等线</vt:lpstr>
      <vt:lpstr>Arial</vt:lpstr>
      <vt:lpstr>Office 主题​​</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siqi D</dc:creator>
  <cp:lastModifiedBy>Dongdong Hu</cp:lastModifiedBy>
  <cp:revision>322</cp:revision>
  <dcterms:created xsi:type="dcterms:W3CDTF">2023-03-17T14:22:59Z</dcterms:created>
  <dcterms:modified xsi:type="dcterms:W3CDTF">2024-07-25T04:31:03Z</dcterms:modified>
</cp:coreProperties>
</file>