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1192" r:id="rId2"/>
    <p:sldId id="257" r:id="rId3"/>
    <p:sldId id="2165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5354" autoAdjust="0"/>
  </p:normalViewPr>
  <p:slideViewPr>
    <p:cSldViewPr snapToGrid="0">
      <p:cViewPr varScale="1">
        <p:scale>
          <a:sx n="138" d="100"/>
          <a:sy n="138" d="100"/>
        </p:scale>
        <p:origin x="24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2024/6/11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2024/6/11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0"/>
            <a:ext cx="8096399" cy="11088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" y="1490400"/>
            <a:ext cx="9054000" cy="19404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lang="zh-CN" sz="6000">
                <a:latin typeface="黑体"/>
              </a:defRPr>
            </a:pPr>
            <a:r>
              <a:rPr dirty="0"/>
              <a:t>宣教之路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0" y="3700800"/>
            <a:ext cx="9043200" cy="123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zh-CN" sz="3200">
                <a:latin typeface="黑体"/>
              </a:defRPr>
            </a:pPr>
            <a:r>
              <a:t>证道：宋景昌 牧师</a:t>
            </a:r>
          </a:p>
          <a:p>
            <a:pPr algn="ctr">
              <a:spcBef>
                <a:spcPts val="1200"/>
              </a:spcBef>
              <a:defRPr lang="zh-CN" sz="3200">
                <a:latin typeface="黑体"/>
              </a:defRPr>
            </a:pPr>
            <a:r>
              <a:t>经文：太9:35-38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看见、怜悯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/>
              <a:t>马太福音九章</a:t>
            </a:r>
            <a:r>
              <a:rPr lang="en-US" altLang="zh-TW" sz="2400" dirty="0"/>
              <a:t>35-38</a:t>
            </a:r>
            <a:r>
              <a:rPr lang="zh-TW" altLang="en-US" sz="2400" dirty="0"/>
              <a:t>节。</a:t>
            </a:r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耶稣走遍各城各乡，在会堂里教训人，宣讲天国的福音，又医治各样的病症。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他看见许多的人，就怜悯他们；因为他们困苦流离，如同羊没有牧人一般。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于是对门徒说：</a:t>
            </a:r>
            <a:r>
              <a:rPr lang="en-US" altLang="zh-TW" sz="2400" dirty="0"/>
              <a:t>『</a:t>
            </a:r>
            <a:r>
              <a:rPr lang="zh-TW" altLang="en-US" sz="2400" dirty="0"/>
              <a:t>要收的庄稼多，做工的人少。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所以，你们当求庄稼的主打发工人出去收他的庄稼。</a:t>
            </a:r>
            <a:r>
              <a:rPr lang="en-US" altLang="zh-TW" sz="2400" dirty="0"/>
              <a:t>』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284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看见、怜悯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马太福音九章</a:t>
            </a:r>
            <a:r>
              <a:rPr lang="en-US" altLang="zh-TW" sz="2400" dirty="0"/>
              <a:t>35-36</a:t>
            </a:r>
            <a:r>
              <a:rPr lang="zh-TW" altLang="en-US" sz="2400" dirty="0"/>
              <a:t>节。</a:t>
            </a:r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耶稣走遍各城各乡，在会堂里教训人，宣讲天国的福音，又医治各样的病症。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他看见许多的人，就怜悯他们；因为他们困苦流离，如同羊没有牧人一般。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926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看见、怜悯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马太福音九章</a:t>
            </a:r>
            <a:r>
              <a:rPr lang="en-US" altLang="zh-TW" sz="2400" dirty="0"/>
              <a:t>35-36</a:t>
            </a:r>
            <a:r>
              <a:rPr lang="zh-TW" altLang="en-US" sz="2400" dirty="0"/>
              <a:t>节。</a:t>
            </a:r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耶稣走遍各城各乡，在会堂里</a:t>
            </a:r>
            <a:r>
              <a:rPr lang="zh-TW" altLang="en-US" sz="2400" b="1" dirty="0"/>
              <a:t>教训</a:t>
            </a:r>
            <a:r>
              <a:rPr lang="zh-TW" altLang="en-US" sz="2400" dirty="0"/>
              <a:t>人，</a:t>
            </a:r>
            <a:r>
              <a:rPr lang="zh-TW" altLang="en-US" sz="2400" b="1" dirty="0"/>
              <a:t>宣讲天国的福音</a:t>
            </a:r>
            <a:r>
              <a:rPr lang="zh-TW" altLang="en-US" sz="2400" dirty="0"/>
              <a:t>，又</a:t>
            </a:r>
            <a:r>
              <a:rPr lang="zh-TW" altLang="en-US" sz="2400" b="1" dirty="0"/>
              <a:t>医治各样的病症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5"/>
            </a:pPr>
            <a:r>
              <a:rPr lang="zh-TW" altLang="en-US" sz="2400" dirty="0"/>
              <a:t>他看见许多的人，就</a:t>
            </a:r>
            <a:r>
              <a:rPr lang="zh-TW" altLang="en-US" sz="2400" b="1" dirty="0"/>
              <a:t>怜悯</a:t>
            </a:r>
            <a:r>
              <a:rPr lang="zh-TW" altLang="en-US" sz="2400" dirty="0"/>
              <a:t>他们；因为他们</a:t>
            </a:r>
            <a:r>
              <a:rPr lang="zh-TW" altLang="en-US" sz="2400" b="1" dirty="0"/>
              <a:t>困苦流离</a:t>
            </a:r>
            <a:r>
              <a:rPr lang="zh-TW" altLang="en-US" sz="2400" dirty="0"/>
              <a:t>，</a:t>
            </a:r>
            <a:r>
              <a:rPr lang="zh-TW" altLang="en-US" sz="2400" b="1" dirty="0"/>
              <a:t>如同羊没有牧人</a:t>
            </a:r>
            <a:r>
              <a:rPr lang="zh-TW" altLang="en-US" sz="2400" dirty="0"/>
              <a:t>一般。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687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看见、怜悯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/>
              <a:t>当耶稣「看见」很多人困苦流离，就「怜悯」他们，并打发门徒出去收庄稼。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主耶稣要把祂所「看见」的需要，也要让祂的门徒「看见」。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主耶稣要把这个「羊没有牧人」的异象 </a:t>
            </a:r>
            <a:r>
              <a:rPr lang="en-US" altLang="zh-TW" sz="2400" dirty="0"/>
              <a:t>Vision </a:t>
            </a:r>
            <a:r>
              <a:rPr lang="zh-TW" altLang="en-US" sz="2400" dirty="0"/>
              <a:t>传给门徒。并且要「差遣」门徒担任牧人的角色。</a:t>
            </a:r>
          </a:p>
        </p:txBody>
      </p:sp>
    </p:spTree>
    <p:extLst>
      <p:ext uri="{BB962C8B-B14F-4D97-AF65-F5344CB8AC3E}">
        <p14:creationId xmlns:p14="http://schemas.microsoft.com/office/powerpoint/2010/main" val="225728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看见、怜悯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「差遣」则是耶稣的「使命」（</a:t>
            </a:r>
            <a:r>
              <a:rPr lang="en-US" altLang="zh-TW" sz="2400" dirty="0"/>
              <a:t>Mission</a:t>
            </a:r>
            <a:r>
              <a:rPr lang="zh-TW" altLang="en-US" sz="2400" dirty="0"/>
              <a:t>），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而门徒的「使命」（</a:t>
            </a:r>
            <a:r>
              <a:rPr lang="en-US" altLang="zh-TW" sz="2400" dirty="0"/>
              <a:t>Mission</a:t>
            </a:r>
            <a:r>
              <a:rPr lang="zh-TW" altLang="en-US" sz="2400" dirty="0"/>
              <a:t>）就要去践行耶稣日常的三项重要的工作：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以真理教训人；宣讲天国的福音：又医治人的肉体与心灵各样的病症。</a:t>
            </a:r>
          </a:p>
        </p:txBody>
      </p:sp>
    </p:spTree>
    <p:extLst>
      <p:ext uri="{BB962C8B-B14F-4D97-AF65-F5344CB8AC3E}">
        <p14:creationId xmlns:p14="http://schemas.microsoft.com/office/powerpoint/2010/main" val="132067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马太福音九章 </a:t>
            </a:r>
            <a:r>
              <a:rPr lang="en-US" altLang="zh-TW" sz="2400" dirty="0"/>
              <a:t>37-38</a:t>
            </a:r>
            <a:r>
              <a:rPr lang="zh-TW" altLang="en-US" sz="2400" dirty="0"/>
              <a:t>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7"/>
            </a:pPr>
            <a:r>
              <a:rPr lang="zh-TW" altLang="en-US" sz="2400" dirty="0"/>
              <a:t>于是对门徒说，要收的庄稼多，作工的人少。</a:t>
            </a:r>
            <a:endParaRPr lang="en-US" altLang="zh-TW" sz="2400" dirty="0"/>
          </a:p>
          <a:p>
            <a:pPr marL="385763" indent="-385763">
              <a:buFont typeface="+mj-lt"/>
              <a:buAutoNum type="arabicPeriod" startAt="37"/>
            </a:pPr>
            <a:r>
              <a:rPr lang="zh-TW" altLang="en-US" sz="2400" dirty="0"/>
              <a:t>所以你们当求庄稼的主，打发工人出去，收祂的庄稼。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106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当主耶稣说庄稼熟了，可以收割了；</a:t>
            </a:r>
            <a:endParaRPr lang="en-US" altLang="zh-TW" sz="2400" dirty="0"/>
          </a:p>
          <a:p>
            <a:r>
              <a:rPr lang="zh-TW" altLang="en-US" sz="2400" dirty="0"/>
              <a:t>在约翰福音四</a:t>
            </a:r>
            <a:r>
              <a:rPr lang="en-US" altLang="zh-TW" sz="2400" dirty="0"/>
              <a:t>35</a:t>
            </a:r>
            <a:r>
              <a:rPr lang="zh-TW" altLang="en-US" sz="2400" dirty="0"/>
              <a:t>节，人却说，不是还有四个月么？</a:t>
            </a:r>
            <a:endParaRPr lang="en-US" altLang="zh-TW" sz="2400" dirty="0"/>
          </a:p>
          <a:p>
            <a:r>
              <a:rPr lang="zh-TW" altLang="en-US" sz="2400" dirty="0"/>
              <a:t>对人来说，他们的「看见」没有错，因从播种到收成，确实要四个月的时候；</a:t>
            </a:r>
            <a:endParaRPr lang="en-US" altLang="zh-TW" sz="2400" dirty="0"/>
          </a:p>
          <a:p>
            <a:r>
              <a:rPr lang="zh-TW" altLang="en-US" sz="2400" dirty="0"/>
              <a:t>然而，主耶稣从属灵的角度，「看见」人所未能看见的，知道禾场熟透了。</a:t>
            </a:r>
          </a:p>
        </p:txBody>
      </p:sp>
    </p:spTree>
    <p:extLst>
      <p:ext uri="{BB962C8B-B14F-4D97-AF65-F5344CB8AC3E}">
        <p14:creationId xmlns:p14="http://schemas.microsoft.com/office/powerpoint/2010/main" val="420413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27099"/>
            <a:ext cx="6830060" cy="379933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真理的教训、宣讲天国的福音、医治人的肉体与心灵。这三个重点也应是每一间教会所强调的，是每一位基督徒生命应当有的要素。</a:t>
            </a:r>
            <a:endParaRPr lang="en-US" altLang="zh-TW" sz="2400" dirty="0"/>
          </a:p>
          <a:p>
            <a:r>
              <a:rPr lang="zh-TW" altLang="en-US" sz="2400" dirty="0"/>
              <a:t>当我们接触别人时，应该让人从我们身上认识主的福音、得到 神的救恩、得到 神话语的教导与浇灌、感受到我们的关怀和爱心，使他们身心灵都得医治，</a:t>
            </a:r>
            <a:endParaRPr lang="en-US" altLang="zh-TW" sz="2400" dirty="0"/>
          </a:p>
          <a:p>
            <a:r>
              <a:rPr lang="zh-TW" altLang="en-US" sz="2400" dirty="0"/>
              <a:t>这样我们才配得上作主门徒，才是跟随主脚踪的人。这也就是主耶稣给我们的「宣教之路」</a:t>
            </a:r>
          </a:p>
        </p:txBody>
      </p:sp>
    </p:spTree>
    <p:extLst>
      <p:ext uri="{BB962C8B-B14F-4D97-AF65-F5344CB8AC3E}">
        <p14:creationId xmlns:p14="http://schemas.microsoft.com/office/powerpoint/2010/main" val="240652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我们的「宣教之路」又会是一条怎样的路？</a:t>
            </a:r>
          </a:p>
          <a:p>
            <a:endParaRPr lang="zh-TW" altLang="en-US" sz="2400" dirty="0"/>
          </a:p>
          <a:p>
            <a:r>
              <a:rPr lang="zh-TW" altLang="en-US" sz="2400" dirty="0"/>
              <a:t>当主耶稣说：</a:t>
            </a:r>
            <a:r>
              <a:rPr lang="en-US" altLang="zh-TW" sz="2400" dirty="0"/>
              <a:t>『</a:t>
            </a:r>
            <a:r>
              <a:rPr lang="zh-TW" altLang="en-US" sz="2400" dirty="0"/>
              <a:t>当求庄稼的主，打发工人出去，收祂的庄稼</a:t>
            </a:r>
            <a:r>
              <a:rPr lang="en-US" altLang="zh-TW" sz="2400" dirty="0"/>
              <a:t>』</a:t>
            </a:r>
            <a:r>
              <a:rPr lang="zh-TW" altLang="en-US" sz="2400" dirty="0"/>
              <a:t>，那就是我们要先求神让我们「看到」成熟了的庄稼在「那一个地区」，就祷告主，求主打发我们去收祂的庄稼！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9160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744467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马太福音</a:t>
            </a:r>
            <a:r>
              <a:rPr lang="en-US" altLang="zh-TW" sz="2400" dirty="0"/>
              <a:t>28</a:t>
            </a:r>
            <a:r>
              <a:rPr lang="zh-TW" altLang="en-US" sz="2400" dirty="0"/>
              <a:t>章</a:t>
            </a:r>
            <a:r>
              <a:rPr lang="en-US" altLang="zh-TW" sz="2400" dirty="0"/>
              <a:t>18-20</a:t>
            </a:r>
            <a:r>
              <a:rPr lang="zh-TW" altLang="en-US" sz="2400" dirty="0"/>
              <a:t>节，是主耶稣给我们的大使命；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使徒行传一章</a:t>
            </a:r>
            <a:r>
              <a:rPr lang="en-US" altLang="zh-TW" sz="2400" dirty="0"/>
              <a:t>8</a:t>
            </a:r>
            <a:r>
              <a:rPr lang="zh-TW" altLang="en-US" sz="2400" dirty="0"/>
              <a:t>节，可以说是大使命的行动方案：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『8</a:t>
            </a:r>
            <a:r>
              <a:rPr lang="zh-TW" altLang="en-US" sz="2400" dirty="0"/>
              <a:t>但圣灵降临在你们身上，你们就必得着能力，并要在耶路撒冷、犹太全地和撒玛利亚，直到地极，作我的见证。」</a:t>
            </a:r>
            <a:r>
              <a:rPr lang="en-US" altLang="zh-TW" sz="2400" dirty="0"/>
              <a:t>』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688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什么是宣教？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宣教，英文 </a:t>
            </a:r>
            <a:r>
              <a:rPr lang="en-US" altLang="zh-TW" sz="2400" dirty="0"/>
              <a:t>Mission </a:t>
            </a:r>
            <a:r>
              <a:rPr lang="zh-TW" altLang="en-US" sz="2400" dirty="0"/>
              <a:t>可以解释为「使命」或「行动」。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2EB708C-6B84-34D4-3542-D4EAEF97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365127"/>
            <a:ext cx="7413913" cy="722456"/>
          </a:xfrm>
        </p:spPr>
        <p:txBody>
          <a:bodyPr/>
          <a:lstStyle/>
          <a:p>
            <a:r>
              <a:rPr lang="zh-TW" altLang="en-US" dirty="0"/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309804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弟兄姊妹，若说我们的家族是我们的「耶路撒冷」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那么，我们要求主让我们看见，什么是我们的「犹太全地」、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什么是我们的「撒马利亚」和「地极」！</a:t>
            </a:r>
          </a:p>
        </p:txBody>
      </p:sp>
    </p:spTree>
    <p:extLst>
      <p:ext uri="{BB962C8B-B14F-4D97-AF65-F5344CB8AC3E}">
        <p14:creationId xmlns:p14="http://schemas.microsoft.com/office/powerpoint/2010/main" val="410786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简单的说：在我们活动的范围如：公司、学校，为你所接触的同事或同学，祷告主，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求主让你看到他们的需要，又求主赐你有智慧及言语，成为他们的祝福！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这可能成为你的「犹太全地」。</a:t>
            </a:r>
          </a:p>
        </p:txBody>
      </p:sp>
    </p:spTree>
    <p:extLst>
      <p:ext uri="{BB962C8B-B14F-4D97-AF65-F5344CB8AC3E}">
        <p14:creationId xmlns:p14="http://schemas.microsoft.com/office/powerpoint/2010/main" val="180021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81304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要知道什么是我们的「撒马利亚」？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然而，在耶稣基督的救恩面前，撒马利亚人和犹太人都是平等， 都需要耶稣基督的救恩。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今天基督教形容的外邦人，可以泛指那些与我们不同种族又不是基督徒的群体。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我们有没有想过，他们也可以成为我们宣教的对象？</a:t>
            </a:r>
          </a:p>
        </p:txBody>
      </p:sp>
    </p:spTree>
    <p:extLst>
      <p:ext uri="{BB962C8B-B14F-4D97-AF65-F5344CB8AC3E}">
        <p14:creationId xmlns:p14="http://schemas.microsoft.com/office/powerpoint/2010/main" val="208007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至于「地极」，那可以说是在我们要前往德国以外的地区，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向当地国家的民族，或是华人社群中，做三项重要工作：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真理的教训、宣讲天国的福音、医治人的肉体与心灵。</a:t>
            </a:r>
          </a:p>
        </p:txBody>
      </p:sp>
    </p:spTree>
    <p:extLst>
      <p:ext uri="{BB962C8B-B14F-4D97-AF65-F5344CB8AC3E}">
        <p14:creationId xmlns:p14="http://schemas.microsoft.com/office/powerpoint/2010/main" val="39825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86791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无论宣教地点是在本地、或是在海外；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宣教的对象是华人、或是当地的居民。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在耶稣的眼中所看到的，都是「困苦」、「流离」，犹如「羊没有牧人」一般。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我们都需要求主差遣我们出去，为主收割庄稼。</a:t>
            </a:r>
          </a:p>
        </p:txBody>
      </p:sp>
    </p:spTree>
    <p:extLst>
      <p:ext uri="{BB962C8B-B14F-4D97-AF65-F5344CB8AC3E}">
        <p14:creationId xmlns:p14="http://schemas.microsoft.com/office/powerpoint/2010/main" val="103602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我们也需要以祷告寻求主耶稣的「异象」以外，我们也要认识学习更多关于宣教的知识，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更愿意深入地查考圣经，巩固我们的信仰以外，也要认识外族的信仰生活，以达致「知己知彼」的果效。</a:t>
            </a:r>
          </a:p>
        </p:txBody>
      </p:sp>
    </p:spTree>
    <p:extLst>
      <p:ext uri="{BB962C8B-B14F-4D97-AF65-F5344CB8AC3E}">
        <p14:creationId xmlns:p14="http://schemas.microsoft.com/office/powerpoint/2010/main" val="428126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例如</a:t>
            </a:r>
          </a:p>
          <a:p>
            <a:r>
              <a:rPr lang="zh-TW" altLang="en-US" sz="2400" dirty="0"/>
              <a:t>世界上有多少个民族？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世界上有那些民族福音未达的群体？ </a:t>
            </a:r>
          </a:p>
        </p:txBody>
      </p:sp>
    </p:spTree>
    <p:extLst>
      <p:ext uri="{BB962C8B-B14F-4D97-AF65-F5344CB8AC3E}">
        <p14:creationId xmlns:p14="http://schemas.microsoft.com/office/powerpoint/2010/main" val="152773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3465E-687A-12A4-3892-FEE914D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6126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要收的庄稼多，作工的人少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616451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400" dirty="0"/>
              <a:t>学习宣教的有用网站：</a:t>
            </a:r>
          </a:p>
          <a:p>
            <a:endParaRPr lang="zh-TW" altLang="en-US" sz="2400" dirty="0"/>
          </a:p>
          <a:p>
            <a:r>
              <a:rPr lang="zh-TW" altLang="en-US" sz="2400" dirty="0"/>
              <a:t>宣教之窗 </a:t>
            </a:r>
            <a:r>
              <a:rPr lang="en-US" altLang="zh-TW" sz="2400" dirty="0"/>
              <a:t>(</a:t>
            </a:r>
            <a:r>
              <a:rPr lang="zh-TW" altLang="en-US" sz="2400" dirty="0"/>
              <a:t>中文</a:t>
            </a:r>
            <a:r>
              <a:rPr lang="en-US" altLang="zh-TW" sz="2400" dirty="0"/>
              <a:t>)</a:t>
            </a:r>
          </a:p>
          <a:p>
            <a:r>
              <a:rPr lang="de-DE" altLang="zh-TW" sz="2400" dirty="0"/>
              <a:t>https://www.mymissionwindow.net/index.html</a:t>
            </a:r>
          </a:p>
          <a:p>
            <a:endParaRPr lang="de-DE" altLang="zh-TW" sz="2400" dirty="0"/>
          </a:p>
          <a:p>
            <a:r>
              <a:rPr lang="zh-TW" altLang="en-US" sz="2400" dirty="0"/>
              <a:t>约书亚计划 </a:t>
            </a:r>
            <a:r>
              <a:rPr lang="en-US" altLang="zh-TW" sz="2400" dirty="0"/>
              <a:t>(</a:t>
            </a:r>
            <a:r>
              <a:rPr lang="zh-TW" altLang="en-US" sz="2400" dirty="0"/>
              <a:t>中文</a:t>
            </a:r>
            <a:r>
              <a:rPr lang="en-US" altLang="zh-TW" sz="2400" dirty="0"/>
              <a:t>)</a:t>
            </a:r>
          </a:p>
          <a:p>
            <a:r>
              <a:rPr lang="de-DE" altLang="zh-TW" sz="2400" dirty="0"/>
              <a:t>https://www.mymissionwindow.net/JP-home.html</a:t>
            </a:r>
          </a:p>
          <a:p>
            <a:endParaRPr lang="de-DE" altLang="zh-TW" sz="2400" dirty="0"/>
          </a:p>
          <a:p>
            <a:r>
              <a:rPr lang="de-DE" altLang="zh-TW" sz="2400" dirty="0"/>
              <a:t>Joshua Project </a:t>
            </a:r>
          </a:p>
          <a:p>
            <a:r>
              <a:rPr lang="de-DE" altLang="zh-TW" sz="2400" dirty="0"/>
              <a:t>https://www.joshuaproject.net/</a:t>
            </a:r>
          </a:p>
        </p:txBody>
      </p:sp>
    </p:spTree>
    <p:extLst>
      <p:ext uri="{BB962C8B-B14F-4D97-AF65-F5344CB8AC3E}">
        <p14:creationId xmlns:p14="http://schemas.microsoft.com/office/powerpoint/2010/main" val="391251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F843353-FD9E-1797-797E-072DE25E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078"/>
            <a:ext cx="9144000" cy="26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FBAE004D-4519-68F0-F484-EA5BF0980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1836"/>
            <a:ext cx="9144000" cy="7777780"/>
          </a:xfrm>
        </p:spPr>
      </p:pic>
    </p:spTree>
    <p:extLst>
      <p:ext uri="{BB962C8B-B14F-4D97-AF65-F5344CB8AC3E}">
        <p14:creationId xmlns:p14="http://schemas.microsoft.com/office/powerpoint/2010/main" val="1709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AA271-E268-B819-5FCD-97EE4E11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365127"/>
            <a:ext cx="7413913" cy="722456"/>
          </a:xfrm>
        </p:spPr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D78F72-F184-0305-06DB-FBEEB260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899667"/>
            <a:ext cx="6447501" cy="348860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马太福音</a:t>
            </a:r>
            <a:r>
              <a:rPr lang="en-US" altLang="zh-TW" sz="2400" dirty="0"/>
              <a:t>28</a:t>
            </a:r>
            <a:r>
              <a:rPr lang="zh-TW" altLang="en-US" sz="2400" dirty="0"/>
              <a:t>章</a:t>
            </a:r>
            <a:r>
              <a:rPr lang="en-US" altLang="zh-TW" sz="2400" dirty="0"/>
              <a:t>18-20</a:t>
            </a:r>
            <a:r>
              <a:rPr lang="zh-TW" altLang="en-US" sz="2400" dirty="0"/>
              <a:t>节：耶稣基督的大使命</a:t>
            </a:r>
          </a:p>
          <a:p>
            <a:r>
              <a:rPr lang="en-US" altLang="zh-TW" sz="2400" dirty="0"/>
              <a:t>18</a:t>
            </a:r>
            <a:r>
              <a:rPr lang="zh-TW" altLang="en-US" sz="2400" dirty="0"/>
              <a:t>耶稣进前来，对他们说：「天上地下所有的权柄都赐给我了。 </a:t>
            </a:r>
            <a:endParaRPr lang="en-US" altLang="zh-TW" sz="2400" dirty="0"/>
          </a:p>
          <a:p>
            <a:r>
              <a:rPr lang="en-US" altLang="zh-TW" sz="2400" dirty="0"/>
              <a:t>19</a:t>
            </a:r>
            <a:r>
              <a:rPr lang="zh-TW" altLang="en-US" sz="2400" dirty="0"/>
              <a:t>所以，你们要去，使万民作我的门徒，奉父、子、圣灵的名给他们施洗，</a:t>
            </a:r>
            <a:endParaRPr lang="en-US" altLang="zh-TW" sz="2400" dirty="0"/>
          </a:p>
          <a:p>
            <a:r>
              <a:rPr lang="en-US" altLang="zh-TW" sz="2400" dirty="0"/>
              <a:t>20</a:t>
            </a:r>
            <a:r>
              <a:rPr lang="zh-TW" altLang="en-US" sz="2400" dirty="0"/>
              <a:t>凡我所吩咐你们的，都教导他们遵守。看哪，我天天与你们同在，直到世代的终结。」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2421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D427159B-DC06-DCD9-2810-80EDB5F30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14845554"/>
          </a:xfrm>
        </p:spPr>
      </p:pic>
    </p:spTree>
    <p:extLst>
      <p:ext uri="{BB962C8B-B14F-4D97-AF65-F5344CB8AC3E}">
        <p14:creationId xmlns:p14="http://schemas.microsoft.com/office/powerpoint/2010/main" val="29254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/>
              <a:t>马太福音</a:t>
            </a:r>
            <a:r>
              <a:rPr lang="en-US" altLang="zh-TW" sz="2400" dirty="0"/>
              <a:t>28</a:t>
            </a:r>
            <a:r>
              <a:rPr lang="zh-TW" altLang="en-US" sz="2400" dirty="0"/>
              <a:t>章</a:t>
            </a:r>
            <a:r>
              <a:rPr lang="en-US" altLang="zh-TW" sz="2400" dirty="0"/>
              <a:t>18-20</a:t>
            </a:r>
            <a:r>
              <a:rPr lang="zh-TW" altLang="en-US" sz="2400" dirty="0"/>
              <a:t>节，这三节的经文中，就可以很清楚，并具体地了解到「宣教 </a:t>
            </a:r>
            <a:r>
              <a:rPr lang="en-US" altLang="zh-TW" sz="2400" dirty="0"/>
              <a:t>Mission</a:t>
            </a:r>
            <a:r>
              <a:rPr lang="zh-TW" altLang="en-US" sz="2400" dirty="0"/>
              <a:t>」的意义：「使命」与「行动」。</a:t>
            </a:r>
          </a:p>
          <a:p>
            <a:endParaRPr lang="zh-TW" altLang="en-US" sz="2400" dirty="0"/>
          </a:p>
          <a:p>
            <a:r>
              <a:rPr lang="en-US" altLang="zh-TW" sz="2400" dirty="0"/>
              <a:t>『</a:t>
            </a:r>
            <a:r>
              <a:rPr lang="zh-TW" altLang="en-US" sz="2400" dirty="0"/>
              <a:t>你们要去</a:t>
            </a:r>
            <a:r>
              <a:rPr lang="en-US" altLang="zh-TW" sz="2400" dirty="0"/>
              <a:t>』</a:t>
            </a:r>
            <a:r>
              <a:rPr lang="zh-TW" altLang="en-US" sz="2400" dirty="0"/>
              <a:t>：这是耶稣基督给我们的使命。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en-US" altLang="zh-TW" sz="2400" dirty="0"/>
              <a:t>『</a:t>
            </a:r>
            <a:r>
              <a:rPr lang="zh-TW" altLang="en-US" sz="2400" dirty="0"/>
              <a:t>使万民作我的门徒，奉父、子、圣灵的名给他们施洗</a:t>
            </a:r>
            <a:r>
              <a:rPr lang="en-US" altLang="zh-TW" sz="2400" dirty="0"/>
              <a:t>』</a:t>
            </a:r>
            <a:r>
              <a:rPr lang="zh-TW" altLang="en-US" sz="2400" dirty="0"/>
              <a:t>及</a:t>
            </a:r>
            <a:r>
              <a:rPr lang="en-US" altLang="zh-TW" sz="2400" dirty="0"/>
              <a:t>『</a:t>
            </a:r>
            <a:r>
              <a:rPr lang="zh-TW" altLang="en-US" sz="2400" dirty="0"/>
              <a:t>教导他们遵守耶稣所吩咐门徒的</a:t>
            </a:r>
            <a:r>
              <a:rPr lang="en-US" altLang="zh-TW" sz="2400" dirty="0"/>
              <a:t>』</a:t>
            </a:r>
            <a:r>
              <a:rPr lang="zh-TW" altLang="en-US" sz="2400" dirty="0"/>
              <a:t>：这是使命的内容与行动。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1108E46-85E7-4E9E-8FCC-4F403169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365127"/>
            <a:ext cx="7413913" cy="722456"/>
          </a:xfrm>
        </p:spPr>
        <p:txBody>
          <a:bodyPr/>
          <a:lstStyle/>
          <a:p>
            <a:r>
              <a:rPr lang="zh-TW" altLang="en-US" dirty="0"/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220052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27099"/>
            <a:ext cx="6447501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使徒行传一章八节的教导：</a:t>
            </a:r>
            <a:r>
              <a:rPr lang="en-US" altLang="zh-TW" sz="2400" dirty="0"/>
              <a:t>8</a:t>
            </a:r>
            <a:r>
              <a:rPr lang="zh-TW" altLang="en-US" sz="2400" dirty="0"/>
              <a:t>但圣灵降临在你们身上，你们就必得着能力，并要在耶路撒冷、犹太全地，和撒马利亚，直到地极，作我的见证。」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就是要把福音在耶路撒冷</a:t>
            </a:r>
            <a:r>
              <a:rPr lang="zh-TW" altLang="en-US" sz="2400" b="1" dirty="0"/>
              <a:t>和</a:t>
            </a:r>
            <a:r>
              <a:rPr lang="zh-TW" altLang="en-US" sz="2400" dirty="0"/>
              <a:t>犹大全地</a:t>
            </a:r>
            <a:r>
              <a:rPr lang="zh-TW" altLang="en-US" sz="2400" b="1" dirty="0"/>
              <a:t>和</a:t>
            </a:r>
            <a:r>
              <a:rPr lang="zh-TW" altLang="en-US" sz="2400" dirty="0"/>
              <a:t>撒马利亚</a:t>
            </a:r>
            <a:r>
              <a:rPr lang="zh-TW" altLang="en-US" sz="2400" b="1" dirty="0"/>
              <a:t>和</a:t>
            </a:r>
            <a:r>
              <a:rPr lang="zh-TW" altLang="en-US" sz="2400" dirty="0"/>
              <a:t>传到地极。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95707F9-4A4F-10FA-2D06-B3A62844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365127"/>
            <a:ext cx="7413913" cy="722456"/>
          </a:xfrm>
        </p:spPr>
        <p:txBody>
          <a:bodyPr/>
          <a:lstStyle/>
          <a:p>
            <a:r>
              <a:rPr lang="zh-TW" altLang="en-US" dirty="0"/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383878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13" y="1927099"/>
            <a:ext cx="4377587" cy="3895343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17</a:t>
            </a:r>
            <a:r>
              <a:rPr lang="zh-TW" altLang="en-US" sz="2400" dirty="0"/>
              <a:t>世纪天主教海外宣教运动，修士团体如 耶稣会、道明会积极前往远东地区，分别来到中国的明朝，及日本建立了宣教基地</a:t>
            </a:r>
            <a:endParaRPr lang="en-US" altLang="zh-TW" sz="2400" dirty="0"/>
          </a:p>
          <a:p>
            <a:r>
              <a:rPr lang="zh-TW" altLang="en-US" sz="2400" dirty="0"/>
              <a:t>又在南美地区，即今天的巴拉圭、阿根廷、巴西等地区，宣讲天国的福音。</a:t>
            </a:r>
            <a:endParaRPr lang="en-US" altLang="zh-TW" sz="2400" dirty="0"/>
          </a:p>
          <a:p>
            <a:r>
              <a:rPr lang="zh-TW" altLang="en-US" sz="2400" dirty="0"/>
              <a:t>著名电影</a:t>
            </a:r>
            <a:r>
              <a:rPr lang="en-US" altLang="zh-TW" sz="2400" dirty="0"/>
              <a:t>《</a:t>
            </a:r>
            <a:r>
              <a:rPr lang="zh-TW" altLang="en-US" sz="2400" dirty="0"/>
              <a:t>沉默 </a:t>
            </a:r>
            <a:r>
              <a:rPr lang="en-US" altLang="zh-TW" sz="2400" dirty="0"/>
              <a:t>Silence》</a:t>
            </a:r>
            <a:r>
              <a:rPr lang="zh-TW" altLang="en-US" sz="2400" dirty="0"/>
              <a:t>及</a:t>
            </a:r>
            <a:r>
              <a:rPr lang="en-US" altLang="zh-TW" sz="2400" dirty="0"/>
              <a:t>《</a:t>
            </a:r>
            <a:r>
              <a:rPr lang="zh-TW" altLang="en-US" sz="2400" dirty="0"/>
              <a:t>教会 </a:t>
            </a:r>
            <a:r>
              <a:rPr lang="en-US" altLang="zh-TW" sz="2400" dirty="0"/>
              <a:t>The Mission》</a:t>
            </a:r>
            <a:r>
              <a:rPr lang="zh-TW" altLang="en-US" sz="2400" dirty="0"/>
              <a:t>分别描述在日本及在南美丛林宣教活动。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83059D-5248-8F87-2EF2-9C7FC424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98" y="995552"/>
            <a:ext cx="2079789" cy="296606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88F31B5-D85A-9A1F-0A3B-BFA5BC11F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2" y="2856377"/>
            <a:ext cx="2034573" cy="296606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DDB21ACD-A157-058D-9619-14E90E1A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365127"/>
            <a:ext cx="7413913" cy="722456"/>
          </a:xfrm>
        </p:spPr>
        <p:txBody>
          <a:bodyPr/>
          <a:lstStyle/>
          <a:p>
            <a:r>
              <a:rPr lang="zh-TW" altLang="en-US" dirty="0"/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57816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307AF-96E7-51F1-CC9C-B5146B29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27099"/>
            <a:ext cx="5554472" cy="346117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大约在</a:t>
            </a:r>
            <a:r>
              <a:rPr lang="en-US" altLang="zh-TW" sz="2400" dirty="0"/>
              <a:t>100</a:t>
            </a:r>
            <a:r>
              <a:rPr lang="zh-TW" altLang="en-US" sz="2400" dirty="0"/>
              <a:t>年后，基督教接上宣教的棒子，从克里威廉 </a:t>
            </a:r>
            <a:r>
              <a:rPr lang="de-DE" altLang="zh-TW" sz="2400" dirty="0"/>
              <a:t>William Carey</a:t>
            </a:r>
            <a:r>
              <a:rPr lang="zh-TW" altLang="en-US" sz="2400" dirty="0"/>
              <a:t>（</a:t>
            </a:r>
            <a:r>
              <a:rPr lang="en-US" altLang="zh-TW" sz="2400" dirty="0"/>
              <a:t>1761-1834</a:t>
            </a:r>
            <a:r>
              <a:rPr lang="zh-TW" altLang="en-US" sz="2400" dirty="0"/>
              <a:t>）这位被称为近代宣教之父，他向神求大事，为神作大事，他前往印度宣教的事迹，激发了基督教由欧洲出发到亚洲、非洲等不同地方的宣教事工。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80CB13-2FDC-EB76-2C19-029E0BE1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558" y="1927099"/>
            <a:ext cx="2153442" cy="3230165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91FA09E3-E54A-36B7-4FE9-3A61629B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365127"/>
            <a:ext cx="7413913" cy="722456"/>
          </a:xfrm>
        </p:spPr>
        <p:txBody>
          <a:bodyPr/>
          <a:lstStyle/>
          <a:p>
            <a:r>
              <a:rPr lang="zh-TW" altLang="en-US" dirty="0"/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336163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C364118B-F89E-8E61-349B-C13E4FDCD29F}"/>
              </a:ext>
            </a:extLst>
          </p:cNvPr>
          <p:cNvGrpSpPr/>
          <p:nvPr/>
        </p:nvGrpSpPr>
        <p:grpSpPr>
          <a:xfrm>
            <a:off x="150657" y="1520492"/>
            <a:ext cx="2384344" cy="4105556"/>
            <a:chOff x="295595" y="235991"/>
            <a:chExt cx="3179125" cy="547407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B479713-376E-7EB5-63A9-D3D6DEA7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595" y="235991"/>
              <a:ext cx="3179125" cy="3193009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055C2FC-B9CC-98CD-8C8C-783175C5D263}"/>
                </a:ext>
              </a:extLst>
            </p:cNvPr>
            <p:cNvSpPr txBox="1"/>
            <p:nvPr/>
          </p:nvSpPr>
          <p:spPr>
            <a:xfrm>
              <a:off x="295595" y="3555630"/>
              <a:ext cx="3179125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马礼逊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首位来华的宣教士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Robert Morrison (1782-1834)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endParaRPr lang="zh-TW" altLang="en-US" sz="1500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0C54D3D-058B-19D7-07AF-821EFDF13815}"/>
              </a:ext>
            </a:extLst>
          </p:cNvPr>
          <p:cNvGrpSpPr/>
          <p:nvPr/>
        </p:nvGrpSpPr>
        <p:grpSpPr>
          <a:xfrm>
            <a:off x="2811299" y="2413062"/>
            <a:ext cx="2601468" cy="3840099"/>
            <a:chOff x="3883152" y="235991"/>
            <a:chExt cx="3468624" cy="5120132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C7EACCF-7360-CCAE-4644-97FAEC1ADBE9}"/>
                </a:ext>
              </a:extLst>
            </p:cNvPr>
            <p:cNvSpPr txBox="1"/>
            <p:nvPr/>
          </p:nvSpPr>
          <p:spPr>
            <a:xfrm>
              <a:off x="3883152" y="3555630"/>
              <a:ext cx="3468624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缅甸宣教之父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耶德逊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altLang="zh-TW" sz="1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Adoniram</a:t>
              </a:r>
              <a:r>
                <a:rPr lang="en-US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Judson</a:t>
              </a: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1788-1850</a:t>
              </a: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）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endParaRPr lang="zh-TW" altLang="en-US" sz="1500" dirty="0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222F735-7B76-0AF2-EF8A-550A2F65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7872" y="235991"/>
              <a:ext cx="3193009" cy="3193009"/>
            </a:xfrm>
            <a:prstGeom prst="rect">
              <a:avLst/>
            </a:prstGeom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E1210832-B3DA-E6A9-817A-7FAA875F7F26}"/>
              </a:ext>
            </a:extLst>
          </p:cNvPr>
          <p:cNvGrpSpPr/>
          <p:nvPr/>
        </p:nvGrpSpPr>
        <p:grpSpPr>
          <a:xfrm>
            <a:off x="5501372" y="895833"/>
            <a:ext cx="2759241" cy="3935070"/>
            <a:chOff x="8061908" y="109362"/>
            <a:chExt cx="3678988" cy="5246759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0138997-9471-CCD1-D25F-3A2AAD54E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1908" y="109362"/>
              <a:ext cx="2627160" cy="3193009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093FD73-4BCC-9EEA-3F29-6B02A2C4E0A6}"/>
                </a:ext>
              </a:extLst>
            </p:cNvPr>
            <p:cNvSpPr txBox="1"/>
            <p:nvPr/>
          </p:nvSpPr>
          <p:spPr>
            <a:xfrm>
              <a:off x="8061908" y="3555628"/>
              <a:ext cx="3678988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en-US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非洲宣教之父</a:t>
              </a: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en-US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李文斯顿</a:t>
              </a: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David Livingstone (1813 – 1873)</a:t>
              </a:r>
            </a:p>
            <a:p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16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36F2C917-E6F0-E91B-B56C-DD4D08817F76}"/>
              </a:ext>
            </a:extLst>
          </p:cNvPr>
          <p:cNvGrpSpPr/>
          <p:nvPr/>
        </p:nvGrpSpPr>
        <p:grpSpPr>
          <a:xfrm>
            <a:off x="179581" y="1486376"/>
            <a:ext cx="2852928" cy="3099190"/>
            <a:chOff x="393445" y="466304"/>
            <a:chExt cx="3803904" cy="413225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DDDFB8F-23F2-10C3-C6CC-E758F4B0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081" y="466304"/>
              <a:ext cx="3743268" cy="2102959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B08AF52-A690-F529-EC86-745E3201CB89}"/>
                </a:ext>
              </a:extLst>
            </p:cNvPr>
            <p:cNvSpPr txBox="1"/>
            <p:nvPr/>
          </p:nvSpPr>
          <p:spPr>
            <a:xfrm>
              <a:off x="393445" y="2798064"/>
              <a:ext cx="3803904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创立中国内地会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戴德生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James Hudson Taylor (1832-1905)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endParaRPr lang="zh-TW" altLang="en-US" sz="1500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9C7DF5E-7829-2411-B065-2028BA75D2FD}"/>
              </a:ext>
            </a:extLst>
          </p:cNvPr>
          <p:cNvGrpSpPr/>
          <p:nvPr/>
        </p:nvGrpSpPr>
        <p:grpSpPr>
          <a:xfrm>
            <a:off x="3241567" y="2390737"/>
            <a:ext cx="2852928" cy="3426910"/>
            <a:chOff x="5260553" y="466304"/>
            <a:chExt cx="3803904" cy="4569213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807E9E0-E20E-141F-5A3D-7F14550E0331}"/>
                </a:ext>
              </a:extLst>
            </p:cNvPr>
            <p:cNvSpPr txBox="1"/>
            <p:nvPr/>
          </p:nvSpPr>
          <p:spPr>
            <a:xfrm>
              <a:off x="5260553" y="3673777"/>
              <a:ext cx="3803904" cy="1361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en-US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傈僳族使徒</a:t>
              </a: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en-US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富能仁</a:t>
              </a: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James </a:t>
              </a:r>
              <a:r>
                <a:rPr lang="de-DE" altLang="zh-TW" sz="1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Outram</a:t>
              </a:r>
              <a:r>
                <a:rPr lang="de-DE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Fraser (1886-1938)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62413360-B703-8270-CF6E-B936601C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553" y="466304"/>
              <a:ext cx="2734100" cy="2895661"/>
            </a:xfrm>
            <a:prstGeom prst="rect">
              <a:avLst/>
            </a:prstGeom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A87A2D47-CE1B-982D-63EC-F630A9DB00CB}"/>
              </a:ext>
            </a:extLst>
          </p:cNvPr>
          <p:cNvGrpSpPr/>
          <p:nvPr/>
        </p:nvGrpSpPr>
        <p:grpSpPr>
          <a:xfrm>
            <a:off x="5559571" y="912646"/>
            <a:ext cx="3065558" cy="3906780"/>
            <a:chOff x="7711144" y="20454"/>
            <a:chExt cx="4087411" cy="520904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479504E-94BF-89B3-D21E-C12D19C61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1144" y="20454"/>
              <a:ext cx="3263715" cy="3277661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7240D93-FD64-4A76-1C02-4B7375AF4348}"/>
                </a:ext>
              </a:extLst>
            </p:cNvPr>
            <p:cNvSpPr txBox="1"/>
            <p:nvPr/>
          </p:nvSpPr>
          <p:spPr>
            <a:xfrm>
              <a:off x="7711144" y="3429001"/>
              <a:ext cx="4087411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温州之宝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zh-TW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苏慧廉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William Edward </a:t>
              </a:r>
              <a:r>
                <a:rPr lang="en-US" altLang="zh-TW" sz="1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Soothill</a:t>
              </a:r>
              <a:r>
                <a:rPr lang="en-US" altLang="zh-TW" sz="1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Arial" panose="020B0604020202020204" pitchFamily="34" charset="0"/>
                </a:rPr>
                <a:t> (1861-1935)</a:t>
              </a:r>
              <a:endParaRPr lang="zh-TW" altLang="zh-TW" sz="1500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endParaRPr lang="zh-TW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23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2430</Words>
  <Application>Microsoft Office PowerPoint</Application>
  <PresentationFormat>Bildschirmpräsentation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等线</vt:lpstr>
      <vt:lpstr>Arial</vt:lpstr>
      <vt:lpstr>Calibri</vt:lpstr>
      <vt:lpstr>Times New Roman</vt:lpstr>
      <vt:lpstr>Office 主题​​</vt:lpstr>
      <vt:lpstr>PowerPoint-Präsentation</vt:lpstr>
      <vt:lpstr>引言</vt:lpstr>
      <vt:lpstr>引言</vt:lpstr>
      <vt:lpstr>引言</vt:lpstr>
      <vt:lpstr>引言</vt:lpstr>
      <vt:lpstr>引言</vt:lpstr>
      <vt:lpstr>引言</vt:lpstr>
      <vt:lpstr>PowerPoint-Präsentation</vt:lpstr>
      <vt:lpstr>PowerPoint-Präsentation</vt:lpstr>
      <vt:lpstr>看见、怜悯</vt:lpstr>
      <vt:lpstr>看见、怜悯</vt:lpstr>
      <vt:lpstr>看见、怜悯</vt:lpstr>
      <vt:lpstr>看见、怜悯</vt:lpstr>
      <vt:lpstr>看见、怜悯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要收的庄稼多，作工的人少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308</cp:revision>
  <dcterms:created xsi:type="dcterms:W3CDTF">2023-03-17T14:22:59Z</dcterms:created>
  <dcterms:modified xsi:type="dcterms:W3CDTF">2024-06-11T02:11:24Z</dcterms:modified>
</cp:coreProperties>
</file>