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1190" r:id="rId2"/>
    <p:sldId id="257" r:id="rId3"/>
    <p:sldId id="216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85357" autoAdjust="0"/>
  </p:normalViewPr>
  <p:slideViewPr>
    <p:cSldViewPr snapToGrid="0">
      <p:cViewPr varScale="1">
        <p:scale>
          <a:sx n="138" d="100"/>
          <a:sy n="138" d="100"/>
        </p:scale>
        <p:origin x="23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2024/6/2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7C3AD-6D43-4764-89D1-1976218678F9}" type="slidenum">
              <a:rPr lang="zh-TW" altLang="en-US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3456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2024/6/2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2024/6/2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2024/6/2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2024/6/2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2024/6/2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2024/6/2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2024/6/2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2024/6/2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2024/6/2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2024/6/2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2024/6/2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2024/6/2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7600" y="0"/>
            <a:ext cx="8096399" cy="11088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defRPr lang="zh-CN" sz="4200">
                <a:solidFill>
                  <a:srgbClr val="2E75B6"/>
                </a:solidFill>
                <a:latin typeface="黑体"/>
              </a:defRPr>
            </a:pPr>
            <a:r>
              <a:t>讲道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200" y="1490400"/>
            <a:ext cx="9054000" cy="1940400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>
              <a:defRPr lang="zh-CN" sz="6000">
                <a:latin typeface="黑体"/>
              </a:defRPr>
            </a:pPr>
            <a:r>
              <a:t>与基督的福音相称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200" y="3700800"/>
            <a:ext cx="9043200" cy="1231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zh-CN" sz="3200">
                <a:latin typeface="黑体"/>
              </a:defRPr>
            </a:pPr>
            <a:r>
              <a:t>证道：宋景昌 牧师</a:t>
            </a:r>
          </a:p>
          <a:p>
            <a:pPr algn="ctr">
              <a:spcBef>
                <a:spcPts val="1200"/>
              </a:spcBef>
              <a:defRPr lang="zh-CN" sz="3200">
                <a:latin typeface="黑体"/>
              </a:defRPr>
            </a:pPr>
            <a:r>
              <a:t>经文：腓1:27-30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562" y="365227"/>
            <a:ext cx="7453970" cy="507569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生活要与基督的福音相配 </a:t>
            </a:r>
            <a:r>
              <a:rPr lang="en-US" altLang="zh-TW" dirty="0"/>
              <a:t>(V27)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925443-343E-4565-4ECC-D54F2A319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187" y="1415095"/>
            <a:ext cx="5234122" cy="3426767"/>
          </a:xfrm>
        </p:spPr>
        <p:txBody>
          <a:bodyPr>
            <a:noAutofit/>
          </a:bodyPr>
          <a:lstStyle/>
          <a:p>
            <a:r>
              <a:rPr lang="zh-TW" altLang="en-US" sz="3000" dirty="0"/>
              <a:t>张佳音姊妹能够成功带领很多家人接受耶稣基督的救恩，是因为她深深知道，她的行事为人的生命，必须要与信仰一致，才是最好的见证。</a:t>
            </a:r>
            <a:endParaRPr lang="en-US" altLang="zh-TW" sz="3000" dirty="0"/>
          </a:p>
          <a:p>
            <a:r>
              <a:rPr lang="zh-TW" altLang="en-US" sz="3000" dirty="0"/>
              <a:t>好像我们我们常常会告诉作父母的，身教胜过言教。</a:t>
            </a:r>
            <a:endParaRPr lang="en-US" altLang="zh-TW" sz="3000" dirty="0"/>
          </a:p>
          <a:p>
            <a:r>
              <a:rPr lang="zh-TW" altLang="en-US" sz="3000" dirty="0"/>
              <a:t>传福音也是这样，如果我们的行事为人与基督的福音不相符合，有谁会听从我们所传的呢？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4BE402F-287C-032C-7B4C-4B636E5DF1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680" y="1415095"/>
            <a:ext cx="2616296" cy="486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314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280" y="0"/>
            <a:ext cx="7886700" cy="1325563"/>
          </a:xfrm>
        </p:spPr>
        <p:txBody>
          <a:bodyPr/>
          <a:lstStyle/>
          <a:p>
            <a:r>
              <a:rPr lang="zh-TW" altLang="en-US" dirty="0"/>
              <a:t>生活要与基督的福音相配 </a:t>
            </a:r>
            <a:r>
              <a:rPr lang="en-US" altLang="zh-TW" dirty="0"/>
              <a:t>(V27)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925443-343E-4565-4ECC-D54F2A319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020" y="1325563"/>
            <a:ext cx="8435277" cy="378933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000" dirty="0"/>
              <a:t>这岂不就是保罗在本段经文的教导：「生活要与基督的福音相称」！</a:t>
            </a:r>
            <a:endParaRPr lang="en-US" altLang="zh-TW" sz="3000" dirty="0"/>
          </a:p>
          <a:p>
            <a:pPr>
              <a:spcBef>
                <a:spcPts val="0"/>
              </a:spcBef>
            </a:pPr>
            <a:endParaRPr lang="en-US" altLang="zh-TW" sz="3000" dirty="0"/>
          </a:p>
          <a:p>
            <a:pPr>
              <a:spcBef>
                <a:spcPts val="0"/>
              </a:spcBef>
            </a:pPr>
            <a:r>
              <a:rPr lang="zh-TW" altLang="en-US" sz="3000" dirty="0"/>
              <a:t>「行事为人」的希腊文意思是「过公民的生活」，</a:t>
            </a:r>
            <a:endParaRPr lang="en-US" altLang="zh-TW" sz="3000" dirty="0"/>
          </a:p>
          <a:p>
            <a:pPr>
              <a:spcBef>
                <a:spcPts val="0"/>
              </a:spcBef>
            </a:pPr>
            <a:endParaRPr lang="en-US" altLang="zh-TW" sz="3000" dirty="0"/>
          </a:p>
          <a:p>
            <a:pPr>
              <a:spcBef>
                <a:spcPts val="0"/>
              </a:spcBef>
            </a:pPr>
            <a:r>
              <a:rPr lang="zh-TW" altLang="en-US" sz="3000" dirty="0"/>
              <a:t>保罗的意思是要腓立比信徒明白到拥有天国公民身份，就要过天国公民的生活，即基督徒有责任依照这标准生活度日。</a:t>
            </a:r>
            <a:endParaRPr lang="en-US" altLang="zh-TW" sz="3000" dirty="0"/>
          </a:p>
          <a:p>
            <a:pPr>
              <a:spcBef>
                <a:spcPts val="0"/>
              </a:spcBef>
            </a:pPr>
            <a:endParaRPr lang="en-US" altLang="zh-TW" sz="3000" dirty="0"/>
          </a:p>
          <a:p>
            <a:pPr>
              <a:spcBef>
                <a:spcPts val="0"/>
              </a:spcBef>
            </a:pPr>
            <a:r>
              <a:rPr lang="zh-TW" altLang="en-US" sz="3000" dirty="0"/>
              <a:t>若是这样，教会（信徒）就能遵行神的旨意，不但能同心站立得稳，又能为所信的福音齐心努力。</a:t>
            </a:r>
          </a:p>
        </p:txBody>
      </p:sp>
    </p:spTree>
    <p:extLst>
      <p:ext uri="{BB962C8B-B14F-4D97-AF65-F5344CB8AC3E}">
        <p14:creationId xmlns:p14="http://schemas.microsoft.com/office/powerpoint/2010/main" val="3826647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898" y="266236"/>
            <a:ext cx="8089590" cy="658678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同心站稳面对逆境的来临</a:t>
            </a:r>
            <a:r>
              <a:rPr lang="en-US" altLang="zh-TW" dirty="0"/>
              <a:t>(v28-30)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925443-343E-4565-4ECC-D54F2A319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094" y="1538230"/>
            <a:ext cx="8502184" cy="3415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000" dirty="0"/>
              <a:t>28</a:t>
            </a:r>
            <a:r>
              <a:rPr lang="zh-TW" altLang="en-US" sz="3000" dirty="0"/>
              <a:t>甚么事都不怕有反对你们的人，这就证明他们要灭亡，你们要得救，这都是出于　神。</a:t>
            </a:r>
            <a:endParaRPr lang="en-US" altLang="zh-TW" sz="3000" dirty="0"/>
          </a:p>
          <a:p>
            <a:pPr marL="0" indent="0">
              <a:buNone/>
            </a:pPr>
            <a:endParaRPr lang="zh-TW" altLang="en-US" sz="3000" dirty="0"/>
          </a:p>
          <a:p>
            <a:pPr marL="0" indent="0">
              <a:buNone/>
            </a:pPr>
            <a:r>
              <a:rPr lang="en-US" altLang="zh-TW" sz="3000" dirty="0"/>
              <a:t>29</a:t>
            </a:r>
            <a:r>
              <a:rPr lang="zh-TW" altLang="en-US" sz="3000" dirty="0"/>
              <a:t>因为　神为了基督的缘故赐恩给你们，使你们不单是信基督，也是要为他受苦；</a:t>
            </a:r>
            <a:endParaRPr lang="en-US" altLang="zh-TW" sz="3000" dirty="0"/>
          </a:p>
          <a:p>
            <a:pPr marL="0" indent="0">
              <a:buNone/>
            </a:pPr>
            <a:endParaRPr lang="zh-TW" altLang="en-US" sz="3000" dirty="0"/>
          </a:p>
          <a:p>
            <a:pPr marL="0" indent="0">
              <a:buNone/>
            </a:pPr>
            <a:r>
              <a:rPr lang="en-US" altLang="zh-TW" sz="3000" dirty="0"/>
              <a:t>30</a:t>
            </a:r>
            <a:r>
              <a:rPr lang="zh-TW" altLang="en-US" sz="3000" dirty="0"/>
              <a:t>你们面对的争战，和你们在我身上所见过，现在又听到的是一样的。</a:t>
            </a:r>
          </a:p>
          <a:p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90280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128" y="0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同心站稳面对逆境的来临</a:t>
            </a:r>
            <a:r>
              <a:rPr lang="en-US" altLang="zh-TW" sz="4000" dirty="0"/>
              <a:t>(v28-30)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925443-343E-4565-4ECC-D54F2A319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888" y="1651634"/>
            <a:ext cx="8557940" cy="3368648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保罗在这里带出一个终末的一个强烈对比的现象，</a:t>
            </a:r>
            <a:endParaRPr lang="en-US" altLang="zh-TW" sz="3000" dirty="0"/>
          </a:p>
          <a:p>
            <a:endParaRPr lang="en-US" altLang="zh-TW" sz="3000" dirty="0"/>
          </a:p>
          <a:p>
            <a:r>
              <a:rPr lang="zh-TW" altLang="en-US" sz="3000" dirty="0"/>
              <a:t>督徒们的「得救」与那些不肯悔改的敌人，敌挡神和他的教会者的「沉沦」，就是早已被决定的结局。</a:t>
            </a:r>
          </a:p>
        </p:txBody>
      </p:sp>
    </p:spTree>
    <p:extLst>
      <p:ext uri="{BB962C8B-B14F-4D97-AF65-F5344CB8AC3E}">
        <p14:creationId xmlns:p14="http://schemas.microsoft.com/office/powerpoint/2010/main" val="1214789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640" y="18255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同心站稳面对逆境的来临</a:t>
            </a:r>
            <a:r>
              <a:rPr lang="en-US" altLang="zh-TW" sz="4000" dirty="0"/>
              <a:t>(v28-30)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925443-343E-4565-4ECC-D54F2A319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77" y="1714113"/>
            <a:ext cx="7886700" cy="4351338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为什么保罗在</a:t>
            </a:r>
            <a:r>
              <a:rPr lang="en-US" altLang="zh-TW" sz="3000" dirty="0"/>
              <a:t>V29</a:t>
            </a:r>
            <a:r>
              <a:rPr lang="zh-TW" altLang="en-US" sz="3000" dirty="0"/>
              <a:t>，对弟兄姊妹说：</a:t>
            </a:r>
            <a:endParaRPr lang="en-US" altLang="zh-TW" sz="3000" dirty="0"/>
          </a:p>
          <a:p>
            <a:endParaRPr lang="en-US" altLang="zh-TW" sz="3000" dirty="0"/>
          </a:p>
          <a:p>
            <a:r>
              <a:rPr lang="zh-TW" altLang="en-US" sz="3000" dirty="0"/>
              <a:t>「因为　神为了基督的缘故赐恩给你们，使你们不单是信基督，也是要为他受苦」呢？</a:t>
            </a:r>
          </a:p>
        </p:txBody>
      </p:sp>
    </p:spTree>
    <p:extLst>
      <p:ext uri="{BB962C8B-B14F-4D97-AF65-F5344CB8AC3E}">
        <p14:creationId xmlns:p14="http://schemas.microsoft.com/office/powerpoint/2010/main" val="2845518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91" y="0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同心站稳面对逆境的来临</a:t>
            </a:r>
            <a:r>
              <a:rPr lang="en-US" altLang="zh-TW" sz="4000" dirty="0"/>
              <a:t>(v28-30)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925443-343E-4565-4ECC-D54F2A319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396" y="1454691"/>
            <a:ext cx="8245706" cy="3707969"/>
          </a:xfrm>
        </p:spPr>
        <p:txBody>
          <a:bodyPr>
            <a:noAutofit/>
          </a:bodyPr>
          <a:lstStyle/>
          <a:p>
            <a:r>
              <a:rPr lang="zh-TW" altLang="en-US" sz="3000" dirty="0"/>
              <a:t>保罗在这里更正了我们这种错误的观念。</a:t>
            </a:r>
            <a:endParaRPr lang="en-US" altLang="zh-TW" sz="3000" dirty="0"/>
          </a:p>
          <a:p>
            <a:endParaRPr lang="en-US" altLang="zh-TW" sz="3000" dirty="0"/>
          </a:p>
          <a:p>
            <a:r>
              <a:rPr lang="zh-TW" altLang="en-US" sz="3000" dirty="0"/>
              <a:t>保罗认为 为主受苦或受损失，并不是主没有施恩，没有蒙恩，其实也是出于神的恩典。</a:t>
            </a:r>
            <a:endParaRPr lang="en-US" altLang="zh-TW" sz="3000" dirty="0"/>
          </a:p>
          <a:p>
            <a:endParaRPr lang="en-US" altLang="zh-TW" sz="3000" dirty="0"/>
          </a:p>
          <a:p>
            <a:r>
              <a:rPr lang="zh-TW" altLang="en-US" sz="3000" dirty="0"/>
              <a:t>「为主受苦」正是神施恩的结果之一。神施恩使我「为祂受苦」，与神施恩使我「得以信服基督」、领受种种属灵的福分和权利，同样是神的恩典。</a:t>
            </a:r>
          </a:p>
        </p:txBody>
      </p:sp>
    </p:spTree>
    <p:extLst>
      <p:ext uri="{BB962C8B-B14F-4D97-AF65-F5344CB8AC3E}">
        <p14:creationId xmlns:p14="http://schemas.microsoft.com/office/powerpoint/2010/main" val="805823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92" y="0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同心站稳面对逆境的来临</a:t>
            </a:r>
            <a:r>
              <a:rPr lang="en-US" altLang="zh-TW" sz="4000" dirty="0"/>
              <a:t>(v28-30)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925443-343E-4565-4ECC-D54F2A319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43" y="1325563"/>
            <a:ext cx="8464549" cy="3766088"/>
          </a:xfrm>
        </p:spPr>
        <p:txBody>
          <a:bodyPr>
            <a:noAutofit/>
          </a:bodyPr>
          <a:lstStyle/>
          <a:p>
            <a:r>
              <a:rPr lang="zh-TW" altLang="en-US" sz="3000" dirty="0"/>
              <a:t>神知道我们的信心需要操练，借着试炼和困难，使我们美好的品格被粹炼出来，许多祝福和恩典，才会临到我们和我们身边的人。</a:t>
            </a:r>
            <a:endParaRPr lang="en-US" altLang="zh-TW" sz="3000" dirty="0"/>
          </a:p>
          <a:p>
            <a:endParaRPr lang="en-US" altLang="zh-TW" sz="3000" dirty="0"/>
          </a:p>
          <a:p>
            <a:r>
              <a:rPr lang="zh-TW" altLang="en-US" sz="3000" dirty="0"/>
              <a:t>如果只有凡事顺利，没有苦难的日子才表示神的恩典，那么神为什么不挪去主耶稣在十字架上的苦难呢？</a:t>
            </a:r>
            <a:endParaRPr lang="en-US" altLang="zh-TW" sz="3000" dirty="0"/>
          </a:p>
          <a:p>
            <a:endParaRPr lang="en-US" altLang="zh-TW" sz="3000" dirty="0"/>
          </a:p>
          <a:p>
            <a:r>
              <a:rPr lang="zh-TW" altLang="en-US" sz="3000" dirty="0"/>
              <a:t>若没有基督在十字架上的苦难，你我今天都还在罪中没有盼望。</a:t>
            </a:r>
          </a:p>
        </p:txBody>
      </p:sp>
    </p:spTree>
    <p:extLst>
      <p:ext uri="{BB962C8B-B14F-4D97-AF65-F5344CB8AC3E}">
        <p14:creationId xmlns:p14="http://schemas.microsoft.com/office/powerpoint/2010/main" val="4246881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186" y="0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同心站稳面对逆境的来临</a:t>
            </a:r>
            <a:r>
              <a:rPr lang="en-US" altLang="zh-TW" sz="4000" dirty="0"/>
              <a:t>(v28-30)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925443-343E-4565-4ECC-D54F2A319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698" y="1325563"/>
            <a:ext cx="8145346" cy="3661475"/>
          </a:xfrm>
        </p:spPr>
        <p:txBody>
          <a:bodyPr>
            <a:noAutofit/>
          </a:bodyPr>
          <a:lstStyle/>
          <a:p>
            <a:r>
              <a:rPr lang="zh-TW" altLang="en-US" sz="3000" dirty="0"/>
              <a:t>基督的道路本来就是充满争战与受苦的道路。</a:t>
            </a:r>
            <a:endParaRPr lang="en-US" altLang="zh-TW" sz="3000" dirty="0"/>
          </a:p>
          <a:p>
            <a:endParaRPr lang="en-US" altLang="zh-TW" sz="3000" dirty="0"/>
          </a:p>
          <a:p>
            <a:r>
              <a:rPr lang="zh-TW" altLang="en-US" sz="3000" dirty="0"/>
              <a:t>然而不要怀疑神的慈爱，你若回看旧日的足迹，就会发现路径上滴满着神恩典的脂油。</a:t>
            </a:r>
            <a:endParaRPr lang="en-US" altLang="zh-TW" sz="3000" dirty="0"/>
          </a:p>
          <a:p>
            <a:endParaRPr lang="en-US" altLang="zh-TW" sz="3000" dirty="0"/>
          </a:p>
          <a:p>
            <a:r>
              <a:rPr lang="zh-TW" altLang="en-US" sz="3000" dirty="0"/>
              <a:t>保罗看待这些在他身上争战的痕迹，就好像战士看待自己的伤痕一样，引以为傲。他盼望弟兄姊妹也与他一样，以为主受苦争战为荣。</a:t>
            </a:r>
          </a:p>
        </p:txBody>
      </p:sp>
    </p:spTree>
    <p:extLst>
      <p:ext uri="{BB962C8B-B14F-4D97-AF65-F5344CB8AC3E}">
        <p14:creationId xmlns:p14="http://schemas.microsoft.com/office/powerpoint/2010/main" val="599902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246" y="18255"/>
            <a:ext cx="7886700" cy="1325563"/>
          </a:xfrm>
        </p:spPr>
        <p:txBody>
          <a:bodyPr/>
          <a:lstStyle/>
          <a:p>
            <a:r>
              <a:rPr lang="zh-TW" altLang="en-US" dirty="0"/>
              <a:t>总结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925443-343E-4565-4ECC-D54F2A319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000" dirty="0"/>
              <a:t>以前保罗在腓立比传福音时所留下的见证，是腓立比信徒知道的（徒</a:t>
            </a:r>
            <a:r>
              <a:rPr lang="en-US" altLang="zh-TW" sz="3000" dirty="0"/>
              <a:t>16</a:t>
            </a:r>
            <a:r>
              <a:rPr lang="zh-TW" altLang="en-US" sz="3000" dirty="0"/>
              <a:t>章）。保罗在受苦之中有美好的见证，因此他叫他们回想他为福音争战的情形，以之为勉励。</a:t>
            </a:r>
            <a:endParaRPr lang="en-US" altLang="zh-TW" sz="3000" dirty="0"/>
          </a:p>
          <a:p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975707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8255"/>
            <a:ext cx="7886700" cy="1325563"/>
          </a:xfrm>
        </p:spPr>
        <p:txBody>
          <a:bodyPr/>
          <a:lstStyle/>
          <a:p>
            <a:r>
              <a:rPr lang="zh-TW" altLang="en-US" dirty="0"/>
              <a:t>总结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925443-343E-4565-4ECC-D54F2A319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000" dirty="0"/>
              <a:t>保罗现在还是像十多年前那样，忠心为福音受苦。他从前怎样忠心奔走十字架的道路，现今他仍然忠心地行走这条路，没有偏离左右。</a:t>
            </a:r>
          </a:p>
        </p:txBody>
      </p:sp>
    </p:spTree>
    <p:extLst>
      <p:ext uri="{BB962C8B-B14F-4D97-AF65-F5344CB8AC3E}">
        <p14:creationId xmlns:p14="http://schemas.microsoft.com/office/powerpoint/2010/main" val="1655466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581" y="18255"/>
            <a:ext cx="7886700" cy="1325563"/>
          </a:xfrm>
        </p:spPr>
        <p:txBody>
          <a:bodyPr/>
          <a:lstStyle/>
          <a:p>
            <a:r>
              <a:rPr lang="zh-TW" altLang="en-US" dirty="0"/>
              <a:t>引言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925443-343E-4565-4ECC-D54F2A319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079" y="1535693"/>
            <a:ext cx="7886700" cy="4351338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每一个人都有他的独特的身份，一般来说，我们都会为自己的身份引以为荣。</a:t>
            </a:r>
            <a:endParaRPr lang="en-US" altLang="zh-TW" sz="3200" dirty="0"/>
          </a:p>
          <a:p>
            <a:endParaRPr lang="en-US" altLang="zh-TW" sz="3200" dirty="0"/>
          </a:p>
          <a:p>
            <a:r>
              <a:rPr lang="zh-TW" altLang="en-US" sz="3200" dirty="0"/>
              <a:t>弟兄姊妹，你会如何介绍你自己呢？</a:t>
            </a:r>
          </a:p>
        </p:txBody>
      </p:sp>
    </p:spTree>
    <p:extLst>
      <p:ext uri="{BB962C8B-B14F-4D97-AF65-F5344CB8AC3E}">
        <p14:creationId xmlns:p14="http://schemas.microsoft.com/office/powerpoint/2010/main" val="2893233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548" y="18255"/>
            <a:ext cx="7886700" cy="1325563"/>
          </a:xfrm>
        </p:spPr>
        <p:txBody>
          <a:bodyPr/>
          <a:lstStyle/>
          <a:p>
            <a:r>
              <a:rPr lang="zh-TW" altLang="en-US" dirty="0"/>
              <a:t>总结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925443-343E-4565-4ECC-D54F2A319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000" dirty="0"/>
              <a:t>保罗要腓立比信徒知道，他们现今的争战，与从前使徒在他们中间时所遇的争战一样。换言之，他们为福音所受的苦难，跟保罗为主所受的苦是同一性质的，他们的脚踪与使徒相同，所行的是正路，没有走差。</a:t>
            </a:r>
          </a:p>
        </p:txBody>
      </p:sp>
    </p:spTree>
    <p:extLst>
      <p:ext uri="{BB962C8B-B14F-4D97-AF65-F5344CB8AC3E}">
        <p14:creationId xmlns:p14="http://schemas.microsoft.com/office/powerpoint/2010/main" val="356486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943" y="0"/>
            <a:ext cx="7886700" cy="1325563"/>
          </a:xfrm>
        </p:spPr>
        <p:txBody>
          <a:bodyPr/>
          <a:lstStyle/>
          <a:p>
            <a:r>
              <a:rPr lang="zh-TW" altLang="en-US" dirty="0"/>
              <a:t>总结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925443-343E-4565-4ECC-D54F2A319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000" dirty="0"/>
              <a:t>腓立比信徒虽然受苦，却没有离开十字架的道路，没有偏离正路，这是争战中的信徒最大的安慰与鼓励。</a:t>
            </a:r>
            <a:endParaRPr lang="en-US" altLang="zh-TW" sz="3000" dirty="0"/>
          </a:p>
          <a:p>
            <a:endParaRPr lang="en-US" altLang="zh-TW" sz="3000" dirty="0"/>
          </a:p>
        </p:txBody>
      </p:sp>
    </p:spTree>
    <p:extLst>
      <p:ext uri="{BB962C8B-B14F-4D97-AF65-F5344CB8AC3E}">
        <p14:creationId xmlns:p14="http://schemas.microsoft.com/office/powerpoint/2010/main" val="534669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92" y="0"/>
            <a:ext cx="7886700" cy="1325563"/>
          </a:xfrm>
        </p:spPr>
        <p:txBody>
          <a:bodyPr/>
          <a:lstStyle/>
          <a:p>
            <a:r>
              <a:rPr lang="zh-TW" altLang="en-US" dirty="0"/>
              <a:t>引言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925443-343E-4565-4ECC-D54F2A319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89" y="1482002"/>
            <a:ext cx="8078438" cy="4829587"/>
          </a:xfrm>
        </p:spPr>
        <p:txBody>
          <a:bodyPr>
            <a:noAutofit/>
          </a:bodyPr>
          <a:lstStyle/>
          <a:p>
            <a:r>
              <a:rPr lang="zh-TW" altLang="en-US" sz="3000" dirty="0"/>
              <a:t>「腓立比」的地名是取自亚历山大皇帝之父「腓立」（</a:t>
            </a:r>
            <a:r>
              <a:rPr lang="en-US" altLang="zh-TW" sz="3000" dirty="0"/>
              <a:t>Philip</a:t>
            </a:r>
            <a:r>
              <a:rPr lang="zh-TW" altLang="en-US" sz="3000" dirty="0"/>
              <a:t>），是马其顿省的首要城市。</a:t>
            </a:r>
            <a:endParaRPr lang="en-US" altLang="zh-TW" sz="3000" dirty="0"/>
          </a:p>
          <a:p>
            <a:endParaRPr lang="en-US" altLang="zh-TW" sz="3000" dirty="0"/>
          </a:p>
          <a:p>
            <a:r>
              <a:rPr lang="zh-TW" altLang="en-US" sz="3000" dirty="0"/>
              <a:t>这个城市是在主前</a:t>
            </a:r>
            <a:r>
              <a:rPr lang="en-US" altLang="zh-TW" sz="3000" dirty="0"/>
              <a:t>42</a:t>
            </a:r>
            <a:r>
              <a:rPr lang="zh-TW" altLang="en-US" sz="3000" dirty="0"/>
              <a:t>年亚古士督皇帝重建，并成为罗马帝国的殖民地。</a:t>
            </a:r>
            <a:endParaRPr lang="en-US" altLang="zh-TW" sz="3000" dirty="0"/>
          </a:p>
          <a:p>
            <a:endParaRPr lang="en-US" altLang="zh-TW" sz="3000" dirty="0"/>
          </a:p>
          <a:p>
            <a:r>
              <a:rPr lang="zh-TW" altLang="en-US" sz="3000" dirty="0"/>
              <a:t>他们也因为是罗马帝国的殖民地，更得以享受罗马公民权，安享一切合法的权益，让腓立比人得以引以为荣。</a:t>
            </a:r>
          </a:p>
        </p:txBody>
      </p:sp>
    </p:spTree>
    <p:extLst>
      <p:ext uri="{BB962C8B-B14F-4D97-AF65-F5344CB8AC3E}">
        <p14:creationId xmlns:p14="http://schemas.microsoft.com/office/powerpoint/2010/main" val="1114584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引言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02302E48-C6DD-104D-8463-05CAA35991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606" y="0"/>
            <a:ext cx="14447177" cy="10788841"/>
          </a:xfrm>
        </p:spPr>
      </p:pic>
    </p:spTree>
    <p:extLst>
      <p:ext uri="{BB962C8B-B14F-4D97-AF65-F5344CB8AC3E}">
        <p14:creationId xmlns:p14="http://schemas.microsoft.com/office/powerpoint/2010/main" val="4212200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943" y="0"/>
            <a:ext cx="7886700" cy="1325563"/>
          </a:xfrm>
        </p:spPr>
        <p:txBody>
          <a:bodyPr/>
          <a:lstStyle/>
          <a:p>
            <a:r>
              <a:rPr lang="zh-TW" altLang="en-US" dirty="0"/>
              <a:t>引言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925443-343E-4565-4ECC-D54F2A319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396" y="1435508"/>
            <a:ext cx="7654692" cy="3473262"/>
          </a:xfrm>
        </p:spPr>
        <p:txBody>
          <a:bodyPr>
            <a:noAutofit/>
          </a:bodyPr>
          <a:lstStyle/>
          <a:p>
            <a:r>
              <a:rPr lang="zh-TW" altLang="en-US" sz="3000" dirty="0"/>
              <a:t>腓立比信徒与保罗一样，拥有罗马公民身份，</a:t>
            </a:r>
            <a:endParaRPr lang="en-US" altLang="zh-TW" sz="3000" dirty="0"/>
          </a:p>
          <a:p>
            <a:endParaRPr lang="en-US" altLang="zh-TW" sz="3000" dirty="0"/>
          </a:p>
          <a:p>
            <a:r>
              <a:rPr lang="zh-TW" altLang="en-US" sz="3000" dirty="0"/>
              <a:t>也因着耶稣基督的救恩而成为基督徒，拥有天国公民的身份。</a:t>
            </a:r>
            <a:endParaRPr lang="en-US" altLang="zh-TW" sz="3000" dirty="0"/>
          </a:p>
          <a:p>
            <a:endParaRPr lang="en-US" altLang="zh-TW" sz="3000" dirty="0"/>
          </a:p>
          <a:p>
            <a:r>
              <a:rPr lang="zh-TW" altLang="en-US" sz="3000" dirty="0"/>
              <a:t>保罗劝勉腓立比信徒虽然可以享受罗马公民权，享受一切合法的权益，但生活在腓立比这个充满偶像崇拜的城市当中，却要活出属神圣洁国民的身份及样式。</a:t>
            </a:r>
          </a:p>
        </p:txBody>
      </p:sp>
    </p:spTree>
    <p:extLst>
      <p:ext uri="{BB962C8B-B14F-4D97-AF65-F5344CB8AC3E}">
        <p14:creationId xmlns:p14="http://schemas.microsoft.com/office/powerpoint/2010/main" val="3485757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884" y="0"/>
            <a:ext cx="7886700" cy="1325563"/>
          </a:xfrm>
        </p:spPr>
        <p:txBody>
          <a:bodyPr/>
          <a:lstStyle/>
          <a:p>
            <a:r>
              <a:rPr lang="zh-TW" altLang="en-US" dirty="0"/>
              <a:t>生活要与基督的福音相配 </a:t>
            </a:r>
            <a:r>
              <a:rPr lang="en-US" altLang="zh-TW" dirty="0"/>
              <a:t>(V27)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925443-343E-4565-4ECC-D54F2A319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3149"/>
            <a:ext cx="7886700" cy="341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000" dirty="0"/>
              <a:t>腓一</a:t>
            </a:r>
            <a:r>
              <a:rPr lang="en-US" altLang="zh-TW" sz="3000" dirty="0"/>
              <a:t>27, </a:t>
            </a:r>
            <a:r>
              <a:rPr lang="zh-TW" altLang="en-US" sz="3000" dirty="0"/>
              <a:t>新译本。</a:t>
            </a:r>
            <a:endParaRPr lang="en-US" altLang="zh-TW" sz="3000" dirty="0"/>
          </a:p>
          <a:p>
            <a:pPr marL="0" indent="0">
              <a:buNone/>
            </a:pPr>
            <a:r>
              <a:rPr lang="en-US" altLang="zh-TW" sz="3000" dirty="0"/>
              <a:t>27 </a:t>
            </a:r>
            <a:r>
              <a:rPr lang="zh-TW" altLang="en-US" sz="3000" dirty="0"/>
              <a:t>要紧的是，你们的生活要与基督的福音相称；这样，不论我来见你们，还是不在你们那里，都可以听到你们的情况，得知你们是怀着同一个心志，站立得稳，为了福音的信仰，同心一起奋斗。</a:t>
            </a:r>
          </a:p>
          <a:p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235882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943" y="0"/>
            <a:ext cx="7886700" cy="1325563"/>
          </a:xfrm>
        </p:spPr>
        <p:txBody>
          <a:bodyPr/>
          <a:lstStyle/>
          <a:p>
            <a:r>
              <a:rPr lang="zh-TW" altLang="en-US" dirty="0"/>
              <a:t>生活要与基督的福音相配 </a:t>
            </a:r>
            <a:r>
              <a:rPr lang="en-US" altLang="zh-TW" dirty="0"/>
              <a:t>(V27)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925443-343E-4565-4ECC-D54F2A319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6845"/>
            <a:ext cx="7886700" cy="4351338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在这节经文中，保罗教导弟兄姊妹的生活要与基督的福音相称，这是首要紧的事。</a:t>
            </a:r>
            <a:endParaRPr lang="en-US" altLang="zh-TW" sz="3000" dirty="0"/>
          </a:p>
          <a:p>
            <a:endParaRPr lang="en-US" altLang="zh-TW" sz="3000" dirty="0"/>
          </a:p>
          <a:p>
            <a:r>
              <a:rPr lang="zh-TW" altLang="en-US" sz="3000" dirty="0"/>
              <a:t>意思就是，我们信徒的日常生活行事，要与我们所传的福音相称。</a:t>
            </a:r>
          </a:p>
        </p:txBody>
      </p:sp>
    </p:spTree>
    <p:extLst>
      <p:ext uri="{BB962C8B-B14F-4D97-AF65-F5344CB8AC3E}">
        <p14:creationId xmlns:p14="http://schemas.microsoft.com/office/powerpoint/2010/main" val="151491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523" y="0"/>
            <a:ext cx="7886700" cy="1325563"/>
          </a:xfrm>
        </p:spPr>
        <p:txBody>
          <a:bodyPr/>
          <a:lstStyle/>
          <a:p>
            <a:r>
              <a:rPr lang="zh-TW" altLang="en-US" dirty="0"/>
              <a:t>生活要与基督的福音相配 </a:t>
            </a:r>
            <a:r>
              <a:rPr lang="en-US" altLang="zh-TW" dirty="0"/>
              <a:t>(V27)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925443-343E-4565-4ECC-D54F2A319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9147"/>
            <a:ext cx="7886700" cy="4351338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「基督的福音」，指的就是由基督发出或传讲的好消息，这福音有其属灵的原则和标准，所以神的百姓有责任依照这标准生活度日。</a:t>
            </a:r>
            <a:endParaRPr lang="en-US" altLang="zh-TW" sz="3000" dirty="0"/>
          </a:p>
          <a:p>
            <a:endParaRPr lang="en-US" altLang="zh-TW" sz="3000" dirty="0"/>
          </a:p>
          <a:p>
            <a:r>
              <a:rPr lang="zh-TW" altLang="en-US" sz="3000" dirty="0"/>
              <a:t>当我们信主之后，应该随时注意自己是否按着神属灵的原则和标准生活度日。</a:t>
            </a:r>
          </a:p>
        </p:txBody>
      </p:sp>
    </p:spTree>
    <p:extLst>
      <p:ext uri="{BB962C8B-B14F-4D97-AF65-F5344CB8AC3E}">
        <p14:creationId xmlns:p14="http://schemas.microsoft.com/office/powerpoint/2010/main" val="712456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319F4A-F79B-970A-8956-8EB76C473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094" y="-11112"/>
            <a:ext cx="7886700" cy="1325563"/>
          </a:xfrm>
        </p:spPr>
        <p:txBody>
          <a:bodyPr/>
          <a:lstStyle/>
          <a:p>
            <a:r>
              <a:rPr lang="zh-TW" altLang="en-US" dirty="0"/>
              <a:t>生活要与基督的福音相配 </a:t>
            </a:r>
            <a:r>
              <a:rPr lang="en-US" altLang="zh-TW" dirty="0"/>
              <a:t>(V27)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925443-343E-4565-4ECC-D54F2A319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2477692"/>
            <a:ext cx="3106979" cy="2910580"/>
          </a:xfrm>
        </p:spPr>
        <p:txBody>
          <a:bodyPr>
            <a:normAutofit/>
          </a:bodyPr>
          <a:lstStyle/>
          <a:p>
            <a:r>
              <a:rPr lang="zh-TW" altLang="en-US" sz="3000" dirty="0"/>
              <a:t>十字架关系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12790A7-6228-8067-B859-B5A6EDFC6B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0695" y="1314451"/>
            <a:ext cx="3872820" cy="463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535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1865</Words>
  <Application>Microsoft Office PowerPoint</Application>
  <PresentationFormat>Bildschirmpräsentation (4:3)</PresentationFormat>
  <Paragraphs>87</Paragraphs>
  <Slides>21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4" baseType="lpstr">
      <vt:lpstr>等线</vt:lpstr>
      <vt:lpstr>Arial</vt:lpstr>
      <vt:lpstr>Office 主题​​</vt:lpstr>
      <vt:lpstr>PowerPoint-Präsentation</vt:lpstr>
      <vt:lpstr>引言</vt:lpstr>
      <vt:lpstr>引言</vt:lpstr>
      <vt:lpstr>引言</vt:lpstr>
      <vt:lpstr>引言</vt:lpstr>
      <vt:lpstr>生活要与基督的福音相配 (V27)</vt:lpstr>
      <vt:lpstr>生活要与基督的福音相配 (V27)</vt:lpstr>
      <vt:lpstr>生活要与基督的福音相配 (V27)</vt:lpstr>
      <vt:lpstr>生活要与基督的福音相配 (V27)</vt:lpstr>
      <vt:lpstr>生活要与基督的福音相配 (V27)</vt:lpstr>
      <vt:lpstr>生活要与基督的福音相配 (V27)</vt:lpstr>
      <vt:lpstr>同心站稳面对逆境的来临(v28-30)</vt:lpstr>
      <vt:lpstr>同心站稳面对逆境的来临(v28-30)</vt:lpstr>
      <vt:lpstr>同心站稳面对逆境的来临(v28-30)</vt:lpstr>
      <vt:lpstr>同心站稳面对逆境的来临(v28-30)</vt:lpstr>
      <vt:lpstr>同心站稳面对逆境的来临(v28-30)</vt:lpstr>
      <vt:lpstr>同心站稳面对逆境的来临(v28-30)</vt:lpstr>
      <vt:lpstr>总结</vt:lpstr>
      <vt:lpstr>总结</vt:lpstr>
      <vt:lpstr>总结</vt:lpstr>
      <vt:lpstr>总结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372</cp:revision>
  <dcterms:created xsi:type="dcterms:W3CDTF">2023-03-17T14:22:59Z</dcterms:created>
  <dcterms:modified xsi:type="dcterms:W3CDTF">2024-06-01T22:02:10Z</dcterms:modified>
</cp:coreProperties>
</file>