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168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85397" autoAdjust="0"/>
  </p:normalViewPr>
  <p:slideViewPr>
    <p:cSldViewPr snapToGrid="0">
      <p:cViewPr varScale="1">
        <p:scale>
          <a:sx n="138" d="100"/>
          <a:sy n="138" d="100"/>
        </p:scale>
        <p:origin x="28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2024/4/30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常在我里面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经文：徒8:26-40；约壹4:7-21；约15:1-8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葡萄树与枝子的比喻</a:t>
            </a:r>
          </a:p>
        </p:txBody>
      </p:sp>
      <p:pic>
        <p:nvPicPr>
          <p:cNvPr id="154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1511705"/>
            <a:ext cx="7480301" cy="478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门徒的处境</a:t>
            </a:r>
          </a:p>
        </p:txBody>
      </p:sp>
      <p:sp>
        <p:nvSpPr>
          <p:cNvPr id="160" name="Inhaltsplatzhalter 2"/>
          <p:cNvSpPr txBox="1"/>
          <p:nvPr/>
        </p:nvSpPr>
        <p:spPr>
          <a:xfrm>
            <a:off x="379101" y="1415846"/>
            <a:ext cx="8385798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耶稣为什么要说这比喻？耶稣在什么时候说这比喻？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这是在最后的晚餐时说的⋯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门徒的处境</a:t>
            </a:r>
          </a:p>
        </p:txBody>
      </p:sp>
      <p:sp>
        <p:nvSpPr>
          <p:cNvPr id="166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门徒面对即将要来到的考验，门徒可能会跌倒，可能会离开所相信的道，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路22:31，「31主又说：「西门！西门！撒但想要得着你们，好筛你们像筛麦子一样；」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门徒的处境</a:t>
            </a:r>
          </a:p>
        </p:txBody>
      </p:sp>
      <p:sp>
        <p:nvSpPr>
          <p:cNvPr id="172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耶稣带着一种末世观来说这比喻，意思是耶稣和门徒，都要为即将来到的事作准备。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死亡、分离、出卖、人性的软弱，通通即将发生，这才真正考验着信仰。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门徒的处境</a:t>
            </a:r>
          </a:p>
        </p:txBody>
      </p:sp>
      <p:sp>
        <p:nvSpPr>
          <p:cNvPr id="178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今天所读的使徒行传中，腓利在司提反的殉道后，在逃命当中，仍能坚守信仰，跟随圣灵的带领，向太监传福音。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他没有因为环境而灰心失望，而是更捉紧信仰，和别人分享信仰，随走随传。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184" name="Inhaltsplatzhalter 2"/>
          <p:cNvSpPr txBox="1"/>
          <p:nvPr/>
        </p:nvSpPr>
        <p:spPr>
          <a:xfrm>
            <a:off x="379101" y="1415846"/>
            <a:ext cx="8385798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面对困难的时候，我们能否持守神的话。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在看似混乱的处境，没有秩序的情况，我们是否仍然相</a:t>
            </a:r>
            <a:r>
              <a:rPr>
                <a:solidFill>
                  <a:srgbClr val="FF4015"/>
                </a:solidFill>
              </a:rPr>
              <a:t>信</a:t>
            </a:r>
            <a:r>
              <a:t>神？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在绝望时，仍然对信仰有盼</a:t>
            </a:r>
            <a:r>
              <a:rPr>
                <a:solidFill>
                  <a:srgbClr val="FF4015"/>
                </a:solidFill>
              </a:rPr>
              <a:t>望</a:t>
            </a:r>
            <a:r>
              <a:t>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在困难时，仍然能彼此相</a:t>
            </a:r>
            <a:r>
              <a:rPr>
                <a:solidFill>
                  <a:srgbClr val="FF4015"/>
                </a:solidFill>
              </a:rPr>
              <a:t>爱</a:t>
            </a:r>
            <a:r>
              <a:t>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190" name="Inhaltsplatzhalter 2"/>
          <p:cNvSpPr txBox="1"/>
          <p:nvPr/>
        </p:nvSpPr>
        <p:spPr>
          <a:xfrm>
            <a:off x="379101" y="1415846"/>
            <a:ext cx="8385798" cy="4150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不单应对个人生命的问题，我们怎样面对所身处的世界：</a:t>
            </a:r>
          </a:p>
          <a:p>
            <a:pPr defTabSz="3556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sz="2400"/>
              <a:t>在价值撕裂的社会；</a:t>
            </a:r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在各地战争的爆发；</a:t>
            </a:r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在气候变化的灾难中；</a:t>
            </a:r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在经济不景的时候；</a:t>
            </a:r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面临AI的挑战，在更好的生活及不明朗中；</a:t>
            </a:r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一个将人异化的社会；</a:t>
            </a:r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196" name="Inhaltsplatzhalter 2"/>
          <p:cNvSpPr txBox="1"/>
          <p:nvPr/>
        </p:nvSpPr>
        <p:spPr>
          <a:xfrm>
            <a:off x="379101" y="1415846"/>
            <a:ext cx="3997654" cy="467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不单应对个人生命的问题，我们怎样面对所身处的世界：</a:t>
            </a:r>
          </a:p>
          <a:p>
            <a:pPr defTabSz="3556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在dog eat dog 的社会，在吃人血馒头的社会，人在追求成功，而不昔伤害别人，不是要伤害别人，就是被人伤害⋯</a:t>
            </a:r>
          </a:p>
        </p:txBody>
      </p:sp>
      <p:pic>
        <p:nvPicPr>
          <p:cNvPr id="197" name="貼上的影片.png" descr="貼上的影片.png"/>
          <p:cNvPicPr>
            <a:picLocks noChangeAspect="1"/>
          </p:cNvPicPr>
          <p:nvPr/>
        </p:nvPicPr>
        <p:blipFill>
          <a:blip r:embed="rId4"/>
          <a:srcRect l="2388" t="9159" b="11432"/>
          <a:stretch>
            <a:fillRect/>
          </a:stretch>
        </p:blipFill>
        <p:spPr>
          <a:xfrm>
            <a:off x="4355808" y="1631155"/>
            <a:ext cx="4375303" cy="4245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203" name="Inhaltsplatzhalter 2"/>
          <p:cNvSpPr txBox="1"/>
          <p:nvPr/>
        </p:nvSpPr>
        <p:spPr>
          <a:xfrm>
            <a:off x="379101" y="1415846"/>
            <a:ext cx="8385798" cy="3278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耶稣用这比喻，所要说的是：「4你们要常在我里面，我也常在你们里面。」（约15:4）又说：「7 你们若常在我里面，我的话也常在你们里面，凡你们所愿意的，祈求，就给你们成就。」（约15:7）</a:t>
            </a:r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209" name="Inhaltsplatzhalter 2"/>
          <p:cNvSpPr txBox="1"/>
          <p:nvPr/>
        </p:nvSpPr>
        <p:spPr>
          <a:xfrm>
            <a:off x="388829" y="1376935"/>
            <a:ext cx="3427989" cy="499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图一             初信时，      耶稣的话，  耶稣的爱，  吸引我，      常在耶稣里，耶稣在我里面。</a:t>
            </a:r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</p:txBody>
      </p:sp>
      <p:pic>
        <p:nvPicPr>
          <p:cNvPr id="210" name="貼上的影片.heic" descr="貼上的影片.he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731" y="1887502"/>
            <a:ext cx="5483230" cy="4621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亲爱的弟兄姐妹，愿你们平安，让我们彼此问安。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216" name="Inhaltsplatzhalter 2"/>
          <p:cNvSpPr txBox="1"/>
          <p:nvPr/>
        </p:nvSpPr>
        <p:spPr>
          <a:xfrm>
            <a:off x="408284" y="1383029"/>
            <a:ext cx="3717740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图二                信仰进深，     熟读圣经，     圣灵引导，     活出基督，     彼此相爱，     我就是基督。	</a:t>
            </a:r>
          </a:p>
        </p:txBody>
      </p:sp>
      <p:pic>
        <p:nvPicPr>
          <p:cNvPr id="217" name="貼上的影片.heic" descr="貼上的影片.he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118" y="1950154"/>
            <a:ext cx="4864632" cy="4496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223" name="Inhaltsplatzhalter 2"/>
          <p:cNvSpPr txBox="1"/>
          <p:nvPr/>
        </p:nvSpPr>
        <p:spPr>
          <a:xfrm>
            <a:off x="379101" y="1415846"/>
            <a:ext cx="8385798" cy="3913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约壹4:12-13，「12 从来没有人见过神，我们若彼此相爱，神就住在我们里面，爱他的心在我们里面得以完全了。13 神将他的灵赐给我们，从此就知道我们是住在他里面，他也住在我们里面。」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229" name="Inhaltsplatzhalter 2"/>
          <p:cNvSpPr txBox="1"/>
          <p:nvPr/>
        </p:nvSpPr>
        <p:spPr>
          <a:xfrm>
            <a:off x="379101" y="1415846"/>
            <a:ext cx="8385798" cy="3913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约壹4:15-16，又说：「 15 凡认耶稣为神儿子的，神就住在他里面，他也住在神里面。16 神爱我们的心，我们也知道也信。神就是爱；住在爱里面的，就是住在神里面，神也住在他里面。」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235" name="Inhaltsplatzhalter 2"/>
          <p:cNvSpPr txBox="1"/>
          <p:nvPr/>
        </p:nvSpPr>
        <p:spPr>
          <a:xfrm>
            <a:off x="379101" y="1415846"/>
            <a:ext cx="2880884" cy="277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耶稣强调，祂是「真」葡萄树⋯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</p:txBody>
      </p:sp>
      <p:pic>
        <p:nvPicPr>
          <p:cNvPr id="236" name="貼上的影片.heic" descr="貼上的影片.he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642" y="1453512"/>
            <a:ext cx="5074288" cy="5074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242" name="Inhaltsplatzhalter 2"/>
          <p:cNvSpPr txBox="1"/>
          <p:nvPr/>
        </p:nvSpPr>
        <p:spPr>
          <a:xfrm>
            <a:off x="379101" y="1415846"/>
            <a:ext cx="8385798" cy="479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这果子，就是神的爱⋯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「我们若彼此相爱，神就住在我们里面，爱他的心在我们里面得以完全了。」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从神而来的爱，是真实的爱，和世间的爱不一样，从神而来的爱，不带着恐惧、操控、期望、条件，不是扭曲的爱。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248" name="Inhaltsplatzhalter 2"/>
          <p:cNvSpPr txBox="1"/>
          <p:nvPr/>
        </p:nvSpPr>
        <p:spPr>
          <a:xfrm>
            <a:off x="408284" y="1383030"/>
            <a:ext cx="3717740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图三                基督徒            不进则退              	</a:t>
            </a:r>
          </a:p>
        </p:txBody>
      </p:sp>
      <p:pic>
        <p:nvPicPr>
          <p:cNvPr id="249" name="貼上的影片.heic" descr="貼上的影片.he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499" y="1274144"/>
            <a:ext cx="5571755" cy="5674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255" name="Inhaltsplatzhalter 2"/>
          <p:cNvSpPr txBox="1"/>
          <p:nvPr/>
        </p:nvSpPr>
        <p:spPr>
          <a:xfrm>
            <a:off x="379101" y="1415846"/>
            <a:ext cx="8385798" cy="283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刚才的三幅图，大家觉得自己比较像那一幅？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</p:txBody>
      </p:sp>
      <p:pic>
        <p:nvPicPr>
          <p:cNvPr id="256" name="貼上的影片.heic" descr="貼上的影片.he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58" y="4057996"/>
            <a:ext cx="2972386" cy="2505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貼上的影片.heic" descr="貼上的影片.hei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912" y="4126063"/>
            <a:ext cx="2563257" cy="2369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貼上的影片.heic" descr="貼上的影片.hei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971" y="3806978"/>
            <a:ext cx="3124859" cy="3182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我门的处境</a:t>
            </a:r>
          </a:p>
        </p:txBody>
      </p:sp>
      <p:sp>
        <p:nvSpPr>
          <p:cNvPr id="264" name="Inhaltsplatzhalter 2"/>
          <p:cNvSpPr txBox="1"/>
          <p:nvPr/>
        </p:nvSpPr>
        <p:spPr>
          <a:xfrm>
            <a:off x="379101" y="1415846"/>
            <a:ext cx="8385798" cy="3558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你会羡慕成为那一种基督徒呢？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这三幅图中，你会否想起某些基督徒的模样？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endParaRPr/>
          </a:p>
          <a:p>
            <a:pPr defTabSz="3556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</p:txBody>
      </p:sp>
      <p:pic>
        <p:nvPicPr>
          <p:cNvPr id="265" name="貼上的影片.heic" descr="貼上的影片.he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58" y="4057996"/>
            <a:ext cx="2972386" cy="2505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貼上的影片.heic" descr="貼上的影片.hei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912" y="4126063"/>
            <a:ext cx="2563257" cy="2369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貼上的影片.heic" descr="貼上的影片.hei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971" y="3806978"/>
            <a:ext cx="3124859" cy="3182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73" name="Inhaltsplatzhalter 2"/>
          <p:cNvSpPr txBox="1"/>
          <p:nvPr/>
        </p:nvSpPr>
        <p:spPr>
          <a:xfrm>
            <a:off x="379101" y="1415846"/>
            <a:ext cx="4317166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葡萄树与枝子的比喻，再次提醒我们要追求「图二」的方向，常在耶稣的爱里，在耶稣的话里，让我们与基督结连，让人在我们身上，看见神。</a:t>
            </a:r>
          </a:p>
        </p:txBody>
      </p:sp>
      <p:pic>
        <p:nvPicPr>
          <p:cNvPr id="274" name="貼上的影片.heic" descr="貼上的影片.he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90" y="2132370"/>
            <a:ext cx="4113360" cy="3801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80" name="Inhaltsplatzhalter 2"/>
          <p:cNvSpPr txBox="1"/>
          <p:nvPr/>
        </p:nvSpPr>
        <p:spPr>
          <a:xfrm>
            <a:off x="9450" y="1571488"/>
            <a:ext cx="4934526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耶稣说：「你们要常在我里面，我也常在你们里面。」（约15:4）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又说：「你们若常在我里面，我的话也常在你们里面，凡你们所愿意的，祈求，就给你们成就。」（约15:7）</a:t>
            </a:r>
          </a:p>
        </p:txBody>
      </p:sp>
      <p:pic>
        <p:nvPicPr>
          <p:cNvPr id="281" name="貼上的影片.heic" descr="貼上的影片.he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363" y="1936450"/>
            <a:ext cx="4012002" cy="4085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今天的讲题：常在我里面。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刚才读经，都在劝我们，要常在神的里面，神就是爱，常在神里面的，就会彼此相爱，那些不认识神的人，看见基督徒的生命，就会看见神。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87" name="Inhaltsplatzhalter 2"/>
          <p:cNvSpPr txBox="1"/>
          <p:nvPr/>
        </p:nvSpPr>
        <p:spPr>
          <a:xfrm>
            <a:off x="379101" y="1415846"/>
            <a:ext cx="8385798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在看似混乱的处境，没有秩序的情况，仍然相</a:t>
            </a:r>
            <a:r>
              <a:rPr>
                <a:solidFill>
                  <a:srgbClr val="FF4015"/>
                </a:solidFill>
              </a:rPr>
              <a:t>信</a:t>
            </a:r>
            <a:r>
              <a:t>神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在绝望时，仍然对信仰有盼</a:t>
            </a:r>
            <a:r>
              <a:rPr>
                <a:solidFill>
                  <a:srgbClr val="FF4015"/>
                </a:solidFill>
              </a:rPr>
              <a:t>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在困难时，仍然能彼此相</a:t>
            </a:r>
            <a:r>
              <a:rPr>
                <a:solidFill>
                  <a:srgbClr val="FF4015"/>
                </a:solidFill>
              </a:rPr>
              <a:t>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对于基督徒来说，约翰说，若果我们常在神的爱里，我们也能活出爱，让人看见神的爱。</a:t>
            </a:r>
          </a:p>
        </p:txBody>
      </p:sp>
      <p:pic>
        <p:nvPicPr>
          <p:cNvPr id="116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093" y="2743946"/>
            <a:ext cx="5478473" cy="3732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葡萄树与枝子的比喻</a:t>
            </a:r>
          </a:p>
        </p:txBody>
      </p:sp>
      <p:sp>
        <p:nvSpPr>
          <p:cNvPr id="122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约翰福音15章，耶稣说，「我是真葡萄树，我父是栽培的人。」（15:1）又说：「我是葡萄树，你们是枝子。」（15:5）</a:t>
            </a:r>
          </a:p>
        </p:txBody>
      </p:sp>
      <p:pic>
        <p:nvPicPr>
          <p:cNvPr id="123" name="影像" descr="影像"/>
          <p:cNvPicPr>
            <a:picLocks noChangeAspect="1"/>
          </p:cNvPicPr>
          <p:nvPr/>
        </p:nvPicPr>
        <p:blipFill>
          <a:blip r:embed="rId4"/>
          <a:srcRect b="42124"/>
          <a:stretch>
            <a:fillRect/>
          </a:stretch>
        </p:blipFill>
        <p:spPr>
          <a:xfrm>
            <a:off x="666154" y="3248310"/>
            <a:ext cx="7811842" cy="3390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葡萄树与枝子的比喻</a:t>
            </a:r>
          </a:p>
        </p:txBody>
      </p:sp>
      <p:sp>
        <p:nvSpPr>
          <p:cNvPr id="129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这个比喻对犹太人来说，一点也不陌生，以赛亚书5章的葡萄园之歌，已经用葡萄园比作以色列，但卻结出野葡萄。</a:t>
            </a:r>
          </a:p>
        </p:txBody>
      </p:sp>
      <p:pic>
        <p:nvPicPr>
          <p:cNvPr id="13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678" y="3175688"/>
            <a:ext cx="6302644" cy="3529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葡萄树与枝子的比喻</a:t>
            </a:r>
          </a:p>
        </p:txBody>
      </p:sp>
      <p:sp>
        <p:nvSpPr>
          <p:cNvPr id="136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神所要的果子是什么呢？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葡萄园之歌说，「7万军之耶和华的葡萄园就是以色列家；他所喜爱的树就是犹大人。他指望的是公平，谁知倒有暴虐；指望的是公义，谁知倒有冤声。」（赛5:7）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葡萄树与枝子的比喻</a:t>
            </a:r>
          </a:p>
        </p:txBody>
      </p:sp>
      <p:sp>
        <p:nvSpPr>
          <p:cNvPr id="142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在赛27章，却是新葡萄园之歌，神没有放弃祂所爱的葡萄园。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「3我－耶和华是看守葡萄园的；我必时刻浇灌，昼夜看守，免得有人损害。」（赛27:3）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葡萄树与枝子的比喻</a:t>
            </a:r>
          </a:p>
        </p:txBody>
      </p:sp>
      <p:sp>
        <p:nvSpPr>
          <p:cNvPr id="148" name="Inhaltsplatzhalter 2"/>
          <p:cNvSpPr txBox="1"/>
          <p:nvPr/>
        </p:nvSpPr>
        <p:spPr>
          <a:xfrm>
            <a:off x="379101" y="1415846"/>
            <a:ext cx="8385798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耶稣引用以赛亚书的葡萄园之歌，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并将自己放在其中，耶稣就是葡萄树，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父是栽培的人。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耶稣成为了我们的一分子，我们成了葡萄树的枝子。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659</Words>
  <Application>Microsoft Office PowerPoint</Application>
  <PresentationFormat>Bildschirmpräsentation (4:3)</PresentationFormat>
  <Paragraphs>165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294</cp:revision>
  <dcterms:created xsi:type="dcterms:W3CDTF">2023-03-17T14:22:59Z</dcterms:created>
  <dcterms:modified xsi:type="dcterms:W3CDTF">2024-04-30T02:14:27Z</dcterms:modified>
</cp:coreProperties>
</file>