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1191" r:id="rId2"/>
    <p:sldId id="766" r:id="rId3"/>
    <p:sldId id="769" r:id="rId4"/>
    <p:sldId id="772" r:id="rId5"/>
    <p:sldId id="773" r:id="rId6"/>
    <p:sldId id="774" r:id="rId7"/>
    <p:sldId id="778" r:id="rId8"/>
    <p:sldId id="779" r:id="rId9"/>
    <p:sldId id="780" r:id="rId10"/>
    <p:sldId id="781" r:id="rId11"/>
    <p:sldId id="776" r:id="rId12"/>
    <p:sldId id="775" r:id="rId13"/>
    <p:sldId id="782" r:id="rId14"/>
    <p:sldId id="787" r:id="rId15"/>
    <p:sldId id="777" r:id="rId16"/>
    <p:sldId id="783" r:id="rId17"/>
    <p:sldId id="788" r:id="rId18"/>
    <p:sldId id="767" r:id="rId19"/>
    <p:sldId id="789" r:id="rId20"/>
    <p:sldId id="785" r:id="rId21"/>
    <p:sldId id="786" r:id="rId22"/>
    <p:sldId id="791" r:id="rId23"/>
    <p:sldId id="790" r:id="rId24"/>
    <p:sldId id="796" r:id="rId25"/>
    <p:sldId id="797" r:id="rId26"/>
    <p:sldId id="792" r:id="rId27"/>
    <p:sldId id="793" r:id="rId28"/>
    <p:sldId id="795" r:id="rId29"/>
    <p:sldId id="77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7" autoAdjust="0"/>
    <p:restoredTop sz="85397" autoAdjust="0"/>
  </p:normalViewPr>
  <p:slideViewPr>
    <p:cSldViewPr snapToGrid="0">
      <p:cViewPr varScale="1">
        <p:scale>
          <a:sx n="138" d="100"/>
          <a:sy n="138" d="100"/>
        </p:scale>
        <p:origin x="288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2024/4/30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证道：小标题+Bullet Point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5;p8">
            <a:extLst>
              <a:ext uri="{FF2B5EF4-FFF2-40B4-BE49-F238E27FC236}">
                <a16:creationId xmlns:a16="http://schemas.microsoft.com/office/drawing/2014/main" id="{395923E2-FFDB-4113-A528-BF52D798DD74}"/>
              </a:ext>
            </a:extLst>
          </p:cNvPr>
          <p:cNvSpPr txBox="1">
            <a:spLocks noGrp="1"/>
          </p:cNvSpPr>
          <p:nvPr>
            <p:ph type="body" idx="11" hasCustomPrompt="1"/>
          </p:nvPr>
        </p:nvSpPr>
        <p:spPr>
          <a:xfrm>
            <a:off x="790303" y="154305"/>
            <a:ext cx="3517344" cy="57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000" b="1">
                <a:solidFill>
                  <a:srgbClr val="915A3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eko"/>
                <a:sym typeface="Teko"/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zh-CN" altLang="en-US"/>
              <a:t>输入标题</a:t>
            </a:r>
            <a:endParaRPr lang="en-GB" dirty="0"/>
          </a:p>
        </p:txBody>
      </p:sp>
      <p:sp>
        <p:nvSpPr>
          <p:cNvPr id="5" name="Google Shape;31;p3">
            <a:extLst>
              <a:ext uri="{FF2B5EF4-FFF2-40B4-BE49-F238E27FC236}">
                <a16:creationId xmlns:a16="http://schemas.microsoft.com/office/drawing/2014/main" id="{544244CA-C350-456D-97EB-94396CEE30D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793160" y="1089025"/>
            <a:ext cx="7560537" cy="489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05000" lvl="0" indent="-324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  <a:defRPr sz="2250" baseline="0">
                <a:solidFill>
                  <a:schemeClr val="dk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eko"/>
                <a:sym typeface="Teko"/>
              </a:defRPr>
            </a:lvl1pPr>
            <a:lvl2pPr marL="85725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  <a:defRPr sz="2250">
                <a:latin typeface="Microsoft JhengHei" panose="020B0604030504040204" pitchFamily="34" charset="-120"/>
                <a:ea typeface="Microsoft JhengHei" panose="020B0604030504040204" pitchFamily="34" charset="-120"/>
                <a:cs typeface="Teko"/>
                <a:sym typeface="Teko"/>
              </a:defRPr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zh-TW" altLang="en-US" dirty="0"/>
              <a:t>输入</a:t>
            </a:r>
            <a:r>
              <a:rPr lang="en-GB" altLang="zh-TW" dirty="0"/>
              <a:t>Bullet Point</a:t>
            </a:r>
            <a:r>
              <a:rPr lang="zh-TW" altLang="en-US" dirty="0"/>
              <a:t>文字</a:t>
            </a:r>
            <a:endParaRPr lang="en-US" altLang="zh-TW" dirty="0"/>
          </a:p>
          <a:p>
            <a:pPr marL="85725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/>
              <a:t>输入</a:t>
            </a:r>
            <a:r>
              <a:rPr lang="en-GB" altLang="zh-TW" dirty="0"/>
              <a:t>Bullet Point</a:t>
            </a:r>
            <a:r>
              <a:rPr lang="zh-TW" altLang="en-US" dirty="0"/>
              <a:t>文字</a:t>
            </a:r>
            <a:endParaRPr lang="en-US" altLang="zh-TW" dirty="0"/>
          </a:p>
          <a:p>
            <a:pPr marL="85725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/>
              <a:t>输入</a:t>
            </a:r>
            <a:r>
              <a:rPr lang="en-GB" altLang="zh-TW" dirty="0"/>
              <a:t>Bullet Point</a:t>
            </a:r>
            <a:r>
              <a:rPr lang="zh-TW" altLang="en-US" dirty="0"/>
              <a:t>文字</a:t>
            </a:r>
            <a:endParaRPr lang="en-US" altLang="zh-TW" dirty="0"/>
          </a:p>
          <a:p>
            <a:pPr marL="85725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/>
              <a:t>输入</a:t>
            </a:r>
            <a:r>
              <a:rPr lang="en-GB" altLang="zh-TW" dirty="0"/>
              <a:t>Bullet Point</a:t>
            </a:r>
            <a:r>
              <a:rPr lang="zh-TW" altLang="en-US" dirty="0"/>
              <a:t>文字</a:t>
            </a:r>
            <a:endParaRPr lang="en-US" altLang="zh-TW" dirty="0"/>
          </a:p>
          <a:p>
            <a:pPr marL="85725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  <a:tabLst/>
              <a:defRPr/>
            </a:pPr>
            <a:endParaRPr lang="en-US" altLang="zh-TW" dirty="0"/>
          </a:p>
          <a:p>
            <a:pPr marL="405000" marR="0" lvl="0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  <a:tabLst/>
              <a:defRPr/>
            </a:pPr>
            <a:endParaRPr lang="en-US" altLang="zh-TW" dirty="0"/>
          </a:p>
          <a:p>
            <a:pPr lvl="1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8E92BF-7630-42AB-9F32-6F1708EF3DC2}"/>
              </a:ext>
            </a:extLst>
          </p:cNvPr>
          <p:cNvGrpSpPr/>
          <p:nvPr userDrawn="1"/>
        </p:nvGrpSpPr>
        <p:grpSpPr>
          <a:xfrm>
            <a:off x="9308184" y="-1195753"/>
            <a:ext cx="6356518" cy="6091845"/>
            <a:chOff x="12412863" y="-1195754"/>
            <a:chExt cx="8475357" cy="6091845"/>
          </a:xfrm>
        </p:grpSpPr>
        <p:pic>
          <p:nvPicPr>
            <p:cNvPr id="7" name="Picture 6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E656B432-B484-496A-A985-74ADB33241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412863" y="0"/>
              <a:ext cx="2697714" cy="311685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9D82C43-AF8B-4BA9-A4AA-C6BDD9B204F1}"/>
                </a:ext>
              </a:extLst>
            </p:cNvPr>
            <p:cNvSpPr/>
            <p:nvPr userDrawn="1"/>
          </p:nvSpPr>
          <p:spPr>
            <a:xfrm>
              <a:off x="12412863" y="-1195754"/>
              <a:ext cx="998337" cy="998337"/>
            </a:xfrm>
            <a:prstGeom prst="rect">
              <a:avLst/>
            </a:prstGeom>
            <a:solidFill>
              <a:srgbClr val="915A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D4A47B-9225-4410-8C2E-1ED8C747124D}"/>
                </a:ext>
              </a:extLst>
            </p:cNvPr>
            <p:cNvSpPr/>
            <p:nvPr userDrawn="1"/>
          </p:nvSpPr>
          <p:spPr>
            <a:xfrm>
              <a:off x="15314517" y="-1195754"/>
              <a:ext cx="998337" cy="9983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700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黑</a:t>
              </a:r>
              <a:endParaRPr lang="en-GB" sz="135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76F865-7346-4995-87DE-B25C7F46CEF7}"/>
                </a:ext>
              </a:extLst>
            </p:cNvPr>
            <p:cNvSpPr txBox="1"/>
            <p:nvPr userDrawn="1"/>
          </p:nvSpPr>
          <p:spPr>
            <a:xfrm>
              <a:off x="12412863" y="3429000"/>
              <a:ext cx="2697714" cy="14670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TW" altLang="en-US" sz="1500" b="1" u="sng" dirty="0">
                  <a:solidFill>
                    <a:srgbClr val="915A32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小标题</a:t>
              </a:r>
              <a:r>
                <a:rPr lang="en-US" altLang="zh-TW" sz="1500" b="1" u="sng" dirty="0">
                  <a:solidFill>
                    <a:srgbClr val="915A32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-</a:t>
              </a:r>
              <a:r>
                <a:rPr lang="zh-TW" altLang="en-US" sz="1500" b="1" u="sng" dirty="0">
                  <a:solidFill>
                    <a:srgbClr val="915A32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颜色</a:t>
              </a:r>
              <a:endParaRPr lang="en-US" altLang="zh-TW" sz="1500" b="1" u="sng" dirty="0">
                <a:solidFill>
                  <a:srgbClr val="915A3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r>
                <a:rPr lang="en-US" altLang="zh-TW" sz="1500" b="1" u="none" dirty="0">
                  <a:solidFill>
                    <a:srgbClr val="915A32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Microsoft JhengHei</a:t>
              </a:r>
            </a:p>
            <a:p>
              <a:r>
                <a:rPr lang="en-US" altLang="zh-TW" sz="1500" b="1" u="none" dirty="0">
                  <a:solidFill>
                    <a:srgbClr val="915A32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Font Size: 40 (Bold)</a:t>
              </a:r>
              <a:endParaRPr lang="en-GB" sz="1800" b="1" u="sng" dirty="0">
                <a:solidFill>
                  <a:srgbClr val="915A3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pic>
          <p:nvPicPr>
            <p:cNvPr id="11" name="Picture 10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A5E417C5-C0B6-4C4D-9644-0FAC28B165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14517" y="-22862"/>
              <a:ext cx="2693343" cy="313971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1A4B62-C64C-4183-A606-B658F33C5A48}"/>
                </a:ext>
              </a:extLst>
            </p:cNvPr>
            <p:cNvSpPr txBox="1"/>
            <p:nvPr userDrawn="1"/>
          </p:nvSpPr>
          <p:spPr>
            <a:xfrm>
              <a:off x="15314517" y="3429000"/>
              <a:ext cx="2693343" cy="1073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TW" altLang="en-US" sz="1500" b="0" u="sng" dirty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內容字文字</a:t>
              </a:r>
              <a:r>
                <a:rPr lang="en-US" altLang="zh-TW" sz="1500" b="0" u="sng" dirty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-</a:t>
              </a:r>
              <a:r>
                <a:rPr lang="zh-TW" altLang="en-US" sz="1500" b="0" u="sng" dirty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颜色</a:t>
              </a:r>
              <a:endParaRPr lang="en-US" altLang="zh-TW" sz="1500" b="0" u="sng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altLang="zh-TW" sz="1500" b="0" u="none" dirty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Microsoft JhengHei</a:t>
              </a:r>
            </a:p>
            <a:p>
              <a:r>
                <a:rPr lang="en-US" altLang="zh-TW" sz="1500" b="0" u="none" dirty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Font Size: 30</a:t>
              </a:r>
              <a:endParaRPr lang="en-GB" sz="1800" b="0" u="sng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491036-B08E-4A33-9902-F0ECA5BAA8C2}"/>
                </a:ext>
              </a:extLst>
            </p:cNvPr>
            <p:cNvSpPr txBox="1"/>
            <p:nvPr userDrawn="1"/>
          </p:nvSpPr>
          <p:spPr>
            <a:xfrm>
              <a:off x="15314517" y="4644343"/>
              <a:ext cx="5573703" cy="2517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zh-TW" sz="1500" b="0" i="0" u="none" strike="noStrike" cap="none" dirty="0">
                  <a:solidFill>
                    <a:schemeClr val="tx1"/>
                  </a:solidFill>
                  <a:highlight>
                    <a:srgbClr val="FFFF00"/>
                  </a:highlight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/>
                  <a:sym typeface="Arial"/>
                </a:rPr>
                <a:t>(</a:t>
              </a:r>
              <a:r>
                <a:rPr lang="zh-TW" altLang="en-US" sz="1500" b="0" i="0" u="none" strike="noStrike" cap="none" dirty="0">
                  <a:solidFill>
                    <a:schemeClr val="tx1"/>
                  </a:solidFill>
                  <a:highlight>
                    <a:srgbClr val="FFFF00"/>
                  </a:highlight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/>
                  <a:sym typeface="Arial"/>
                </a:rPr>
                <a:t>內容</a:t>
              </a:r>
              <a:r>
                <a:rPr lang="zh-CN" altLang="en-US" sz="1500" b="0" u="none" dirty="0">
                  <a:solidFill>
                    <a:schemeClr val="tx1"/>
                  </a:solidFill>
                  <a:highlight>
                    <a:srgbClr val="FFFF00"/>
                  </a:highligh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不要小于</a:t>
              </a:r>
              <a:r>
                <a:rPr lang="en-US" altLang="zh-CN" sz="1500" b="0" u="none" dirty="0">
                  <a:solidFill>
                    <a:schemeClr val="tx1"/>
                  </a:solidFill>
                  <a:highlight>
                    <a:srgbClr val="FFFF00"/>
                  </a:highligh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30</a:t>
              </a:r>
              <a:r>
                <a:rPr lang="zh-CN" altLang="en-US" sz="1500" b="0" u="none" dirty="0">
                  <a:solidFill>
                    <a:schemeClr val="tx1"/>
                  </a:solidFill>
                  <a:highlight>
                    <a:srgbClr val="FFFF00"/>
                  </a:highligh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，若不够位置可放在下一页</a:t>
              </a:r>
              <a:r>
                <a:rPr lang="en-US" altLang="zh-CN" sz="1500" b="0" u="none" dirty="0">
                  <a:solidFill>
                    <a:schemeClr val="tx1"/>
                  </a:solidFill>
                  <a:highlight>
                    <a:srgbClr val="FFFF00"/>
                  </a:highligh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)</a:t>
              </a:r>
              <a:endParaRPr lang="en-US" altLang="zh-TW" sz="1800" b="0" u="none" dirty="0">
                <a:solidFill>
                  <a:schemeClr val="tx1"/>
                </a:solidFill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6894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  <p15:guide id="2" orient="horz" pos="4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证道：小标题+纯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5;p8">
            <a:extLst>
              <a:ext uri="{FF2B5EF4-FFF2-40B4-BE49-F238E27FC236}">
                <a16:creationId xmlns:a16="http://schemas.microsoft.com/office/drawing/2014/main" id="{53670995-B77F-4B3D-823A-A4D637DF7992}"/>
              </a:ext>
            </a:extLst>
          </p:cNvPr>
          <p:cNvSpPr txBox="1">
            <a:spLocks noGrp="1"/>
          </p:cNvSpPr>
          <p:nvPr>
            <p:ph type="body" idx="11" hasCustomPrompt="1"/>
          </p:nvPr>
        </p:nvSpPr>
        <p:spPr>
          <a:xfrm>
            <a:off x="790303" y="154305"/>
            <a:ext cx="3517344" cy="57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000" b="1">
                <a:solidFill>
                  <a:srgbClr val="915A3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eko"/>
                <a:sym typeface="Teko"/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zh-CN" altLang="en-US"/>
              <a:t>输入标题</a:t>
            </a:r>
            <a:endParaRPr lang="en-GB" dirty="0"/>
          </a:p>
        </p:txBody>
      </p:sp>
      <p:sp>
        <p:nvSpPr>
          <p:cNvPr id="12" name="Google Shape;31;p3">
            <a:extLst>
              <a:ext uri="{FF2B5EF4-FFF2-40B4-BE49-F238E27FC236}">
                <a16:creationId xmlns:a16="http://schemas.microsoft.com/office/drawing/2014/main" id="{B89A462B-5C3D-4B5B-9250-C3B3822E9B83}"/>
              </a:ext>
            </a:extLst>
          </p:cNvPr>
          <p:cNvSpPr txBox="1">
            <a:spLocks noGrp="1"/>
          </p:cNvSpPr>
          <p:nvPr userDrawn="1">
            <p:ph type="body" idx="1" hasCustomPrompt="1"/>
          </p:nvPr>
        </p:nvSpPr>
        <p:spPr>
          <a:xfrm>
            <a:off x="793160" y="1089025"/>
            <a:ext cx="7560537" cy="489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+mj-lt"/>
              <a:buNone/>
              <a:defRPr sz="2250" baseline="0">
                <a:solidFill>
                  <a:schemeClr val="dk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eko"/>
                <a:sym typeface="Teko"/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latin typeface="Teko"/>
                <a:ea typeface="Teko"/>
                <a:cs typeface="Teko"/>
                <a:sym typeface="Teko"/>
              </a:defRPr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zh-TW" altLang="en-US" dirty="0"/>
              <a:t>输入纯文字</a:t>
            </a:r>
            <a:endParaRPr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E12282-8FCC-4C8B-87FC-1E7B3EB24AD1}"/>
              </a:ext>
            </a:extLst>
          </p:cNvPr>
          <p:cNvGrpSpPr/>
          <p:nvPr userDrawn="1"/>
        </p:nvGrpSpPr>
        <p:grpSpPr>
          <a:xfrm>
            <a:off x="9308184" y="-1195753"/>
            <a:ext cx="6356518" cy="6091845"/>
            <a:chOff x="12412863" y="-1195754"/>
            <a:chExt cx="8475357" cy="6091845"/>
          </a:xfrm>
        </p:grpSpPr>
        <p:pic>
          <p:nvPicPr>
            <p:cNvPr id="6" name="Picture 5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BE9596A6-02BD-4A9D-83FD-FE43891F8B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412863" y="0"/>
              <a:ext cx="2697714" cy="311685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9B7F72-603F-4F3B-8408-54473EAD80EA}"/>
                </a:ext>
              </a:extLst>
            </p:cNvPr>
            <p:cNvSpPr/>
            <p:nvPr userDrawn="1"/>
          </p:nvSpPr>
          <p:spPr>
            <a:xfrm>
              <a:off x="12412863" y="-1195754"/>
              <a:ext cx="998337" cy="998337"/>
            </a:xfrm>
            <a:prstGeom prst="rect">
              <a:avLst/>
            </a:prstGeom>
            <a:solidFill>
              <a:srgbClr val="915A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BAEDC94-4639-4AEB-9B19-C060F51C6051}"/>
                </a:ext>
              </a:extLst>
            </p:cNvPr>
            <p:cNvSpPr/>
            <p:nvPr userDrawn="1"/>
          </p:nvSpPr>
          <p:spPr>
            <a:xfrm>
              <a:off x="15314517" y="-1195754"/>
              <a:ext cx="998337" cy="9983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700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黑</a:t>
              </a:r>
              <a:endParaRPr lang="en-GB" sz="135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441680-1C6C-42C4-9578-D2B0E7A74DA1}"/>
                </a:ext>
              </a:extLst>
            </p:cNvPr>
            <p:cNvSpPr txBox="1"/>
            <p:nvPr userDrawn="1"/>
          </p:nvSpPr>
          <p:spPr>
            <a:xfrm>
              <a:off x="12412863" y="3429000"/>
              <a:ext cx="2697714" cy="14670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TW" altLang="en-US" sz="1500" b="1" u="sng" dirty="0">
                  <a:solidFill>
                    <a:srgbClr val="915A32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小标题</a:t>
              </a:r>
              <a:r>
                <a:rPr lang="en-US" altLang="zh-TW" sz="1500" b="1" u="sng" dirty="0">
                  <a:solidFill>
                    <a:srgbClr val="915A32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-</a:t>
              </a:r>
              <a:r>
                <a:rPr lang="zh-TW" altLang="en-US" sz="1500" b="1" u="sng" dirty="0">
                  <a:solidFill>
                    <a:srgbClr val="915A32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颜色</a:t>
              </a:r>
              <a:endParaRPr lang="en-US" altLang="zh-TW" sz="1500" b="1" u="sng" dirty="0">
                <a:solidFill>
                  <a:srgbClr val="915A3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r>
                <a:rPr lang="en-US" altLang="zh-TW" sz="1500" b="1" u="none" dirty="0">
                  <a:solidFill>
                    <a:srgbClr val="915A32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Microsoft JhengHei</a:t>
              </a:r>
            </a:p>
            <a:p>
              <a:r>
                <a:rPr lang="en-US" altLang="zh-TW" sz="1500" b="1" u="none" dirty="0">
                  <a:solidFill>
                    <a:srgbClr val="915A32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Font Size: 40 (Bold)</a:t>
              </a:r>
              <a:endParaRPr lang="en-GB" sz="1800" b="1" u="sng" dirty="0">
                <a:solidFill>
                  <a:srgbClr val="915A3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pic>
          <p:nvPicPr>
            <p:cNvPr id="10" name="Picture 9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FD7331D4-A884-4693-A24E-E05F6A4EC5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14517" y="-22862"/>
              <a:ext cx="2693343" cy="313971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E0B4C2-6A50-40C8-B0FE-C656E93A6382}"/>
                </a:ext>
              </a:extLst>
            </p:cNvPr>
            <p:cNvSpPr txBox="1"/>
            <p:nvPr userDrawn="1"/>
          </p:nvSpPr>
          <p:spPr>
            <a:xfrm>
              <a:off x="15314517" y="3429000"/>
              <a:ext cx="2693343" cy="1073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TW" altLang="en-US" sz="1500" b="0" u="sng" dirty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內容字文字</a:t>
              </a:r>
              <a:r>
                <a:rPr lang="en-US" altLang="zh-TW" sz="1500" b="0" u="sng" dirty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-</a:t>
              </a:r>
              <a:r>
                <a:rPr lang="zh-TW" altLang="en-US" sz="1500" b="0" u="sng" dirty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颜色</a:t>
              </a:r>
              <a:endParaRPr lang="en-US" altLang="zh-TW" sz="1500" b="0" u="sng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altLang="zh-TW" sz="1500" b="0" u="none" dirty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Microsoft JhengHei</a:t>
              </a:r>
            </a:p>
            <a:p>
              <a:r>
                <a:rPr lang="en-US" altLang="zh-TW" sz="1500" b="0" u="none" dirty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Font Size: 30</a:t>
              </a:r>
              <a:endParaRPr lang="en-GB" sz="1800" b="0" u="sng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17AE13-BC98-41AA-8090-CFB470EBC002}"/>
                </a:ext>
              </a:extLst>
            </p:cNvPr>
            <p:cNvSpPr txBox="1"/>
            <p:nvPr userDrawn="1"/>
          </p:nvSpPr>
          <p:spPr>
            <a:xfrm>
              <a:off x="15314517" y="4644343"/>
              <a:ext cx="5573703" cy="2517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zh-TW" sz="1500" b="0" i="0" u="none" strike="noStrike" cap="none" dirty="0">
                  <a:solidFill>
                    <a:schemeClr val="tx1"/>
                  </a:solidFill>
                  <a:highlight>
                    <a:srgbClr val="FFFF00"/>
                  </a:highlight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/>
                  <a:sym typeface="Arial"/>
                </a:rPr>
                <a:t>(</a:t>
              </a:r>
              <a:r>
                <a:rPr lang="zh-TW" altLang="en-US" sz="1500" b="0" i="0" u="none" strike="noStrike" cap="none" dirty="0">
                  <a:solidFill>
                    <a:schemeClr val="tx1"/>
                  </a:solidFill>
                  <a:highlight>
                    <a:srgbClr val="FFFF00"/>
                  </a:highlight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/>
                  <a:sym typeface="Arial"/>
                </a:rPr>
                <a:t>內容</a:t>
              </a:r>
              <a:r>
                <a:rPr lang="zh-CN" altLang="en-US" sz="1500" b="0" u="none" dirty="0">
                  <a:solidFill>
                    <a:schemeClr val="tx1"/>
                  </a:solidFill>
                  <a:highlight>
                    <a:srgbClr val="FFFF00"/>
                  </a:highligh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不要小于</a:t>
              </a:r>
              <a:r>
                <a:rPr lang="en-US" altLang="zh-CN" sz="1500" b="0" u="none" dirty="0">
                  <a:solidFill>
                    <a:schemeClr val="tx1"/>
                  </a:solidFill>
                  <a:highlight>
                    <a:srgbClr val="FFFF00"/>
                  </a:highligh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30</a:t>
              </a:r>
              <a:r>
                <a:rPr lang="zh-CN" altLang="en-US" sz="1500" b="0" u="none" dirty="0">
                  <a:solidFill>
                    <a:schemeClr val="tx1"/>
                  </a:solidFill>
                  <a:highlight>
                    <a:srgbClr val="FFFF00"/>
                  </a:highligh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，若不够位置可放在下一页</a:t>
              </a:r>
              <a:r>
                <a:rPr lang="en-US" altLang="zh-CN" sz="1500" b="0" u="none" dirty="0">
                  <a:solidFill>
                    <a:schemeClr val="tx1"/>
                  </a:solidFill>
                  <a:highlight>
                    <a:srgbClr val="FFFF00"/>
                  </a:highligh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)</a:t>
              </a:r>
              <a:endParaRPr lang="en-US" altLang="zh-TW" sz="1800" b="0" u="none" dirty="0">
                <a:solidFill>
                  <a:schemeClr val="tx1"/>
                </a:solidFill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2069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证道：小标题+图片+文字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5;p8">
            <a:extLst>
              <a:ext uri="{FF2B5EF4-FFF2-40B4-BE49-F238E27FC236}">
                <a16:creationId xmlns:a16="http://schemas.microsoft.com/office/drawing/2014/main" id="{713A59E9-927E-4D85-81EE-A6AE67A562C1}"/>
              </a:ext>
            </a:extLst>
          </p:cNvPr>
          <p:cNvSpPr txBox="1">
            <a:spLocks noGrp="1"/>
          </p:cNvSpPr>
          <p:nvPr>
            <p:ph type="body" idx="11" hasCustomPrompt="1"/>
          </p:nvPr>
        </p:nvSpPr>
        <p:spPr>
          <a:xfrm>
            <a:off x="790303" y="154305"/>
            <a:ext cx="3517344" cy="57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000" b="1">
                <a:solidFill>
                  <a:srgbClr val="915A3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eko"/>
                <a:sym typeface="Teko"/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zh-CN" altLang="en-US"/>
              <a:t>输入标题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74CD9D-50EB-4249-B2B5-942C4051DDF1}"/>
              </a:ext>
            </a:extLst>
          </p:cNvPr>
          <p:cNvGrpSpPr/>
          <p:nvPr userDrawn="1"/>
        </p:nvGrpSpPr>
        <p:grpSpPr>
          <a:xfrm>
            <a:off x="9308184" y="-1195753"/>
            <a:ext cx="6356518" cy="6091845"/>
            <a:chOff x="12412863" y="-1195754"/>
            <a:chExt cx="8475357" cy="6091845"/>
          </a:xfrm>
        </p:grpSpPr>
        <p:pic>
          <p:nvPicPr>
            <p:cNvPr id="7" name="Picture 6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122C5D6E-A7FF-4181-A6DD-470660A379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412863" y="0"/>
              <a:ext cx="2697714" cy="311685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E76309-B38B-4985-B8EC-0AEEEDE3FB87}"/>
                </a:ext>
              </a:extLst>
            </p:cNvPr>
            <p:cNvSpPr/>
            <p:nvPr userDrawn="1"/>
          </p:nvSpPr>
          <p:spPr>
            <a:xfrm>
              <a:off x="12412863" y="-1195754"/>
              <a:ext cx="998337" cy="998337"/>
            </a:xfrm>
            <a:prstGeom prst="rect">
              <a:avLst/>
            </a:prstGeom>
            <a:solidFill>
              <a:srgbClr val="915A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D4FCE9-17DD-473A-8CD5-8CABEF791EE4}"/>
                </a:ext>
              </a:extLst>
            </p:cNvPr>
            <p:cNvSpPr/>
            <p:nvPr userDrawn="1"/>
          </p:nvSpPr>
          <p:spPr>
            <a:xfrm>
              <a:off x="15314517" y="-1195754"/>
              <a:ext cx="998337" cy="9983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700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黑</a:t>
              </a:r>
              <a:endParaRPr lang="en-GB" sz="135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367A6C1-344A-4C30-9EC8-99FEBE8B5390}"/>
                </a:ext>
              </a:extLst>
            </p:cNvPr>
            <p:cNvSpPr txBox="1"/>
            <p:nvPr userDrawn="1"/>
          </p:nvSpPr>
          <p:spPr>
            <a:xfrm>
              <a:off x="12412863" y="3429000"/>
              <a:ext cx="2697714" cy="14670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TW" altLang="en-US" sz="1500" b="1" u="sng" dirty="0">
                  <a:solidFill>
                    <a:srgbClr val="915A32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小标题</a:t>
              </a:r>
              <a:r>
                <a:rPr lang="en-US" altLang="zh-TW" sz="1500" b="1" u="sng" dirty="0">
                  <a:solidFill>
                    <a:srgbClr val="915A32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-</a:t>
              </a:r>
              <a:r>
                <a:rPr lang="zh-TW" altLang="en-US" sz="1500" b="1" u="sng" dirty="0">
                  <a:solidFill>
                    <a:srgbClr val="915A32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颜色</a:t>
              </a:r>
              <a:endParaRPr lang="en-US" altLang="zh-TW" sz="1500" b="1" u="sng" dirty="0">
                <a:solidFill>
                  <a:srgbClr val="915A3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r>
                <a:rPr lang="en-US" altLang="zh-TW" sz="1500" b="1" u="none" dirty="0">
                  <a:solidFill>
                    <a:srgbClr val="915A32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Microsoft JhengHei</a:t>
              </a:r>
            </a:p>
            <a:p>
              <a:r>
                <a:rPr lang="en-US" altLang="zh-TW" sz="1500" b="1" u="none" dirty="0">
                  <a:solidFill>
                    <a:srgbClr val="915A32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Font Size: 40 (Bold)</a:t>
              </a:r>
              <a:endParaRPr lang="en-GB" sz="1800" b="1" u="sng" dirty="0">
                <a:solidFill>
                  <a:srgbClr val="915A3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pic>
          <p:nvPicPr>
            <p:cNvPr id="11" name="Picture 10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6EE3B9AC-0F8D-4074-B62A-A8E69ABC6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14517" y="-22862"/>
              <a:ext cx="2693343" cy="313971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8F2BC8-8AFE-42E5-B5BA-AA196ED8DB77}"/>
                </a:ext>
              </a:extLst>
            </p:cNvPr>
            <p:cNvSpPr txBox="1"/>
            <p:nvPr userDrawn="1"/>
          </p:nvSpPr>
          <p:spPr>
            <a:xfrm>
              <a:off x="15314517" y="3429000"/>
              <a:ext cx="2693343" cy="1073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TW" altLang="en-US" sz="1500" b="0" u="sng" dirty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內容字文字</a:t>
              </a:r>
              <a:r>
                <a:rPr lang="en-US" altLang="zh-TW" sz="1500" b="0" u="sng" dirty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-</a:t>
              </a:r>
              <a:r>
                <a:rPr lang="zh-TW" altLang="en-US" sz="1500" b="0" u="sng" dirty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颜色</a:t>
              </a:r>
              <a:endParaRPr lang="en-US" altLang="zh-TW" sz="1500" b="0" u="sng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altLang="zh-TW" sz="1500" b="0" u="none" dirty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Microsoft JhengHei</a:t>
              </a:r>
            </a:p>
            <a:p>
              <a:r>
                <a:rPr lang="en-US" altLang="zh-TW" sz="1500" b="0" u="none" dirty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Font Size: 30</a:t>
              </a:r>
              <a:endParaRPr lang="en-GB" sz="1800" b="0" u="sng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DEE395-FABC-44AB-A7E6-4B051EA7F5D7}"/>
                </a:ext>
              </a:extLst>
            </p:cNvPr>
            <p:cNvSpPr txBox="1"/>
            <p:nvPr userDrawn="1"/>
          </p:nvSpPr>
          <p:spPr>
            <a:xfrm>
              <a:off x="15314517" y="4644343"/>
              <a:ext cx="5573703" cy="2517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zh-TW" sz="1500" b="0" i="0" u="none" strike="noStrike" cap="none" dirty="0">
                  <a:solidFill>
                    <a:schemeClr val="tx1"/>
                  </a:solidFill>
                  <a:highlight>
                    <a:srgbClr val="FFFF00"/>
                  </a:highlight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/>
                  <a:sym typeface="Arial"/>
                </a:rPr>
                <a:t>(</a:t>
              </a:r>
              <a:r>
                <a:rPr lang="zh-TW" altLang="en-US" sz="1500" b="0" i="0" u="none" strike="noStrike" cap="none" dirty="0">
                  <a:solidFill>
                    <a:schemeClr val="tx1"/>
                  </a:solidFill>
                  <a:highlight>
                    <a:srgbClr val="FFFF00"/>
                  </a:highlight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/>
                  <a:sym typeface="Arial"/>
                </a:rPr>
                <a:t>內容</a:t>
              </a:r>
              <a:r>
                <a:rPr lang="zh-CN" altLang="en-US" sz="1500" b="0" u="none" dirty="0">
                  <a:solidFill>
                    <a:schemeClr val="tx1"/>
                  </a:solidFill>
                  <a:highlight>
                    <a:srgbClr val="FFFF00"/>
                  </a:highligh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不要小于</a:t>
              </a:r>
              <a:r>
                <a:rPr lang="en-US" altLang="zh-CN" sz="1500" b="0" u="none" dirty="0">
                  <a:solidFill>
                    <a:schemeClr val="tx1"/>
                  </a:solidFill>
                  <a:highlight>
                    <a:srgbClr val="FFFF00"/>
                  </a:highligh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30</a:t>
              </a:r>
              <a:r>
                <a:rPr lang="zh-CN" altLang="en-US" sz="1500" b="0" u="none" dirty="0">
                  <a:solidFill>
                    <a:schemeClr val="tx1"/>
                  </a:solidFill>
                  <a:highlight>
                    <a:srgbClr val="FFFF00"/>
                  </a:highligh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，若不够位置可放在下一页</a:t>
              </a:r>
              <a:r>
                <a:rPr lang="en-US" altLang="zh-CN" sz="1500" b="0" u="none" dirty="0">
                  <a:solidFill>
                    <a:schemeClr val="tx1"/>
                  </a:solidFill>
                  <a:highlight>
                    <a:srgbClr val="FFFF00"/>
                  </a:highligh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)</a:t>
              </a:r>
              <a:endParaRPr lang="en-US" altLang="zh-TW" sz="1800" b="0" u="none" dirty="0">
                <a:solidFill>
                  <a:schemeClr val="tx1"/>
                </a:solidFill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sp>
        <p:nvSpPr>
          <p:cNvPr id="14" name="Google Shape;31;p3">
            <a:extLst>
              <a:ext uri="{FF2B5EF4-FFF2-40B4-BE49-F238E27FC236}">
                <a16:creationId xmlns:a16="http://schemas.microsoft.com/office/drawing/2014/main" id="{1F323E3E-330D-4144-93BF-46998CB84D76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793160" y="1089026"/>
            <a:ext cx="3644300" cy="4571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+mj-lt"/>
              <a:buNone/>
              <a:defRPr sz="2250" baseline="0">
                <a:solidFill>
                  <a:schemeClr val="dk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eko"/>
                <a:sym typeface="Teko"/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latin typeface="Teko"/>
                <a:ea typeface="Teko"/>
                <a:cs typeface="Teko"/>
                <a:sym typeface="Teko"/>
              </a:defRPr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zh-TW" altLang="en-US" dirty="0"/>
              <a:t>输入纯文字</a:t>
            </a:r>
            <a:endParaRPr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FEF08EF-F5AC-45AA-8286-267611E81D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06541" y="1089026"/>
            <a:ext cx="3644300" cy="4572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lang="zh-TW" altLang="en-US" dirty="0"/>
              <a:t>请放置图片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467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orient="horz" pos="686">
          <p15:clr>
            <a:srgbClr val="FBAE40"/>
          </p15:clr>
        </p15:guide>
        <p15:guide id="3" orient="horz" pos="3566">
          <p15:clr>
            <a:srgbClr val="FBAE40"/>
          </p15:clr>
        </p15:guide>
        <p15:guide id="4" pos="2965">
          <p15:clr>
            <a:srgbClr val="FBAE40"/>
          </p15:clr>
        </p15:guide>
        <p15:guide id="5" pos="27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2024/4/30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2024/4/30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2024/4/30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2024/4/30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2024/4/30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2024/4/30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2024/4/30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600" y="0"/>
            <a:ext cx="8096399" cy="11088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 lang="zh-CN" sz="4200">
                <a:solidFill>
                  <a:srgbClr val="2E75B6"/>
                </a:solidFill>
                <a:latin typeface="黑体"/>
              </a:defRPr>
            </a:pPr>
            <a:r>
              <a:t>讲道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00" y="1490400"/>
            <a:ext cx="9054000" cy="194040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>
              <a:defRPr lang="zh-CN" sz="6000">
                <a:latin typeface="黑体"/>
              </a:defRPr>
            </a:pPr>
            <a:r>
              <a:rPr dirty="0"/>
              <a:t>在主里喜乐的生命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200" y="3700800"/>
            <a:ext cx="9043200" cy="1231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zh-CN" sz="3200">
                <a:latin typeface="黑体"/>
              </a:defRPr>
            </a:pPr>
            <a:r>
              <a:t>证道：宋景昌 牧师</a:t>
            </a:r>
          </a:p>
          <a:p>
            <a:pPr algn="ctr">
              <a:spcBef>
                <a:spcPts val="1200"/>
              </a:spcBef>
              <a:defRPr lang="zh-CN" sz="3200">
                <a:latin typeface="黑体"/>
              </a:defRPr>
            </a:pPr>
            <a:r>
              <a:t>经文：腓4:1-9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D5A74-D203-3623-5011-42AFBB994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B47793-6B54-7A8D-D0F0-B4DE43C7DC9F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54656" y="345422"/>
            <a:ext cx="3517344" cy="574481"/>
          </a:xfrm>
        </p:spPr>
        <p:txBody>
          <a:bodyPr/>
          <a:lstStyle/>
          <a:p>
            <a:r>
              <a:rPr lang="zh-TW" altLang="en-US" dirty="0"/>
              <a:t>腓四</a:t>
            </a:r>
            <a:r>
              <a:rPr lang="en-US" altLang="zh-TW" dirty="0"/>
              <a:t>2-3</a:t>
            </a:r>
            <a:r>
              <a:rPr lang="zh-TW" altLang="en-US" dirty="0"/>
              <a:t>新汉语译本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922C9-7B6E-45D3-835C-0F636EA66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160" y="1583871"/>
            <a:ext cx="7560537" cy="4397212"/>
          </a:xfrm>
        </p:spPr>
        <p:txBody>
          <a:bodyPr/>
          <a:lstStyle/>
          <a:p>
            <a:r>
              <a:rPr lang="en-US" altLang="zh-TW" dirty="0"/>
              <a:t>2</a:t>
            </a:r>
            <a:r>
              <a:rPr lang="zh-TW" altLang="en-US" dirty="0"/>
              <a:t>我劝友阿蝶</a:t>
            </a:r>
            <a:r>
              <a:rPr lang="de-DE" altLang="zh-TW" dirty="0"/>
              <a:t>(</a:t>
            </a:r>
            <a:r>
              <a:rPr lang="de-DE" altLang="zh-TW" dirty="0" err="1"/>
              <a:t>Euodia</a:t>
            </a:r>
            <a:r>
              <a:rPr lang="de-DE" altLang="zh-TW" dirty="0"/>
              <a:t>) </a:t>
            </a:r>
            <a:r>
              <a:rPr lang="zh-TW" altLang="en-US" dirty="0"/>
              <a:t>，也劝循都基</a:t>
            </a:r>
            <a:r>
              <a:rPr lang="de-DE" altLang="zh-TW" dirty="0"/>
              <a:t>(</a:t>
            </a:r>
            <a:r>
              <a:rPr lang="de-DE" altLang="zh-TW" dirty="0" err="1"/>
              <a:t>Syntyche</a:t>
            </a:r>
            <a:r>
              <a:rPr lang="de-DE" altLang="zh-TW" dirty="0"/>
              <a:t>)</a:t>
            </a:r>
            <a:r>
              <a:rPr lang="zh-TW" altLang="en-US" dirty="0"/>
              <a:t>，要在主里有同一的想法。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3</a:t>
            </a:r>
            <a:r>
              <a:rPr lang="zh-TW" altLang="en-US" dirty="0"/>
              <a:t>是的，我的忠实伙伴啊，也求你帮助她们二人；她们曾在福音的工作上与我，与革利免和我其余的同工，一同奋斗。这些人的名字都在生命册上。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951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04A37-6AE9-BAC9-C4D2-38DA770DF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1BA778-DF97-830C-CD36-7BC4AA5794F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54656" y="302436"/>
            <a:ext cx="3517344" cy="574481"/>
          </a:xfrm>
        </p:spPr>
        <p:txBody>
          <a:bodyPr/>
          <a:lstStyle/>
          <a:p>
            <a:r>
              <a:rPr lang="zh-TW" altLang="en-US" dirty="0"/>
              <a:t>同心带来的喜乐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981D8-B893-A21C-5DDA-E85940E2B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160" y="1567543"/>
            <a:ext cx="7560537" cy="4413540"/>
          </a:xfrm>
        </p:spPr>
        <p:txBody>
          <a:bodyPr/>
          <a:lstStyle/>
          <a:p>
            <a:r>
              <a:rPr lang="zh-TW" altLang="en-US" dirty="0"/>
              <a:t>保罗没有偏坦任何一方，肯定两位姊妹在福音事工上同样都有贡献。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保罗所关心的却不是要仲裁、要定谁是谁非、要公平解决；而是要劝导两位姊妹在事奉上「要在主里要同心」</a:t>
            </a:r>
            <a:r>
              <a:rPr lang="en-US" altLang="zh-TW" dirty="0"/>
              <a:t>(V2)</a:t>
            </a:r>
            <a:r>
              <a:rPr lang="zh-TW" altLang="en-US" dirty="0"/>
              <a:t>，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这样，事奉的果效就会更大，事奉就更喜乐。因此，保罗提请教会同工出面劝勉她们，双方都学习单单转向基督。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554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2F0B4-835F-8F23-566A-36E283F70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8350D9-225E-78CC-7CBA-8F8B32C7FF9E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54656" y="302436"/>
            <a:ext cx="3517344" cy="574481"/>
          </a:xfrm>
        </p:spPr>
        <p:txBody>
          <a:bodyPr/>
          <a:lstStyle/>
          <a:p>
            <a:r>
              <a:rPr lang="zh-TW" altLang="en-US" dirty="0"/>
              <a:t>同心带来的喜乐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C3084-0C55-0857-A274-E1B1D58F1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160" y="1583871"/>
            <a:ext cx="7560537" cy="4397212"/>
          </a:xfrm>
        </p:spPr>
        <p:txBody>
          <a:bodyPr/>
          <a:lstStyle/>
          <a:p>
            <a:r>
              <a:rPr lang="zh-TW" altLang="en-US" dirty="0"/>
              <a:t>人与人之间因着性格与做事的方式的不同，而做成人事冲突的情况，可以是屡见不鲜的。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无论彼此间是什么关系，人事冲突可以出现在任何年龄与职份的人身上。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667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E9FB7-3D70-E379-715D-39CD8C570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FBDE1D-0A76-757D-0841-EDF273E6713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54656" y="302436"/>
            <a:ext cx="3517344" cy="574481"/>
          </a:xfrm>
        </p:spPr>
        <p:txBody>
          <a:bodyPr/>
          <a:lstStyle/>
          <a:p>
            <a:r>
              <a:rPr lang="zh-TW" altLang="en-US" dirty="0"/>
              <a:t>同心带来的喜乐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8743C-19EB-F3F2-FCC4-A939F3B02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160" y="1567543"/>
            <a:ext cx="7560537" cy="4413540"/>
          </a:xfrm>
        </p:spPr>
        <p:txBody>
          <a:bodyPr/>
          <a:lstStyle/>
          <a:p>
            <a:r>
              <a:rPr lang="zh-TW" altLang="en-US" dirty="0"/>
              <a:t>从另一个角度，保罗提醒腓立比的信徒，他们的名字已经写在生命册上，神记念我们在地上的一切工作。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因此，竭力保守教会的和睦、合一，是信徒在建造教会中要追求的事情。</a:t>
            </a:r>
            <a:endParaRPr lang="en-US" altLang="zh-TW" dirty="0"/>
          </a:p>
          <a:p>
            <a:endParaRPr lang="zh-TW" altLang="en-US" dirty="0"/>
          </a:p>
          <a:p>
            <a:r>
              <a:rPr lang="zh-TW" altLang="en-US" dirty="0"/>
              <a:t>教会能有一个同心、合一的事奉生命，必定能为教会，为整个信仰群体，带来的无限喜乐的生命动力。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853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89293-855F-30E4-B6B0-6D264C548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D6B113-0A91-5FA0-CCDE-FEAFFB8D181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54656" y="345422"/>
            <a:ext cx="3517344" cy="574481"/>
          </a:xfrm>
        </p:spPr>
        <p:txBody>
          <a:bodyPr/>
          <a:lstStyle/>
          <a:p>
            <a:r>
              <a:rPr lang="zh-TW" altLang="en-US" dirty="0"/>
              <a:t>腓四</a:t>
            </a:r>
            <a:r>
              <a:rPr lang="en-US" altLang="zh-TW" dirty="0"/>
              <a:t>4-7 </a:t>
            </a:r>
            <a:r>
              <a:rPr lang="zh-TW" altLang="en-US" dirty="0"/>
              <a:t>新汉语译本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11BCD-B2F9-9E86-FEFC-38836314A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160" y="1583871"/>
            <a:ext cx="7560537" cy="4397212"/>
          </a:xfrm>
        </p:spPr>
        <p:txBody>
          <a:bodyPr/>
          <a:lstStyle/>
          <a:p>
            <a:r>
              <a:rPr lang="en-US" altLang="zh-TW" dirty="0"/>
              <a:t>4</a:t>
            </a:r>
            <a:r>
              <a:rPr lang="zh-TW" altLang="en-US" dirty="0"/>
              <a:t>你们要在主里常常喜乐！我再说，你们要喜乐！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5</a:t>
            </a:r>
            <a:r>
              <a:rPr lang="zh-TW" altLang="en-US" dirty="0"/>
              <a:t>要让所有人都知道你们的谦让。主已经近了！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6</a:t>
            </a:r>
            <a:r>
              <a:rPr lang="zh-TW" altLang="en-US" dirty="0"/>
              <a:t>应当一无挂虑，反而要凡事借着祷告祈求，幷且怀着感谢的心，把你们的需要告诉神。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7</a:t>
            </a:r>
            <a:r>
              <a:rPr lang="zh-TW" altLang="en-US" dirty="0"/>
              <a:t>这样，神所赐那超乎人所能理解的平安，必在基督耶稣里保守你们的心思意念。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894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676D4-025B-2F9B-22A1-F0B42C909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5AEAF0-44BE-1179-06D3-E58D7834595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54656" y="302436"/>
            <a:ext cx="3517344" cy="574481"/>
          </a:xfrm>
        </p:spPr>
        <p:txBody>
          <a:bodyPr/>
          <a:lstStyle/>
          <a:p>
            <a:r>
              <a:rPr lang="zh-TW" altLang="en-US" dirty="0"/>
              <a:t>靠主祷告而喜乐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96243-E1C6-777C-36B6-EEC12DDEB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160" y="1583871"/>
            <a:ext cx="7560537" cy="4397212"/>
          </a:xfrm>
        </p:spPr>
        <p:txBody>
          <a:bodyPr/>
          <a:lstStyle/>
          <a:p>
            <a:r>
              <a:rPr lang="zh-TW" altLang="en-US" dirty="0"/>
              <a:t>然而，保罗却向腓立比教会重申说：要在主里常常喜乐！我再说，你们要喜乐！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保罗纵使被囚禁，仍然可以处之泰然，可以「常常喜乐」！因为保罗知道，他的秘诀就是借着祷告交托他的困难。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地上所有的快乐都不能持久、都可能变味，只有「靠主喜乐」（三</a:t>
            </a:r>
            <a:r>
              <a:rPr lang="en-US" altLang="zh-TW" dirty="0"/>
              <a:t>1</a:t>
            </a:r>
            <a:r>
              <a:rPr lang="zh-TW" altLang="en-US" dirty="0"/>
              <a:t>）、以主为乐，才有可能「常常喜乐」。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730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CDF17-D695-6B67-367E-D11CB2D76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82787C-8CAD-087B-1892-E4D13A468C6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54656" y="302436"/>
            <a:ext cx="3517344" cy="574481"/>
          </a:xfrm>
        </p:spPr>
        <p:txBody>
          <a:bodyPr/>
          <a:lstStyle/>
          <a:p>
            <a:r>
              <a:rPr lang="zh-TW" altLang="en-US" dirty="0"/>
              <a:t>靠主祷告而喜乐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9E52F-CA1D-5806-9CAE-3D9D7DBD6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160" y="1583871"/>
            <a:ext cx="7560537" cy="4397212"/>
          </a:xfrm>
        </p:spPr>
        <p:txBody>
          <a:bodyPr/>
          <a:lstStyle/>
          <a:p>
            <a:r>
              <a:rPr lang="zh-TW" altLang="en-US" dirty="0"/>
              <a:t>今天，为什么仍然有许多基督徒喜乐不起来？</a:t>
            </a:r>
            <a:endParaRPr lang="en-US" altLang="zh-TW" dirty="0"/>
          </a:p>
          <a:p>
            <a:endParaRPr lang="en-US" dirty="0"/>
          </a:p>
          <a:p>
            <a:r>
              <a:rPr lang="zh-TW" altLang="en-US" dirty="0"/>
              <a:t>劳苦愁烦似乎是现代人生活的写照，保罗却说：</a:t>
            </a:r>
            <a:endParaRPr lang="en-US" altLang="zh-TW" dirty="0"/>
          </a:p>
          <a:p>
            <a:pPr marL="81000" indent="0">
              <a:buNone/>
            </a:pPr>
            <a:r>
              <a:rPr lang="zh-CN" altLang="en-US" dirty="0"/>
              <a:t>   </a:t>
            </a:r>
            <a:r>
              <a:rPr lang="zh-TW" altLang="en-US" dirty="0"/>
              <a:t>「应当一无挂虑」。</a:t>
            </a:r>
            <a:endParaRPr lang="en-US" altLang="zh-TW" dirty="0"/>
          </a:p>
          <a:p>
            <a:endParaRPr lang="zh-TW" altLang="en-US" dirty="0"/>
          </a:p>
          <a:p>
            <a:r>
              <a:rPr lang="zh-TW" altLang="en-US" dirty="0"/>
              <a:t>在这样忙碌又充满压力的社会里，怎么可能</a:t>
            </a:r>
            <a:endParaRPr lang="en-US" altLang="zh-TW" dirty="0"/>
          </a:p>
          <a:p>
            <a:pPr marL="81000" indent="0">
              <a:buNone/>
            </a:pPr>
            <a:r>
              <a:rPr lang="zh-CN" altLang="en-US" dirty="0"/>
              <a:t>     </a:t>
            </a:r>
            <a:r>
              <a:rPr lang="zh-TW" altLang="en-US" dirty="0"/>
              <a:t>一无挂虑呢？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147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E38FA-7C82-C1EF-3E39-D9DC8B8D0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C46E30-C109-9289-25BD-BB571DC118C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54656" y="302436"/>
            <a:ext cx="3517344" cy="574481"/>
          </a:xfrm>
        </p:spPr>
        <p:txBody>
          <a:bodyPr/>
          <a:lstStyle/>
          <a:p>
            <a:r>
              <a:rPr lang="zh-TW" altLang="en-US" dirty="0"/>
              <a:t>靠主祷告而喜乐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2442C-57E8-5CC0-ED39-EC080E33D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160" y="1583871"/>
            <a:ext cx="7560537" cy="4397212"/>
          </a:xfrm>
        </p:spPr>
        <p:txBody>
          <a:bodyPr/>
          <a:lstStyle/>
          <a:p>
            <a:r>
              <a:rPr lang="zh-TW" altLang="en-US" dirty="0"/>
              <a:t>保罗提醒我们「应当一无挂虑」的两个原则，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首先，借着祷告交托。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其次，倚靠圣灵的引导</a:t>
            </a:r>
            <a:endParaRPr lang="en-US" altLang="zh-TW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202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374DE3-88C4-4646-937E-D10788695FE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54656" y="252277"/>
            <a:ext cx="3517344" cy="629466"/>
          </a:xfrm>
        </p:spPr>
        <p:txBody>
          <a:bodyPr/>
          <a:lstStyle/>
          <a:p>
            <a:r>
              <a:rPr lang="zh-TW" altLang="en-US" dirty="0"/>
              <a:t>靠主祷告而喜乐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0BE31-DE07-42C5-93A5-890968FFC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160" y="1196974"/>
            <a:ext cx="3644300" cy="4463475"/>
          </a:xfrm>
        </p:spPr>
        <p:txBody>
          <a:bodyPr/>
          <a:lstStyle/>
          <a:p>
            <a:r>
              <a:rPr lang="zh-TW" altLang="en-US" dirty="0"/>
              <a:t>李文斯顿 </a:t>
            </a:r>
            <a:r>
              <a:rPr lang="en-US" altLang="zh-TW" dirty="0"/>
              <a:t>(David Livingstone 19/3/1813 — 1/5/1873)</a:t>
            </a:r>
          </a:p>
          <a:p>
            <a:endParaRPr lang="en-US" altLang="zh-TW" dirty="0"/>
          </a:p>
          <a:p>
            <a:r>
              <a:rPr lang="zh-TW" altLang="en-US" dirty="0"/>
              <a:t>被称为非洲之父，是全世界最伟大的宣教士之一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（中国有戴德生，印度有克利威廉，而非洲有李文斯顿）</a:t>
            </a:r>
            <a:endParaRPr lang="en-US" altLang="zh-TW" dirty="0"/>
          </a:p>
          <a:p>
            <a:endParaRPr lang="en-GB" dirty="0"/>
          </a:p>
        </p:txBody>
      </p:sp>
      <p:sp>
        <p:nvSpPr>
          <p:cNvPr id="7" name="图片占位符 6">
            <a:extLst>
              <a:ext uri="{FF2B5EF4-FFF2-40B4-BE49-F238E27FC236}">
                <a16:creationId xmlns:a16="http://schemas.microsoft.com/office/drawing/2014/main" id="{96C5DD88-F87F-C379-B7B6-2B82DEB6A9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A409783-F4BB-6AD2-9C31-2DBFB52F7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227" y="1196974"/>
            <a:ext cx="2784927" cy="410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13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27B43-7AC3-32BD-6C43-352E85CF6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AF5E2D-6F69-1066-798F-DFD50BDFDC5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54656" y="275305"/>
            <a:ext cx="3517344" cy="574481"/>
          </a:xfrm>
        </p:spPr>
        <p:txBody>
          <a:bodyPr/>
          <a:lstStyle/>
          <a:p>
            <a:r>
              <a:rPr lang="zh-TW" altLang="en-US" dirty="0"/>
              <a:t>靠主祷告而喜乐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331CF-BEB9-F80A-EDC8-64DA8482C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586" y="1224643"/>
            <a:ext cx="4159874" cy="4435806"/>
          </a:xfrm>
        </p:spPr>
        <p:txBody>
          <a:bodyPr/>
          <a:lstStyle/>
          <a:p>
            <a:r>
              <a:rPr lang="zh-TW" altLang="en-US" dirty="0"/>
              <a:t>李文斯顿一生他不单是把福音带入非洲的内陆地方，建立布道所；</a:t>
            </a:r>
            <a:endParaRPr lang="en-US" altLang="zh-TW" dirty="0"/>
          </a:p>
          <a:p>
            <a:endParaRPr lang="en-US" dirty="0"/>
          </a:p>
          <a:p>
            <a:r>
              <a:rPr lang="zh-TW" altLang="en-US" dirty="0"/>
              <a:t>他更唤醒世界注意到非洲奴隶贩卖的悲惨，最终英国议会于</a:t>
            </a:r>
            <a:r>
              <a:rPr lang="en-US" altLang="zh-TW" dirty="0"/>
              <a:t>1833</a:t>
            </a:r>
            <a:r>
              <a:rPr lang="zh-TW" altLang="en-US" dirty="0"/>
              <a:t>年</a:t>
            </a:r>
            <a:r>
              <a:rPr lang="en-US" altLang="zh-TW" dirty="0"/>
              <a:t>8</a:t>
            </a:r>
            <a:r>
              <a:rPr lang="zh-TW" altLang="en-US" dirty="0"/>
              <a:t>月</a:t>
            </a:r>
            <a:r>
              <a:rPr lang="en-US" altLang="zh-TW" dirty="0"/>
              <a:t>28</a:t>
            </a:r>
            <a:r>
              <a:rPr lang="zh-TW" altLang="en-US" dirty="0"/>
              <a:t>日通过废除奴隶制法令。</a:t>
            </a:r>
            <a:endParaRPr lang="en-US" altLang="zh-TW" dirty="0"/>
          </a:p>
          <a:p>
            <a:endParaRPr lang="en-GB" dirty="0"/>
          </a:p>
        </p:txBody>
      </p:sp>
      <p:sp>
        <p:nvSpPr>
          <p:cNvPr id="8" name="图片占位符 7">
            <a:extLst>
              <a:ext uri="{FF2B5EF4-FFF2-40B4-BE49-F238E27FC236}">
                <a16:creationId xmlns:a16="http://schemas.microsoft.com/office/drawing/2014/main" id="{4A344292-11AC-28F0-F482-55FE6C5741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70EC287-CCFA-58D3-6FAA-69D50C5D9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175" y="1089026"/>
            <a:ext cx="3433665" cy="3748143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5A1FE84-D417-9E5A-4564-E5FFFEADE70A}"/>
              </a:ext>
            </a:extLst>
          </p:cNvPr>
          <p:cNvSpPr txBox="1">
            <a:spLocks/>
          </p:cNvSpPr>
          <p:nvPr/>
        </p:nvSpPr>
        <p:spPr>
          <a:xfrm>
            <a:off x="277586" y="3804557"/>
            <a:ext cx="4159874" cy="285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+mj-lt"/>
              <a:buNone/>
              <a:defRPr sz="3000" kern="1200" baseline="0">
                <a:solidFill>
                  <a:schemeClr val="dk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eko"/>
                <a:sym typeface="Teko"/>
              </a:defRPr>
            </a:lvl1pPr>
            <a:lvl2pPr marL="9144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Teko"/>
                <a:ea typeface="Teko"/>
                <a:cs typeface="Teko"/>
                <a:sym typeface="Teko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250" dirty="0"/>
              <a:t>1873</a:t>
            </a:r>
            <a:r>
              <a:rPr lang="zh-TW" altLang="en-US" sz="2250" dirty="0"/>
              <a:t>年</a:t>
            </a:r>
            <a:r>
              <a:rPr lang="en-US" altLang="zh-TW" sz="2250" dirty="0"/>
              <a:t>5</a:t>
            </a:r>
            <a:r>
              <a:rPr lang="zh-TW" altLang="en-US" sz="2250" dirty="0"/>
              <a:t>月</a:t>
            </a:r>
            <a:r>
              <a:rPr lang="en-US" altLang="zh-TW" sz="2250" dirty="0"/>
              <a:t>4</a:t>
            </a:r>
            <a:r>
              <a:rPr lang="zh-TW" altLang="en-US" sz="2250" dirty="0"/>
              <a:t>日的早晨，人们发现李文斯顿跪着祷告时过世了，回到父的怀中。</a:t>
            </a:r>
            <a:endParaRPr lang="en-US" altLang="zh-TW" sz="225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900" dirty="0"/>
          </a:p>
          <a:p>
            <a:r>
              <a:rPr lang="zh-TW" altLang="en-US" sz="2250" dirty="0"/>
              <a:t>耶稣基督的爱，赐与他很多的生活力量。他的使命都是在喜乐和快乐中完成的。</a:t>
            </a:r>
            <a:endParaRPr lang="en-GB" sz="2250" dirty="0"/>
          </a:p>
        </p:txBody>
      </p:sp>
    </p:spTree>
    <p:extLst>
      <p:ext uri="{BB962C8B-B14F-4D97-AF65-F5344CB8AC3E}">
        <p14:creationId xmlns:p14="http://schemas.microsoft.com/office/powerpoint/2010/main" val="236573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46A82E-E532-46A9-9AA6-C50C472383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54656" y="302436"/>
            <a:ext cx="3517344" cy="574481"/>
          </a:xfrm>
        </p:spPr>
        <p:txBody>
          <a:bodyPr/>
          <a:lstStyle/>
          <a:p>
            <a:r>
              <a:rPr lang="zh-TW" altLang="en-US" dirty="0"/>
              <a:t>引言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891A5-5A1F-4FEF-9781-F4F559A1C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160" y="1583871"/>
            <a:ext cx="7560537" cy="4397212"/>
          </a:xfrm>
        </p:spPr>
        <p:txBody>
          <a:bodyPr/>
          <a:lstStyle/>
          <a:p>
            <a:r>
              <a:rPr lang="zh-TW" altLang="en-US" dirty="0"/>
              <a:t>曾经有一位中学生以「丰裕的物质生活就是最好的生活？」为题，写了一篇文章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其中一段：</a:t>
            </a:r>
            <a:r>
              <a:rPr lang="en-US" altLang="zh-TW" dirty="0"/>
              <a:t>『</a:t>
            </a:r>
            <a:r>
              <a:rPr lang="zh-TW" altLang="en-US" dirty="0"/>
              <a:t>生命中除了物质享受外，还有许多有价值的东西，如和谐家庭、真挚友情，都是非常重要的。况且丰裕与否主要视乎个人感受，而人的欲念是无穷无尽的，人往往喜欢比较，即使过着丰裕的生活，但「一山还有一山高」，一旦和别人比较起来就觉得不称意了。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347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BD533-D7F7-1FDE-F861-6592E8A8C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5B7AC3-73B5-EB26-4BFB-2E9E72918832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54656" y="302436"/>
            <a:ext cx="3517344" cy="574481"/>
          </a:xfrm>
        </p:spPr>
        <p:txBody>
          <a:bodyPr/>
          <a:lstStyle/>
          <a:p>
            <a:r>
              <a:rPr lang="zh-TW" altLang="en-US" dirty="0"/>
              <a:t>靠主祷告而喜乐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42100-ACBF-004A-A28C-3DCA233E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160" y="1567543"/>
            <a:ext cx="7560537" cy="4413540"/>
          </a:xfrm>
        </p:spPr>
        <p:txBody>
          <a:bodyPr/>
          <a:lstStyle/>
          <a:p>
            <a:r>
              <a:rPr lang="zh-TW" altLang="en-US" dirty="0"/>
              <a:t>弟兄姊妹，我们在生活中是否仍然有不少挂虑与重担呢？是工作？是经济？是人际间的关系？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也许我们过去为这些事情祷告了很多次，但大都是只停留在「向神诉说」的阶段，不断向神说，重复向神说，甚少进入安静「听神说」、「让神的灵引导」的阶段。</a:t>
            </a:r>
          </a:p>
        </p:txBody>
      </p:sp>
    </p:spTree>
    <p:extLst>
      <p:ext uri="{BB962C8B-B14F-4D97-AF65-F5344CB8AC3E}">
        <p14:creationId xmlns:p14="http://schemas.microsoft.com/office/powerpoint/2010/main" val="1434976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4DAE9-15C1-2D6D-4836-F1FD7A4EB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96FA17-2174-FA19-C4A3-F5E3AEFE665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54656" y="302436"/>
            <a:ext cx="3517344" cy="574481"/>
          </a:xfrm>
        </p:spPr>
        <p:txBody>
          <a:bodyPr/>
          <a:lstStyle/>
          <a:p>
            <a:r>
              <a:rPr lang="zh-TW" altLang="en-US" dirty="0"/>
              <a:t>靠主祷告而喜乐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89B50-8F05-B3A3-70BE-A21830476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160" y="1583871"/>
            <a:ext cx="7560537" cy="4397212"/>
          </a:xfrm>
        </p:spPr>
        <p:txBody>
          <a:bodyPr/>
          <a:lstStyle/>
          <a:p>
            <a:r>
              <a:rPr lang="zh-TW" altLang="en-US" dirty="0"/>
              <a:t>我们可能没有这些伟大的宣教士对神那大的信心，常常靠主祷告，然而，这岂不都是我们学习的好榜样！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因为他们深深知道，无论他们面对怎样的境，神的恩手会保护、会承托他们，使他们能以感恩、喜乐的心去面对。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46093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26D02-A0E0-43CF-BF75-2960AA38F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74CA2B-A9E2-611C-D8EA-EAA043A2318F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54656" y="302436"/>
            <a:ext cx="3517344" cy="574481"/>
          </a:xfrm>
        </p:spPr>
        <p:txBody>
          <a:bodyPr/>
          <a:lstStyle/>
          <a:p>
            <a:r>
              <a:rPr lang="zh-TW" altLang="en-US" dirty="0"/>
              <a:t>靠主祷告而喜乐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5E340-25AF-49F6-0BEB-E71E1311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160" y="1567543"/>
            <a:ext cx="7560537" cy="4413540"/>
          </a:xfrm>
        </p:spPr>
        <p:txBody>
          <a:bodyPr/>
          <a:lstStyle/>
          <a:p>
            <a:r>
              <a:rPr lang="zh-TW" altLang="en-US" dirty="0"/>
              <a:t>高雄六龟  山地育幼院的故事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诗歌</a:t>
            </a:r>
            <a:r>
              <a:rPr lang="en-US" altLang="zh-TW" dirty="0"/>
              <a:t>《</a:t>
            </a:r>
            <a:r>
              <a:rPr lang="zh-TW" altLang="en-US" dirty="0"/>
              <a:t>那双看不见的手</a:t>
            </a:r>
            <a:r>
              <a:rPr lang="en-US" altLang="zh-TW" dirty="0"/>
              <a:t>》</a:t>
            </a:r>
          </a:p>
          <a:p>
            <a:pPr marL="514350" lvl="1" indent="0">
              <a:buNone/>
            </a:pPr>
            <a:r>
              <a:rPr lang="zh-TW" altLang="en-US" dirty="0"/>
              <a:t>虽不见你，触不到你，但是我知，你正在对我低语。</a:t>
            </a:r>
          </a:p>
          <a:p>
            <a:pPr marL="514350" lvl="1" indent="0">
              <a:buNone/>
            </a:pPr>
            <a:r>
              <a:rPr lang="zh-TW" altLang="en-US" dirty="0"/>
              <a:t>喔主耶稣！喔主耶稣！我深知道你一直就在这里。</a:t>
            </a:r>
          </a:p>
          <a:p>
            <a:pPr marL="514350" lvl="1" indent="0">
              <a:buNone/>
            </a:pPr>
            <a:r>
              <a:rPr lang="zh-TW" altLang="en-US" dirty="0"/>
              <a:t>是你的手，钉痕的手，重新抚慰，我那破碎的心田。</a:t>
            </a:r>
          </a:p>
          <a:p>
            <a:pPr marL="514350" lvl="1" indent="0">
              <a:buNone/>
            </a:pPr>
            <a:r>
              <a:rPr lang="zh-TW" altLang="en-US" dirty="0"/>
              <a:t>是你声音，温柔话语，再度填满我心灵中的饥渴。</a:t>
            </a:r>
          </a:p>
          <a:p>
            <a:endParaRPr lang="en-GB" altLang="zh-TW" dirty="0"/>
          </a:p>
        </p:txBody>
      </p:sp>
      <p:pic>
        <p:nvPicPr>
          <p:cNvPr id="4" name="梁文音-那雙看不見的手">
            <a:hlinkClick r:id="" action="ppaction://media"/>
            <a:extLst>
              <a:ext uri="{FF2B5EF4-FFF2-40B4-BE49-F238E27FC236}">
                <a16:creationId xmlns:a16="http://schemas.microsoft.com/office/drawing/2014/main" id="{31356509-0F1B-D966-11E6-497272866E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5301" y="4667104"/>
            <a:ext cx="212108" cy="15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2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72645-2A59-9647-83D5-A01BC7E03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F72AE8-A2C6-7D96-2E41-F9ED486422B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54656" y="302436"/>
            <a:ext cx="3517344" cy="574481"/>
          </a:xfrm>
        </p:spPr>
        <p:txBody>
          <a:bodyPr/>
          <a:lstStyle/>
          <a:p>
            <a:r>
              <a:rPr lang="zh-TW" altLang="en-US" dirty="0"/>
              <a:t>靠主祷告而喜乐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2EC0A-15B0-C24C-06B6-EA062D2D1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160" y="1583871"/>
            <a:ext cx="7560537" cy="4397212"/>
          </a:xfrm>
        </p:spPr>
        <p:txBody>
          <a:bodyPr/>
          <a:lstStyle/>
          <a:p>
            <a:r>
              <a:rPr lang="zh-TW" altLang="en-US" dirty="0"/>
              <a:t>弟兄姊妹，这些孤儿经历到全然依靠神，经历神与人的关爱，永恒的盼望填满了破碎的心灵，生命充满了喜乐。</a:t>
            </a:r>
          </a:p>
          <a:p>
            <a:endParaRPr lang="zh-TW" altLang="en-US" dirty="0"/>
          </a:p>
          <a:p>
            <a:r>
              <a:rPr lang="zh-TW" altLang="en-US" dirty="0"/>
              <a:t>当我们学习这些宣教士对神的信心，也要学习这些孩子单纯的依靠神，靠主祷告，践行耶稣基督的教导，得着从神而来的平安喜乐。</a:t>
            </a:r>
          </a:p>
        </p:txBody>
      </p:sp>
    </p:spTree>
    <p:extLst>
      <p:ext uri="{BB962C8B-B14F-4D97-AF65-F5344CB8AC3E}">
        <p14:creationId xmlns:p14="http://schemas.microsoft.com/office/powerpoint/2010/main" val="2677761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EB944-B149-BB00-9DB9-2CA3A7E22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53F1A4-15A3-2E68-4D77-B8967A0322F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54656" y="302436"/>
            <a:ext cx="3517344" cy="574481"/>
          </a:xfrm>
        </p:spPr>
        <p:txBody>
          <a:bodyPr/>
          <a:lstStyle/>
          <a:p>
            <a:r>
              <a:rPr lang="zh-TW" altLang="en-US" dirty="0"/>
              <a:t>腓四</a:t>
            </a:r>
            <a:r>
              <a:rPr lang="en-US" altLang="zh-TW" dirty="0"/>
              <a:t>8-9 </a:t>
            </a:r>
            <a:r>
              <a:rPr lang="zh-TW" altLang="en-US" dirty="0"/>
              <a:t>新汉语译本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A49FD-E00F-EBD8-CBAB-D316FCDC6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160" y="1583871"/>
            <a:ext cx="7560537" cy="4397212"/>
          </a:xfrm>
        </p:spPr>
        <p:txBody>
          <a:bodyPr/>
          <a:lstStyle/>
          <a:p>
            <a:r>
              <a:rPr lang="en-US" altLang="zh-TW" dirty="0"/>
              <a:t>8</a:t>
            </a:r>
            <a:r>
              <a:rPr lang="zh-TW" altLang="en-US" dirty="0"/>
              <a:t>弟兄们，我还有话说，凡是真实的、庄重的、公义的、纯洁的、可爱的、名声美好的，又或者有甚么美德，有甚么值得赞扬的地方，这些事你们都要思量。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9</a:t>
            </a:r>
            <a:r>
              <a:rPr lang="zh-TW" altLang="en-US" dirty="0"/>
              <a:t>你们从我身上所学习的、所领受的、所听见的、所看见的，这些事你们都要实践出来。这样，赐平安的神就必与你们同在。</a:t>
            </a:r>
          </a:p>
          <a:p>
            <a:endParaRPr lang="zh-TW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172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1A404-31A7-FA34-8C89-6C8546F44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C98997-8CB5-C53F-ECC4-3CD0E9EA242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54656" y="302437"/>
            <a:ext cx="3517344" cy="574481"/>
          </a:xfrm>
        </p:spPr>
        <p:txBody>
          <a:bodyPr/>
          <a:lstStyle/>
          <a:p>
            <a:r>
              <a:rPr lang="zh-TW" altLang="en-US" dirty="0"/>
              <a:t>腓四</a:t>
            </a:r>
            <a:r>
              <a:rPr lang="en-US" altLang="zh-TW" dirty="0"/>
              <a:t>8-9 </a:t>
            </a:r>
            <a:r>
              <a:rPr lang="zh-TW" altLang="en-US" dirty="0"/>
              <a:t>新汉语译本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487BC-F489-B3A6-F82B-4BE6F0513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160" y="1567543"/>
            <a:ext cx="7560537" cy="4413539"/>
          </a:xfrm>
        </p:spPr>
        <p:txBody>
          <a:bodyPr/>
          <a:lstStyle/>
          <a:p>
            <a:r>
              <a:rPr lang="en-US" altLang="zh-TW" dirty="0"/>
              <a:t>8</a:t>
            </a:r>
            <a:r>
              <a:rPr lang="zh-TW" altLang="en-US" dirty="0"/>
              <a:t>弟兄们，我还有话说，凡是</a:t>
            </a:r>
            <a:r>
              <a:rPr lang="zh-TW" altLang="en-US" dirty="0">
                <a:solidFill>
                  <a:srgbClr val="FF0000"/>
                </a:solidFill>
              </a:rPr>
              <a:t>真实的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FF0000"/>
                </a:solidFill>
              </a:rPr>
              <a:t>庄重的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FF0000"/>
                </a:solidFill>
              </a:rPr>
              <a:t>公义的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FF0000"/>
                </a:solidFill>
              </a:rPr>
              <a:t>纯洁的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FF0000"/>
                </a:solidFill>
              </a:rPr>
              <a:t>可爱的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FF0000"/>
                </a:solidFill>
              </a:rPr>
              <a:t>名声美好的</a:t>
            </a:r>
            <a:r>
              <a:rPr lang="zh-TW" altLang="en-US" dirty="0"/>
              <a:t>，又或者有甚么美德，有甚么值得赞扬的地方，这些事你们都要思量。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9</a:t>
            </a:r>
            <a:r>
              <a:rPr lang="zh-TW" altLang="en-US" dirty="0"/>
              <a:t>你们从我身上所学习的、所领受的、所听见的、所看见的，这些事你们都要实践出来。这样，赐平安的神就必与你们同在。</a:t>
            </a:r>
          </a:p>
          <a:p>
            <a:endParaRPr lang="zh-TW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465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B6FA3-9D6F-3D5B-1705-80F4CD4C2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BBAEE6-3F3D-27F1-2516-1609D7EC5C9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54656" y="302436"/>
            <a:ext cx="3517344" cy="574481"/>
          </a:xfrm>
        </p:spPr>
        <p:txBody>
          <a:bodyPr/>
          <a:lstStyle/>
          <a:p>
            <a:r>
              <a:rPr lang="zh-TW" altLang="en-US" dirty="0"/>
              <a:t>践行基督的喜乐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4572B-EC61-6334-EDC5-0AFA440D5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160" y="1583871"/>
            <a:ext cx="7560537" cy="4397212"/>
          </a:xfrm>
        </p:spPr>
        <p:txBody>
          <a:bodyPr/>
          <a:lstStyle/>
          <a:p>
            <a:r>
              <a:rPr lang="zh-TW" altLang="en-US" dirty="0"/>
              <a:t>保罗是在说，我们要留意我们每天的思想，刻意不去沾染污秽、远离一切的恶事，思念神所定美好的事。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我们可以从圣经，神的话语洁凈我们的心思意念；在圣经中，神常常鼓励我们思想神的话语。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诗一篇提醒我们：「惟喜爱耶和华的律法，昼夜思想，这人便为有福。」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76357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81FB4-82E2-D104-F50C-45F4E47D6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D2B10F-BA06-1FE1-7F97-F701D429EE4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54656" y="302436"/>
            <a:ext cx="3517344" cy="574481"/>
          </a:xfrm>
        </p:spPr>
        <p:txBody>
          <a:bodyPr/>
          <a:lstStyle/>
          <a:p>
            <a:r>
              <a:rPr lang="zh-TW" altLang="en-US" dirty="0"/>
              <a:t>践行基督的喜乐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CA535-EFF2-3C10-F6D3-5377AE59D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160" y="1583871"/>
            <a:ext cx="7560537" cy="4397212"/>
          </a:xfrm>
        </p:spPr>
        <p:txBody>
          <a:bodyPr/>
          <a:lstStyle/>
          <a:p>
            <a:r>
              <a:rPr lang="zh-TW" altLang="en-US" dirty="0"/>
              <a:t>我们生活在一个充斥着暴力、淫秽、邪恶的事的世界中，难以避免不小心，就接触到了这些宣扬属世价值观的频道。所以，我们要警醒，对于世界上已知是邪恶的，不去看、不去听，更不要去学。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反而，保罗以极强的自信劝勉我们，要以他自己为榜样，行出在他身上所学习到、所听到、所看到的。因为保罗自己效法基督。若我们能够如此行，活出基督，保罗说，「赐平安的神必与你们同在」。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80229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24C8A-1EBE-D821-2011-8642D9481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FC21EC-D710-6145-9FB3-1F935CDCDF2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54656" y="302436"/>
            <a:ext cx="3517344" cy="574481"/>
          </a:xfrm>
        </p:spPr>
        <p:txBody>
          <a:bodyPr/>
          <a:lstStyle/>
          <a:p>
            <a:r>
              <a:rPr lang="zh-TW" altLang="en-US" dirty="0"/>
              <a:t>践行基督的喜乐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6A854-431A-2284-F972-734D4940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160" y="1583871"/>
            <a:ext cx="7560537" cy="4397212"/>
          </a:xfrm>
        </p:spPr>
        <p:txBody>
          <a:bodyPr/>
          <a:lstStyle/>
          <a:p>
            <a:r>
              <a:rPr lang="zh-TW" altLang="en-US" dirty="0"/>
              <a:t>让我们紧记耶稣基督的受难与复活，再次思想耶稣基督的救赎恩典，我们也因着这恩典，知道救恩的奥秘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借着我们勤读圣经，默想圣经，深化我们对耶稣基督救恩的认知，践行耶稣基督的教训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我们也因此可以过一个充满盼望与喜乐的生命。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14652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1BC0C-92BC-524B-97E0-62073E5DA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5AACA7-FE9F-6806-309C-FD127DF5D80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54656" y="302436"/>
            <a:ext cx="3517344" cy="574481"/>
          </a:xfrm>
        </p:spPr>
        <p:txBody>
          <a:bodyPr/>
          <a:lstStyle/>
          <a:p>
            <a:r>
              <a:rPr lang="zh-TW" altLang="en-US" dirty="0"/>
              <a:t>总结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98598-D4BE-0EA8-C648-76BD6493C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160" y="1583871"/>
            <a:ext cx="7560537" cy="4397212"/>
          </a:xfrm>
        </p:spPr>
        <p:txBody>
          <a:bodyPr/>
          <a:lstStyle/>
          <a:p>
            <a:r>
              <a:rPr lang="zh-TW" altLang="en-US" dirty="0"/>
              <a:t>在第腓立比书的三章，保罗呼吁腓立比教会的弟兄姐妹效法自己，不靠肉体，认定目标，「忘记背后，努力面前，向着标杆直跑」。</a:t>
            </a:r>
          </a:p>
          <a:p>
            <a:endParaRPr lang="zh-TW" altLang="en-US" dirty="0"/>
          </a:p>
          <a:p>
            <a:r>
              <a:rPr lang="zh-TW" altLang="en-US" dirty="0"/>
              <a:t>在第四章中，保罗特别鼓励弟兄姐妹们在日常生活、属灵生命和教会服事的层面如何靠主常常喜乐，效法保罗的心志，实践信仰。</a:t>
            </a:r>
          </a:p>
          <a:p>
            <a:endParaRPr lang="zh-TW" altLang="en-US" dirty="0"/>
          </a:p>
          <a:p>
            <a:r>
              <a:rPr lang="zh-TW" altLang="en-US" dirty="0"/>
              <a:t>盼望我们透过恒常的读经及祷告生活中，得着在基督里靠主喜乐的秘诀，活出不一样的人生。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656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5E343-2E0F-8345-B9CB-4F6159B6D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0D8BFA-E8B7-8FF2-AB98-9607C513847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54656" y="302436"/>
            <a:ext cx="3517344" cy="574481"/>
          </a:xfrm>
        </p:spPr>
        <p:txBody>
          <a:bodyPr/>
          <a:lstStyle/>
          <a:p>
            <a:r>
              <a:rPr lang="zh-TW" altLang="en-US" dirty="0"/>
              <a:t>引言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2C464-178A-5EAB-6D3A-EFFEC8EF3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160" y="1583871"/>
            <a:ext cx="7560537" cy="4397212"/>
          </a:xfrm>
        </p:spPr>
        <p:txBody>
          <a:bodyPr/>
          <a:lstStyle/>
          <a:p>
            <a:r>
              <a:rPr lang="zh-TW" altLang="en-US" dirty="0"/>
              <a:t>他的结论是：</a:t>
            </a:r>
            <a:r>
              <a:rPr lang="en-US" altLang="zh-TW" dirty="0"/>
              <a:t>『</a:t>
            </a:r>
            <a:r>
              <a:rPr lang="zh-TW" altLang="en-US" dirty="0"/>
              <a:t>我相信最美好的生活不能借着丰裕的物质得到，我更相信连人自己也不能说清楚怎样才是最美好的生活。</a:t>
            </a:r>
            <a:r>
              <a:rPr lang="en-US" altLang="zh-TW" dirty="0"/>
              <a:t>』</a:t>
            </a:r>
          </a:p>
          <a:p>
            <a:endParaRPr lang="en-US" altLang="zh-TW" dirty="0"/>
          </a:p>
          <a:p>
            <a:r>
              <a:rPr lang="zh-TW" altLang="en-US" dirty="0"/>
              <a:t>以一个中学生的水平，在有限的人生的经验，能写出这样的一个结论，可算是不错的发现了。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722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F1721-E414-F1EA-4B4C-1BCF55213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2018A1-AC30-FC91-125E-2D827C2CF3F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54656" y="302436"/>
            <a:ext cx="3517344" cy="574481"/>
          </a:xfrm>
        </p:spPr>
        <p:txBody>
          <a:bodyPr/>
          <a:lstStyle/>
          <a:p>
            <a:r>
              <a:rPr lang="zh-TW" altLang="en-US" dirty="0"/>
              <a:t>腓四</a:t>
            </a:r>
            <a:r>
              <a:rPr lang="en-US" altLang="zh-TW" dirty="0"/>
              <a:t>1-3 </a:t>
            </a:r>
            <a:r>
              <a:rPr lang="zh-TW" altLang="en-US" dirty="0"/>
              <a:t>新汉语译本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B8396-66EA-FE62-E4DA-F45DE4F0D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160" y="1583871"/>
            <a:ext cx="7560537" cy="4397212"/>
          </a:xfrm>
        </p:spPr>
        <p:txBody>
          <a:bodyPr/>
          <a:lstStyle/>
          <a:p>
            <a:r>
              <a:rPr lang="en-US" altLang="zh-TW" dirty="0"/>
              <a:t>1</a:t>
            </a:r>
            <a:r>
              <a:rPr lang="zh-TW" altLang="en-US" dirty="0"/>
              <a:t>因此，我所亲爱所想念的弟兄们，我的喜乐和冠冕，我亲爱的弟兄们啊，你们要这样在主里站稳。</a:t>
            </a:r>
            <a:endParaRPr lang="en-US" altLang="zh-TW" dirty="0"/>
          </a:p>
          <a:p>
            <a:endParaRPr lang="zh-TW" altLang="en-US" dirty="0"/>
          </a:p>
          <a:p>
            <a:r>
              <a:rPr lang="en-US" altLang="zh-TW" dirty="0"/>
              <a:t>2</a:t>
            </a:r>
            <a:r>
              <a:rPr lang="zh-TW" altLang="en-US" dirty="0"/>
              <a:t>我劝友阿蝶，也劝循都基，要在主里有同一的想法。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3</a:t>
            </a:r>
            <a:r>
              <a:rPr lang="zh-TW" altLang="en-US" dirty="0"/>
              <a:t>是的，我的忠实伙伴啊，也求你帮助她们二人；她们曾在福音的工作上与我，与革利免和我其余的同工，一同奋斗。这些人的名字都在生命册上。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06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65C23-31A3-E18C-FCBA-38431B28B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E4DD68-0D57-781B-B280-99429C3577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54656" y="302436"/>
            <a:ext cx="3517344" cy="574481"/>
          </a:xfrm>
        </p:spPr>
        <p:txBody>
          <a:bodyPr/>
          <a:lstStyle/>
          <a:p>
            <a:r>
              <a:rPr lang="zh-TW" altLang="en-US" dirty="0"/>
              <a:t>腓四</a:t>
            </a:r>
            <a:r>
              <a:rPr lang="en-US" altLang="zh-TW" dirty="0"/>
              <a:t>4-7 </a:t>
            </a:r>
            <a:r>
              <a:rPr lang="zh-TW" altLang="en-US" dirty="0"/>
              <a:t>新汉语译本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8275A-3AF0-87A8-1709-BD3AFDC4F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160" y="1583871"/>
            <a:ext cx="7560537" cy="4397212"/>
          </a:xfrm>
        </p:spPr>
        <p:txBody>
          <a:bodyPr/>
          <a:lstStyle/>
          <a:p>
            <a:r>
              <a:rPr lang="en-US" altLang="zh-TW" dirty="0"/>
              <a:t>4</a:t>
            </a:r>
            <a:r>
              <a:rPr lang="zh-TW" altLang="en-US" dirty="0"/>
              <a:t>你们要在主里常常喜乐！我再说，你们要喜乐！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5</a:t>
            </a:r>
            <a:r>
              <a:rPr lang="zh-TW" altLang="en-US" dirty="0"/>
              <a:t>要让所有人都知道你们的谦让。主已经近了！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6</a:t>
            </a:r>
            <a:r>
              <a:rPr lang="zh-TW" altLang="en-US" dirty="0"/>
              <a:t>应当一无挂虑，反而要凡事借着祷告祈求，幷且怀着感谢的心，把你们的需要告诉神。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7</a:t>
            </a:r>
            <a:r>
              <a:rPr lang="zh-TW" altLang="en-US" dirty="0"/>
              <a:t>这样，神所赐那超乎人所能理解的平安，必在基督耶稣里保守你们的心思意念。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285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AF062-FDB1-56CD-EA12-915E0DC56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F3B3B2-F99D-6912-4A55-9636DADE2A9E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54656" y="302436"/>
            <a:ext cx="3517344" cy="574481"/>
          </a:xfrm>
        </p:spPr>
        <p:txBody>
          <a:bodyPr/>
          <a:lstStyle/>
          <a:p>
            <a:r>
              <a:rPr lang="zh-TW" altLang="en-US" dirty="0"/>
              <a:t>腓四</a:t>
            </a:r>
            <a:r>
              <a:rPr lang="en-US" altLang="zh-TW" dirty="0"/>
              <a:t>8-9 </a:t>
            </a:r>
            <a:r>
              <a:rPr lang="zh-TW" altLang="en-US" dirty="0"/>
              <a:t>新汉语译本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62136-8119-AEE9-0933-71F05C83B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160" y="1583871"/>
            <a:ext cx="7560537" cy="4397212"/>
          </a:xfrm>
        </p:spPr>
        <p:txBody>
          <a:bodyPr/>
          <a:lstStyle/>
          <a:p>
            <a:r>
              <a:rPr lang="en-US" altLang="zh-TW" dirty="0"/>
              <a:t>8</a:t>
            </a:r>
            <a:r>
              <a:rPr lang="zh-TW" altLang="en-US" dirty="0"/>
              <a:t>弟兄们，我还有话说，凡是真实的、庄重的、公义的、纯洁的、可爱的、名声美好的，又或者有甚么美德，有甚么值得赞扬的地方，这些事你们都要思量。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9</a:t>
            </a:r>
            <a:r>
              <a:rPr lang="zh-TW" altLang="en-US" dirty="0"/>
              <a:t>你们从我身上所学习的、所领受的、所听见的、所看见的，这些事你们都要实践出来。这样，赐平安的神就必与你们同在。</a:t>
            </a:r>
          </a:p>
          <a:p>
            <a:endParaRPr lang="zh-TW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14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66865-CE38-4DFB-F367-FBD213E8C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7D5956-94F6-275A-6BCB-4E6AD553F8DF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54656" y="302436"/>
            <a:ext cx="3517344" cy="574481"/>
          </a:xfrm>
        </p:spPr>
        <p:txBody>
          <a:bodyPr/>
          <a:lstStyle/>
          <a:p>
            <a:r>
              <a:rPr lang="zh-TW" altLang="en-US" dirty="0"/>
              <a:t>腓四</a:t>
            </a:r>
            <a:r>
              <a:rPr lang="en-US" altLang="zh-TW" dirty="0"/>
              <a:t>1 </a:t>
            </a:r>
            <a:r>
              <a:rPr lang="zh-TW" altLang="en-US" dirty="0"/>
              <a:t>新汉语译本</a:t>
            </a:r>
            <a:endParaRPr lang="en-GB" altLang="zh-TW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79B7B-E62A-A682-D93F-A54DDCF2C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160" y="1583871"/>
            <a:ext cx="7560537" cy="4397212"/>
          </a:xfrm>
        </p:spPr>
        <p:txBody>
          <a:bodyPr/>
          <a:lstStyle/>
          <a:p>
            <a:r>
              <a:rPr lang="zh-TW" altLang="en-US" dirty="0"/>
              <a:t> 因此，我所亲爱所想念的弟兄们，我的喜乐和冠冕，我亲爱的弟兄们啊，你们要这样在主里站稳。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0559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A3B6C-A673-166C-C19B-23EF4181A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0141B2-457A-68F9-FF7E-403CB15B8E5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54656" y="302436"/>
            <a:ext cx="3517344" cy="574481"/>
          </a:xfrm>
        </p:spPr>
        <p:txBody>
          <a:bodyPr/>
          <a:lstStyle/>
          <a:p>
            <a:r>
              <a:rPr lang="zh-TW" altLang="en-US" dirty="0"/>
              <a:t>腓四</a:t>
            </a:r>
            <a:r>
              <a:rPr lang="en-US" altLang="zh-TW" dirty="0"/>
              <a:t>1 </a:t>
            </a:r>
            <a:r>
              <a:rPr lang="zh-TW" altLang="en-US" dirty="0"/>
              <a:t>新汉语译本</a:t>
            </a:r>
            <a:endParaRPr lang="en-GB" altLang="zh-TW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3E29A-08A7-4AA0-6107-4B18B71A0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160" y="1583871"/>
            <a:ext cx="7560537" cy="4397212"/>
          </a:xfrm>
        </p:spPr>
        <p:txBody>
          <a:bodyPr/>
          <a:lstStyle/>
          <a:p>
            <a:r>
              <a:rPr lang="zh-TW" altLang="en-US" dirty="0"/>
              <a:t> </a:t>
            </a:r>
            <a:r>
              <a:rPr lang="zh-TW" altLang="en-US" dirty="0">
                <a:solidFill>
                  <a:srgbClr val="FF0000"/>
                </a:solidFill>
              </a:rPr>
              <a:t>因此</a:t>
            </a:r>
            <a:r>
              <a:rPr lang="zh-TW" altLang="en-US" dirty="0"/>
              <a:t>，我所亲爱所想念的弟兄们，我的喜乐和冠冕，我亲爱的弟兄们啊，你们要这样在主里站稳。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136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E28A7-B8FA-F317-CD6E-0B5B686D4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E4D758-DCB5-5D54-E82C-E0784494FD1E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54656" y="302436"/>
            <a:ext cx="3517344" cy="574481"/>
          </a:xfrm>
        </p:spPr>
        <p:txBody>
          <a:bodyPr/>
          <a:lstStyle/>
          <a:p>
            <a:r>
              <a:rPr lang="zh-TW" altLang="en-US" dirty="0"/>
              <a:t>腓四</a:t>
            </a:r>
            <a:r>
              <a:rPr lang="en-US" altLang="zh-TW" dirty="0"/>
              <a:t>1 </a:t>
            </a:r>
            <a:r>
              <a:rPr lang="zh-TW" altLang="en-US" dirty="0"/>
              <a:t>新汉语译本</a:t>
            </a:r>
            <a:endParaRPr lang="en-GB" altLang="zh-TW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DABAC-20D5-2C3E-6336-62062D11E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160" y="1583871"/>
            <a:ext cx="7560537" cy="4397212"/>
          </a:xfrm>
        </p:spPr>
        <p:txBody>
          <a:bodyPr/>
          <a:lstStyle/>
          <a:p>
            <a:r>
              <a:rPr lang="zh-TW" altLang="en-US" dirty="0"/>
              <a:t> 因此，我</a:t>
            </a:r>
            <a:r>
              <a:rPr lang="zh-TW" altLang="en-US" dirty="0">
                <a:solidFill>
                  <a:srgbClr val="FF0000"/>
                </a:solidFill>
              </a:rPr>
              <a:t>所亲爱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所想念</a:t>
            </a:r>
            <a:r>
              <a:rPr lang="zh-TW" altLang="en-US" dirty="0"/>
              <a:t>的弟兄们，</a:t>
            </a:r>
            <a:r>
              <a:rPr lang="zh-TW" altLang="en-US" dirty="0">
                <a:solidFill>
                  <a:srgbClr val="FF0000"/>
                </a:solidFill>
              </a:rPr>
              <a:t>我的喜乐</a:t>
            </a:r>
            <a:r>
              <a:rPr lang="zh-TW" altLang="en-US" dirty="0"/>
              <a:t>和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冠冕</a:t>
            </a:r>
            <a:r>
              <a:rPr lang="zh-TW" altLang="en-US" dirty="0"/>
              <a:t>，我亲爱的弟兄们啊，你们要这样在主里站稳。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829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3175</Words>
  <Application>Microsoft Office PowerPoint</Application>
  <PresentationFormat>Bildschirmpräsentation (4:3)</PresentationFormat>
  <Paragraphs>147</Paragraphs>
  <Slides>29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5" baseType="lpstr">
      <vt:lpstr>等线</vt:lpstr>
      <vt:lpstr>Microsoft JhengHei</vt:lpstr>
      <vt:lpstr>Teko</vt:lpstr>
      <vt:lpstr>Arial</vt:lpstr>
      <vt:lpstr>Wingdings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292</cp:revision>
  <dcterms:created xsi:type="dcterms:W3CDTF">2023-03-17T14:22:59Z</dcterms:created>
  <dcterms:modified xsi:type="dcterms:W3CDTF">2024-04-30T02:12:36Z</dcterms:modified>
</cp:coreProperties>
</file>