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1197" r:id="rId2"/>
    <p:sldId id="257" r:id="rId3"/>
    <p:sldId id="263" r:id="rId4"/>
    <p:sldId id="262" r:id="rId5"/>
    <p:sldId id="261" r:id="rId6"/>
    <p:sldId id="264" r:id="rId7"/>
    <p:sldId id="272" r:id="rId8"/>
    <p:sldId id="277" r:id="rId9"/>
    <p:sldId id="278" r:id="rId10"/>
    <p:sldId id="276" r:id="rId11"/>
    <p:sldId id="273" r:id="rId12"/>
    <p:sldId id="271" r:id="rId13"/>
    <p:sldId id="270" r:id="rId14"/>
    <p:sldId id="269" r:id="rId15"/>
    <p:sldId id="268" r:id="rId16"/>
    <p:sldId id="267" r:id="rId17"/>
    <p:sldId id="266" r:id="rId18"/>
    <p:sldId id="21615" r:id="rId19"/>
    <p:sldId id="280" r:id="rId20"/>
    <p:sldId id="281" r:id="rId21"/>
    <p:sldId id="279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 autoAdjust="0"/>
    <p:restoredTop sz="85374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2024/4/17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1469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80471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0751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0351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2840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63239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13402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8487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81083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65321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67526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83077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91487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6477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1238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0725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0634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2759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4530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555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2436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rPr dirty="0"/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1490400"/>
            <a:ext cx="9054000" cy="19404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t>复活生命新篇章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23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zh-CN" sz="3200">
                <a:latin typeface="黑体"/>
              </a:defRPr>
            </a:pPr>
            <a:r>
              <a:rPr dirty="0"/>
              <a:t>证道：林春暖 牧师</a:t>
            </a:r>
          </a:p>
          <a:p>
            <a:pPr algn="ctr">
              <a:spcBef>
                <a:spcPts val="1200"/>
              </a:spcBef>
              <a:defRPr lang="zh-CN" sz="3200">
                <a:latin typeface="黑体"/>
              </a:defRPr>
            </a:pPr>
            <a:r>
              <a:rPr dirty="0"/>
              <a:t>经文：路24:36-48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40000"/>
            <a:ext cx="8385800" cy="384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无论信主时间长或短，或早已立志委身基督，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rgbClr val="0070C0"/>
                </a:solidFill>
                <a:latin typeface="SimHei"/>
                <a:ea typeface="SimHei"/>
              </a:rPr>
              <a:t>我们的生命中总会遇见不同程度信心软弱的时候，或在失意时，或在病塌中……</a:t>
            </a:r>
            <a:endParaRPr lang="en-US" altLang="zh-CN" sz="3200" dirty="0">
              <a:solidFill>
                <a:srgbClr val="0070C0"/>
              </a:solidFill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一方面经历上帝及时的帮助，另一方面却好像被上帝忽略或闲置了，得不到上帝任何</a:t>
            </a:r>
            <a:r>
              <a:rPr lang="zh-TW" altLang="en-US" sz="3200" dirty="0">
                <a:latin typeface="SimHei"/>
                <a:ea typeface="SimHei"/>
              </a:rPr>
              <a:t>回</a:t>
            </a:r>
            <a:r>
              <a:rPr lang="zh-CN" altLang="zh-HK" sz="3200" dirty="0">
                <a:latin typeface="SimHei"/>
                <a:ea typeface="SimHei"/>
              </a:rPr>
              <a:t>应。</a:t>
            </a:r>
            <a:endParaRPr lang="zh-TW" altLang="zh-HK" sz="3200" dirty="0">
              <a:latin typeface="SimHei"/>
              <a:ea typeface="SimHei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29E2B04-10AE-5E0A-56C4-12FE2F3272EB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2.</a:t>
            </a:r>
            <a:r>
              <a:rPr lang="zh-TW" altLang="en-US" sz="3600" dirty="0"/>
              <a:t>主題一：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基督复活生命为人带来盼望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68552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76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如：</a:t>
            </a:r>
            <a:r>
              <a:rPr lang="zh-CN" altLang="zh-HK" sz="3200" dirty="0">
                <a:latin typeface="SimHei"/>
                <a:ea typeface="SimHei"/>
              </a:rPr>
              <a:t>学业的压力，子女的教育，前途</a:t>
            </a:r>
            <a:r>
              <a:rPr lang="zh-TW" altLang="en-US" sz="3200" dirty="0">
                <a:latin typeface="SimHei"/>
                <a:ea typeface="SimHei"/>
              </a:rPr>
              <a:t>茫茫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或人际</a:t>
            </a:r>
            <a:r>
              <a:rPr lang="zh-TW" altLang="en-US" sz="3200" dirty="0">
                <a:latin typeface="SimHei"/>
                <a:ea typeface="SimHei"/>
              </a:rPr>
              <a:t>间</a:t>
            </a:r>
            <a:r>
              <a:rPr lang="zh-CN" altLang="zh-HK" sz="3200" dirty="0">
                <a:latin typeface="SimHei"/>
                <a:ea typeface="SimHei"/>
              </a:rPr>
              <a:t>冲突，感情间离离合合，</a:t>
            </a:r>
            <a:r>
              <a:rPr lang="zh-TW" altLang="en-US" sz="3200" dirty="0">
                <a:latin typeface="SimHei"/>
                <a:ea typeface="SimHei"/>
              </a:rPr>
              <a:t>或</a:t>
            </a:r>
            <a:r>
              <a:rPr lang="zh-CN" altLang="zh-HK" sz="3200" dirty="0">
                <a:latin typeface="SimHei"/>
                <a:ea typeface="SimHei"/>
              </a:rPr>
              <a:t>病痛的困扰</a:t>
            </a:r>
            <a:r>
              <a:rPr lang="zh-TW" altLang="en-US" sz="3200" dirty="0">
                <a:latin typeface="SimHei"/>
                <a:ea typeface="SimHei"/>
              </a:rPr>
              <a:t>、</a:t>
            </a:r>
            <a:r>
              <a:rPr lang="zh-CN" altLang="zh-HK" sz="3200" dirty="0">
                <a:latin typeface="SimHei"/>
                <a:ea typeface="SimHei"/>
              </a:rPr>
              <a:t>亲人的离去</a:t>
            </a:r>
            <a:r>
              <a:rPr lang="zh-TW" altLang="en-US" sz="3200" dirty="0">
                <a:latin typeface="SimHei"/>
                <a:ea typeface="SimHei"/>
              </a:rPr>
              <a:t>、</a:t>
            </a:r>
            <a:r>
              <a:rPr lang="zh-CN" altLang="zh-HK" sz="3200" dirty="0">
                <a:latin typeface="SimHei"/>
                <a:ea typeface="SimHei"/>
              </a:rPr>
              <a:t>伤心难过…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或</a:t>
            </a:r>
            <a:r>
              <a:rPr lang="zh-TW" altLang="en-US" sz="3200" dirty="0">
                <a:latin typeface="SimHei"/>
                <a:ea typeface="SimHei"/>
              </a:rPr>
              <a:t>感觉自己</a:t>
            </a:r>
            <a:r>
              <a:rPr lang="zh-CN" altLang="zh-HK" sz="3200" dirty="0">
                <a:latin typeface="SimHei"/>
                <a:ea typeface="SimHei"/>
              </a:rPr>
              <a:t>好像做</a:t>
            </a:r>
            <a:r>
              <a:rPr lang="zh-CN" altLang="en-US" sz="3200" dirty="0">
                <a:latin typeface="SimHei"/>
                <a:ea typeface="SimHei"/>
              </a:rPr>
              <a:t>什</a:t>
            </a:r>
            <a:r>
              <a:rPr lang="zh-CN" altLang="zh-HK" sz="3200" dirty="0">
                <a:latin typeface="SimHei"/>
                <a:ea typeface="SimHei"/>
              </a:rPr>
              <a:t>么都很不顺，在工作上被上司欺压，不能伸张公义，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或感到迷惑，不知道自己是谁？陷入</a:t>
            </a:r>
            <a:r>
              <a:rPr lang="zh-TW" altLang="en-US" sz="3200" dirty="0">
                <a:latin typeface="SimHei"/>
                <a:ea typeface="SimHei"/>
              </a:rPr>
              <a:t>和</a:t>
            </a:r>
            <a:r>
              <a:rPr lang="zh-CN" altLang="zh-HK" sz="3200" dirty="0">
                <a:latin typeface="SimHei"/>
                <a:ea typeface="SimHei"/>
              </a:rPr>
              <a:t>别人比较的痛苦，需要不停地冲，好疲倦，好害怕，好挣扎，讨厌这样的自己……</a:t>
            </a:r>
            <a:endParaRPr lang="zh-TW" altLang="zh-HK" sz="3200" dirty="0">
              <a:latin typeface="SimHei"/>
              <a:ea typeface="SimHei"/>
            </a:endParaRPr>
          </a:p>
          <a:p>
            <a:pPr>
              <a:lnSpc>
                <a:spcPts val="2200"/>
              </a:lnSpc>
            </a:pPr>
            <a:r>
              <a:rPr lang="en-US" altLang="zh-HK" sz="1800" dirty="0">
                <a:effectLst/>
                <a:latin typeface="標楷體" panose="03000509000000000000" pitchFamily="65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 </a:t>
            </a:r>
            <a:endParaRPr lang="zh-TW" altLang="zh-H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CD1580-3DA3-5B2A-260D-8BA35EBA23DE}"/>
              </a:ext>
            </a:extLst>
          </p:cNvPr>
          <p:cNvSpPr txBox="1"/>
          <p:nvPr/>
        </p:nvSpPr>
        <p:spPr>
          <a:xfrm>
            <a:off x="855983" y="214524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4000" dirty="0"/>
              <a:t> 3.</a:t>
            </a:r>
            <a:r>
              <a:rPr lang="zh-TW" altLang="en-US" sz="4000" dirty="0"/>
              <a:t>应用：当</a:t>
            </a:r>
            <a:r>
              <a:rPr lang="zh-CN" altLang="zh-HK" sz="4000" dirty="0">
                <a:latin typeface="SimHei"/>
                <a:ea typeface="SimHei"/>
              </a:rPr>
              <a:t>面对困境</a:t>
            </a:r>
            <a:r>
              <a:rPr lang="en-US" altLang="zh-HK" sz="4000" dirty="0">
                <a:latin typeface="SimHei"/>
                <a:ea typeface="SimHei"/>
              </a:rPr>
              <a:t>/</a:t>
            </a:r>
            <a:r>
              <a:rPr lang="zh-CN" altLang="zh-HK" sz="4000" dirty="0">
                <a:latin typeface="SimHei"/>
                <a:ea typeface="SimHei"/>
              </a:rPr>
              <a:t>痛苦</a:t>
            </a:r>
            <a:endParaRPr lang="zh-TW" altLang="zh-HK" sz="4000" dirty="0"/>
          </a:p>
        </p:txBody>
      </p:sp>
    </p:spTree>
    <p:extLst>
      <p:ext uri="{BB962C8B-B14F-4D97-AF65-F5344CB8AC3E}">
        <p14:creationId xmlns:p14="http://schemas.microsoft.com/office/powerpoint/2010/main" val="170330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49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主耶稣明白你，了解你的痛苦，体会你的挣扎、害怕，也好深爱你</a:t>
            </a:r>
            <a:r>
              <a:rPr lang="en-US" altLang="zh-HK" sz="3200" dirty="0">
                <a:latin typeface="SimHei"/>
                <a:ea typeface="SimHei"/>
              </a:rPr>
              <a:t>❤️</a:t>
            </a: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从来</a:t>
            </a:r>
            <a:r>
              <a:rPr lang="zh-CN" altLang="en-US" sz="3200" dirty="0">
                <a:latin typeface="SimHei"/>
                <a:ea typeface="SimHei"/>
              </a:rPr>
              <a:t>没有</a:t>
            </a:r>
            <a:r>
              <a:rPr lang="zh-CN" altLang="zh-HK" sz="3200" dirty="0">
                <a:latin typeface="SimHei"/>
                <a:ea typeface="SimHei"/>
              </a:rPr>
              <a:t>离弃过你，纵使你不懂紧握他的手……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如</a:t>
            </a:r>
            <a:r>
              <a:rPr lang="zh-CN" altLang="zh-HK" sz="3200" dirty="0">
                <a:latin typeface="SimHei"/>
                <a:ea typeface="SimHei"/>
              </a:rPr>
              <a:t>路</a:t>
            </a:r>
            <a:r>
              <a:rPr lang="en-US" altLang="zh-HK" sz="3200" dirty="0">
                <a:latin typeface="SimHei"/>
                <a:ea typeface="SimHei"/>
              </a:rPr>
              <a:t>24:36-48</a:t>
            </a:r>
            <a:r>
              <a:rPr lang="zh-CN" altLang="zh-HK" sz="3200" dirty="0">
                <a:latin typeface="SimHei"/>
                <a:ea typeface="SimHei"/>
              </a:rPr>
              <a:t>，耶稣基督明白当祂被钉死在十架上后，门徒的信心软弱了，惊恐不安！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 lang="zh-TW" altLang="zh-HK" sz="3200" dirty="0">
              <a:latin typeface="SimHei"/>
              <a:ea typeface="SimHe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FCFD33-DDC5-D8EA-8B3E-5B9A9843B0F5}"/>
              </a:ext>
            </a:extLst>
          </p:cNvPr>
          <p:cNvSpPr txBox="1"/>
          <p:nvPr/>
        </p:nvSpPr>
        <p:spPr>
          <a:xfrm>
            <a:off x="855983" y="214524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4000" dirty="0"/>
              <a:t> 3.</a:t>
            </a:r>
            <a:r>
              <a:rPr lang="zh-TW" altLang="en-US" sz="4000" dirty="0"/>
              <a:t>应用：当</a:t>
            </a:r>
            <a:r>
              <a:rPr lang="zh-CN" altLang="zh-HK" sz="4000" dirty="0">
                <a:latin typeface="SimHei"/>
                <a:ea typeface="SimHei"/>
              </a:rPr>
              <a:t>面对困境</a:t>
            </a:r>
            <a:r>
              <a:rPr lang="en-US" altLang="zh-HK" sz="4000" dirty="0">
                <a:latin typeface="SimHei"/>
                <a:ea typeface="SimHei"/>
              </a:rPr>
              <a:t>/</a:t>
            </a:r>
            <a:r>
              <a:rPr lang="zh-CN" altLang="zh-HK" sz="4000" dirty="0">
                <a:latin typeface="SimHei"/>
                <a:ea typeface="SimHei"/>
              </a:rPr>
              <a:t>痛苦</a:t>
            </a:r>
            <a:endParaRPr lang="zh-TW" altLang="zh-HK" sz="4000" dirty="0"/>
          </a:p>
        </p:txBody>
      </p:sp>
    </p:spTree>
    <p:extLst>
      <p:ext uri="{BB962C8B-B14F-4D97-AF65-F5344CB8AC3E}">
        <p14:creationId xmlns:p14="http://schemas.microsoft.com/office/powerpoint/2010/main" val="121720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5139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为了重拾门徒的信心，耶稣基督再次向他们显现，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教导门徒不应因着个别的事件来认识他，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而是要以</a:t>
            </a:r>
            <a:r>
              <a:rPr lang="zh-CN" altLang="zh-HK" sz="3200" u="sng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上帝永恒的计划</a:t>
            </a:r>
            <a:r>
              <a:rPr lang="zh-CN" altLang="zh-HK" sz="3200" dirty="0">
                <a:latin typeface="SimHei"/>
                <a:ea typeface="SimHei"/>
              </a:rPr>
              <a:t>来重新认识</a:t>
            </a:r>
            <a:r>
              <a:rPr lang="zh-TW" altLang="en-US" sz="3200" dirty="0">
                <a:latin typeface="SimHei"/>
                <a:ea typeface="SimHei"/>
              </a:rPr>
              <a:t>祂</a:t>
            </a:r>
            <a:r>
              <a:rPr lang="zh-CN" altLang="zh-HK" sz="3200" dirty="0">
                <a:latin typeface="SimHei"/>
                <a:ea typeface="SimHei"/>
              </a:rPr>
              <a:t>的身分和使命。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在信心危机时不断</a:t>
            </a:r>
            <a:r>
              <a:rPr lang="zh-CN" altLang="zh-HK" sz="3200" u="sng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回想耶稣基督的一生</a:t>
            </a:r>
            <a:r>
              <a:rPr lang="zh-CN" altLang="zh-HK" sz="3200" dirty="0">
                <a:latin typeface="SimHei"/>
                <a:ea typeface="SimHei"/>
              </a:rPr>
              <a:t>，和祂在一起的教导和作为，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反复思想祂说过的话，来真正了解耶稣基督，体贴上帝的旨意。</a:t>
            </a:r>
            <a:endParaRPr lang="zh-TW" altLang="zh-HK" sz="3200" dirty="0">
              <a:latin typeface="SimHei"/>
              <a:ea typeface="SimHe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5095F-4CC3-3F28-FBDB-FF194A67EF2A}"/>
              </a:ext>
            </a:extLst>
          </p:cNvPr>
          <p:cNvSpPr txBox="1"/>
          <p:nvPr/>
        </p:nvSpPr>
        <p:spPr>
          <a:xfrm>
            <a:off x="855983" y="214524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4000" dirty="0"/>
              <a:t> 3.</a:t>
            </a:r>
            <a:r>
              <a:rPr lang="zh-TW" altLang="en-US" sz="4000" dirty="0"/>
              <a:t>应用：当</a:t>
            </a:r>
            <a:r>
              <a:rPr lang="zh-CN" altLang="zh-HK" sz="4000" dirty="0">
                <a:latin typeface="SimHei"/>
                <a:ea typeface="SimHei"/>
              </a:rPr>
              <a:t>面对困境</a:t>
            </a:r>
            <a:r>
              <a:rPr lang="en-US" altLang="zh-HK" sz="4000" dirty="0">
                <a:latin typeface="SimHei"/>
                <a:ea typeface="SimHei"/>
              </a:rPr>
              <a:t>/</a:t>
            </a:r>
            <a:r>
              <a:rPr lang="zh-CN" altLang="zh-HK" sz="4000" dirty="0">
                <a:latin typeface="SimHei"/>
                <a:ea typeface="SimHei"/>
              </a:rPr>
              <a:t>痛苦</a:t>
            </a:r>
            <a:endParaRPr lang="zh-TW" altLang="zh-HK" sz="4000" dirty="0"/>
          </a:p>
        </p:txBody>
      </p:sp>
    </p:spTree>
    <p:extLst>
      <p:ext uri="{BB962C8B-B14F-4D97-AF65-F5344CB8AC3E}">
        <p14:creationId xmlns:p14="http://schemas.microsoft.com/office/powerpoint/2010/main" val="194562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atin typeface="SimHei"/>
                <a:ea typeface="SimHei"/>
              </a:rPr>
              <a:t>3.</a:t>
            </a:r>
            <a:r>
              <a:rPr lang="zh-TW" altLang="en-US" sz="4000" dirty="0"/>
              <a:t>应</a:t>
            </a:r>
            <a:r>
              <a:rPr lang="zh-TW" altLang="en-US" sz="4000" dirty="0">
                <a:latin typeface="SimHei"/>
                <a:ea typeface="SimHei"/>
              </a:rPr>
              <a:t>用：</a:t>
            </a:r>
            <a:r>
              <a:rPr lang="zh-CN" altLang="zh-HK" sz="4000" dirty="0">
                <a:latin typeface="SimHei"/>
                <a:ea typeface="SimHei"/>
              </a:rPr>
              <a:t>投硬币的比喻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232493"/>
            <a:ext cx="8385800" cy="547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每一次我们选择信靠主，好像投入一块硬币进入信心钱箱里，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当这信心钱箱愈积愈多，代表你的信心愈大。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当风浪来到时，便能提取也不枯空。虽遇上信心危机，也不致于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缺乏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这样，无论我们在丰富的日子、或贫乏的日子、或健康的日子，或生病的日子都可以得着力量，因着信靠主耶稣，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有出人意外的平安。</a:t>
            </a:r>
            <a:endParaRPr lang="zh-TW" altLang="zh-HK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28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16439"/>
            <a:ext cx="6538271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3:12 ,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彼得看见，就对百姓说：「以色列人哪，为甚么因这事而惊讶呢？为甚么定睛看我们，以为我们凭自己的能力和虔诚使这人行走呢？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838200" lvl="1" indent="-457200" defTabSz="914400">
              <a:spcBef>
                <a:spcPts val="1200"/>
              </a:spcBef>
              <a:buSzPct val="100000"/>
              <a:buFont typeface="Symbol" panose="05050102010706020507" pitchFamily="18" charset="2"/>
              <a:buChar char="Þ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的能力</a:t>
            </a:r>
            <a:r>
              <a:rPr lang="zh-CN" altLang="zh-HK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轰动全城，引来全城百姓的</a:t>
            </a:r>
            <a:r>
              <a:rPr lang="en-US" altLang="zh-CN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zh-HK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关注，纷纷跑到他们那里。</a:t>
            </a:r>
            <a:endParaRPr lang="en-US" altLang="zh-CN" sz="3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838200" lvl="1" indent="-457200" defTabSz="914400">
              <a:spcBef>
                <a:spcPts val="1200"/>
              </a:spcBef>
              <a:buSzPct val="100000"/>
              <a:buFont typeface="Symbol" panose="05050102010706020507" pitchFamily="18" charset="2"/>
              <a:buChar char="Þ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看看到底发生甚么事？又惊讶又诧异！是大神迹</a:t>
            </a:r>
            <a:r>
              <a:rPr lang="zh-CN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</a:t>
            </a:r>
            <a:endParaRPr lang="zh-TW" altLang="zh-HK" sz="3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B4A6C-86BC-DEFD-93CB-5EA40A0A3E14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4.</a:t>
            </a:r>
            <a:r>
              <a:rPr lang="zh-TW" altLang="en-US" sz="3600" dirty="0"/>
              <a:t>主題二：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</a:t>
            </a:r>
            <a:r>
              <a:rPr lang="zh-TW" altLang="en-US" sz="3600" dirty="0"/>
              <a:t>能力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30344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/>
              <a:t> 瘸腿得医治的神迹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一</a:t>
            </a:r>
            <a:r>
              <a:rPr lang="zh-CN" altLang="zh-HK" sz="3200" dirty="0">
                <a:latin typeface="SimHei"/>
                <a:ea typeface="SimHei"/>
              </a:rPr>
              <a:t>个素常在圣殿门口乞食，天生就是瘸腿</a:t>
            </a:r>
            <a:r>
              <a:rPr lang="zh-TW" altLang="en-US" sz="3200" dirty="0">
                <a:latin typeface="SimHei"/>
                <a:ea typeface="SimHei"/>
              </a:rPr>
              <a:t>，</a:t>
            </a:r>
            <a:r>
              <a:rPr lang="zh-CN" altLang="zh-HK" sz="3200" dirty="0">
                <a:latin typeface="SimHei"/>
                <a:ea typeface="SimHei"/>
              </a:rPr>
              <a:t>不能行走的人，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不开心地生活了四十多年（参四</a:t>
            </a:r>
            <a:r>
              <a:rPr lang="en-US" altLang="zh-HK" sz="3200" dirty="0">
                <a:latin typeface="SimHei"/>
                <a:ea typeface="SimHei"/>
              </a:rPr>
              <a:t>22</a:t>
            </a:r>
            <a:r>
              <a:rPr lang="zh-CN" altLang="zh-HK" sz="3200" dirty="0">
                <a:latin typeface="SimHei"/>
                <a:ea typeface="SimHei"/>
              </a:rPr>
              <a:t>），本来对生命毫无盼望，只希望靠进圣殿的人的施舍，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现在这人竟然因彼得宣告主的名，</a:t>
            </a:r>
            <a:r>
              <a:rPr lang="zh-TW" altLang="en-US" sz="3200" dirty="0">
                <a:latin typeface="SimHei"/>
                <a:ea typeface="SimHei"/>
              </a:rPr>
              <a:t>而</a:t>
            </a:r>
            <a:r>
              <a:rPr lang="zh-CN" altLang="zh-HK" sz="3200" dirty="0">
                <a:latin typeface="SimHei"/>
                <a:ea typeface="SimHei"/>
              </a:rPr>
              <a:t>健壮了，瘸腿得医治，起来行走，生命重现光彩，边走边跳，赞美上帝。</a:t>
            </a:r>
            <a:endParaRPr lang="zh-TW" altLang="zh-HK" sz="32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210982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361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彼得把握机会向百姓宣讲福音，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见证耶稣是历代先知一直预言的基督，但以色列人却无知地将祂弃绝，并且钉死，然而上帝已经用大能叫基督复活了。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彼得劝导</a:t>
            </a:r>
            <a:r>
              <a:rPr lang="zh-CN" altLang="en-US" sz="3200" dirty="0">
                <a:latin typeface="SimHei"/>
                <a:ea typeface="SimHei"/>
              </a:rPr>
              <a:t>群</a:t>
            </a:r>
            <a:r>
              <a:rPr lang="zh-CN" altLang="zh-HK" sz="3200" dirty="0">
                <a:latin typeface="SimHei"/>
                <a:ea typeface="SimHei"/>
              </a:rPr>
              <a:t>众要悔改，使罪得到赦免，回转离开邪恶。</a:t>
            </a:r>
            <a:endParaRPr lang="zh-TW" altLang="zh-HK" sz="3200" dirty="0">
              <a:latin typeface="SimHei"/>
              <a:ea typeface="SimHei"/>
            </a:endParaRPr>
          </a:p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en-US" altLang="zh-HK" sz="1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微軟正黑體" panose="020B0604030504040204" pitchFamily="34" charset="-120"/>
              </a:rPr>
              <a:t> </a:t>
            </a:r>
            <a:endParaRPr lang="zh-TW" altLang="zh-HK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A2E2EC-706A-9960-45DC-B9DB9E4236D2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4.</a:t>
            </a:r>
            <a:r>
              <a:rPr lang="zh-TW" altLang="en-US" sz="3600" dirty="0"/>
              <a:t>主題二：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</a:t>
            </a:r>
            <a:r>
              <a:rPr lang="zh-TW" altLang="en-US" sz="3600" dirty="0"/>
              <a:t>能力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235703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83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这个被医好的瘸腿者，能够和使徒们进入圣殿，边走边跳赞美上帝，体验生命的动力，成为上帝的见证，表明在上帝没有难成的事，祂会主动寻找有需要的人，并将出人意外的福气赐给他们。</a:t>
            </a:r>
            <a:endParaRPr lang="zh-TW" altLang="zh-HK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=&gt; 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你曾被神主动寻找、帮助吗？你曾经历上帝在你身上做了奇事吗？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=&gt; 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当你经历上帝的帮助后，你有欢喜、兴奋地赞美上帝吗？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7886E3-4D6B-A643-EFC5-9D6F72781974}"/>
              </a:ext>
            </a:extLst>
          </p:cNvPr>
          <p:cNvSpPr txBox="1"/>
          <p:nvPr/>
        </p:nvSpPr>
        <p:spPr>
          <a:xfrm>
            <a:off x="1092466" y="230289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CN" sz="4000" dirty="0">
                <a:latin typeface="SimHei"/>
                <a:ea typeface="SimHei"/>
              </a:rPr>
              <a:t> </a:t>
            </a:r>
            <a:r>
              <a:rPr lang="zh-CN" altLang="zh-HK" sz="4000" dirty="0">
                <a:latin typeface="SimHei"/>
                <a:ea typeface="SimHei"/>
              </a:rPr>
              <a:t>瘸腿者</a:t>
            </a:r>
            <a:r>
              <a:rPr lang="zh-TW" altLang="en-US" sz="4000" dirty="0">
                <a:latin typeface="SimHei"/>
                <a:ea typeface="SimHei"/>
              </a:rPr>
              <a:t>的生命改变</a:t>
            </a:r>
            <a:endParaRPr lang="zh-TW" altLang="zh-HK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98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1" indent="-4572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「听道而信的男丁有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千」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4:4)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lvl="1" indent="-4572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捉拿彼得、约翰的祭司们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官长都惆怅、无话可驳，拿他们没办法，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lvl="1" indent="-4572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说：「我们怎么办这两个人呢？因为他们真的做了一件明显的神迹，凡住耶路撒冷的人都知道！」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4:16)</a:t>
            </a:r>
            <a:endParaRPr lang="zh-TW" altLang="zh-HK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lvl="1" indent="-4572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初期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教会信徒们信心愈大，面对困难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被捉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更加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同心合意地高声祷告，放胆讲论上帝的道。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en-US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4:31)</a:t>
            </a:r>
            <a:endParaRPr lang="zh-TW" altLang="zh-HK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90435-C480-05E0-D48B-29E13BFDE7DF}"/>
              </a:ext>
            </a:extLst>
          </p:cNvPr>
          <p:cNvSpPr txBox="1"/>
          <p:nvPr/>
        </p:nvSpPr>
        <p:spPr>
          <a:xfrm>
            <a:off x="1092466" y="230288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zh-CN" altLang="zh-HK" sz="4000" dirty="0">
                <a:latin typeface="SimHei"/>
                <a:ea typeface="SimHei"/>
              </a:rPr>
              <a:t>彼得</a:t>
            </a:r>
            <a:r>
              <a:rPr lang="zh-TW" altLang="en-US" sz="4000" dirty="0">
                <a:latin typeface="SimHei"/>
                <a:ea typeface="SimHei"/>
              </a:rPr>
              <a:t>生命的</a:t>
            </a:r>
            <a:r>
              <a:rPr lang="zh-CN" altLang="zh-HK" sz="4000" dirty="0">
                <a:latin typeface="SimHei"/>
                <a:ea typeface="SimHei"/>
              </a:rPr>
              <a:t>影响力和震撼力</a:t>
            </a:r>
            <a:endParaRPr lang="zh-TW" altLang="en-US" sz="40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17262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00" dirty="0"/>
              <a:t>1.</a:t>
            </a:r>
            <a:r>
              <a:rPr sz="4000" dirty="0" err="1"/>
              <a:t>引言</a:t>
            </a:r>
            <a:endParaRPr sz="4000" dirty="0"/>
          </a:p>
        </p:txBody>
      </p:sp>
      <p:sp>
        <p:nvSpPr>
          <p:cNvPr id="103" name="Inhaltsplatzhalter 2"/>
          <p:cNvSpPr txBox="1"/>
          <p:nvPr/>
        </p:nvSpPr>
        <p:spPr>
          <a:xfrm>
            <a:off x="379100" y="1415847"/>
            <a:ext cx="8385800" cy="449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sz="3200" dirty="0" err="1">
                <a:latin typeface="SimHei" panose="02010609060101010101" pitchFamily="49" charset="-122"/>
                <a:ea typeface="SimHei" panose="02010609060101010101" pitchFamily="49" charset="-122"/>
              </a:rPr>
              <a:t>亲爱的弟兄姐妹，愿你们平安，让我们彼此问安</a:t>
            </a:r>
            <a:r>
              <a:rPr sz="32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很高兴今天能在你们中间，分享上帝的话语和祂的爱。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你们常常在我们的祷告中，因为陈永安牧师的代祷信，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经常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提到你们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为你们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的成长</a:t>
            </a: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大大欢喜、感恩！愿荣耀归于上帝！</a:t>
            </a:r>
            <a:endParaRPr lang="zh-TW" altLang="zh-HK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 panose="02010609060101010101" pitchFamily="49" charset="-122"/>
                <a:ea typeface="SimHei" panose="02010609060101010101" pitchFamily="49" charset="-122"/>
              </a:rPr>
              <a:t>愿主耶稣基督的恩惠与你们同在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！</a:t>
            </a:r>
            <a:endParaRPr lang="zh-TW" altLang="zh-HK" sz="3200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sz="4000" dirty="0"/>
              <a:t>反思</a:t>
            </a:r>
            <a:r>
              <a:rPr lang="zh-TW" altLang="de-DE" sz="4000" dirty="0"/>
              <a:t>问</a:t>
            </a:r>
            <a:r>
              <a:rPr lang="zh-TW" altLang="en-US" sz="4000" dirty="0"/>
              <a:t>题</a:t>
            </a:r>
            <a:endParaRPr sz="4000" dirty="0"/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你能够像彼得一样，把握面前机会，立刻向人宣讲福音吗？在你面前有何机会呢？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当传福音时遇受苦或危险时，或遇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被拒绝，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或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逼迫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，你仍会愿意吗？其实无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论是甚么危险，要知道与上帝同工总不会徒然。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想想你拥有甚么能力，可以去帮助别人？你又愿意与人分享，使自己和别人能同样经历上帝吗？</a:t>
            </a:r>
            <a:endParaRPr lang="zh-TW" altLang="zh-HK" sz="32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223386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76724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zh-HK" sz="4000" dirty="0"/>
              <a:t>我哪有彼得的本事，哪能像他</a:t>
            </a:r>
            <a:r>
              <a:rPr lang="zh-TW" altLang="en-US" sz="4000" dirty="0"/>
              <a:t>？</a:t>
            </a:r>
            <a:endParaRPr sz="4000" dirty="0"/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00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彼得被主呼召时只是一个渔夫，没有高学历，更曾经信心软弱到，三次不认主。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可是主耶稣没有放弃他，没有看低他，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反而当门徒们惊慌害怕，心里疑惑的时候，亲近他们，与他们同在，勉励他们</a:t>
            </a:r>
            <a:r>
              <a:rPr lang="zh-CN" altLang="en-US" sz="3200" dirty="0">
                <a:latin typeface="SimHei"/>
                <a:ea typeface="SimHei"/>
              </a:rPr>
              <a:t>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更赐下平安给他们，赋予他们</a:t>
            </a:r>
            <a:r>
              <a:rPr lang="zh-TW" altLang="en-US" sz="3200" dirty="0">
                <a:latin typeface="SimHei"/>
                <a:ea typeface="SimHei"/>
              </a:rPr>
              <a:t>传福音</a:t>
            </a:r>
            <a:r>
              <a:rPr lang="zh-CN" altLang="zh-HK" sz="3200" dirty="0">
                <a:latin typeface="SimHei"/>
                <a:ea typeface="SimHei"/>
              </a:rPr>
              <a:t>使命，</a:t>
            </a: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48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 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你们就是这些事的见证。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109524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483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彼得</a:t>
            </a:r>
            <a:r>
              <a:rPr lang="zh-CN" altLang="zh-HK" sz="3200" u="sng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愿意承担</a:t>
            </a:r>
            <a:r>
              <a:rPr lang="zh-CN" altLang="zh-HK" sz="3200" dirty="0">
                <a:latin typeface="SimHei"/>
                <a:ea typeface="SimHei"/>
              </a:rPr>
              <a:t>传福音使命，</a:t>
            </a:r>
            <a:r>
              <a:rPr lang="zh-CN" altLang="zh-HK" sz="3200" u="sng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倚靠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耶稣基督复活的大能</a:t>
            </a:r>
            <a:r>
              <a:rPr lang="zh-CN" altLang="zh-HK" sz="3200" dirty="0">
                <a:latin typeface="SimHei"/>
                <a:ea typeface="SimHei"/>
              </a:rPr>
              <a:t>，改变了原来胆怯的心。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我们这群相信跟随耶稣基督的人，主耶稣同样赋予我们</a:t>
            </a:r>
            <a:r>
              <a:rPr lang="zh-CN" altLang="zh-HK" sz="3200" u="sng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传福音的使命</a:t>
            </a:r>
            <a:r>
              <a:rPr lang="zh-CN" altLang="zh-HK" sz="3200" dirty="0">
                <a:latin typeface="SimHei"/>
                <a:ea typeface="SimHei"/>
              </a:rPr>
              <a:t>，向身边的人见证主的作为</a:t>
            </a:r>
            <a:r>
              <a:rPr lang="zh-TW" altLang="en-US" sz="3200" dirty="0">
                <a:latin typeface="SimHei"/>
                <a:ea typeface="SimHei"/>
              </a:rPr>
              <a:t>。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当你信主之后，别人看见你脾气不同了，态度也转变了，笑容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多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了，遇困难不只是埋怨而是感恩……就些都能成为具影响力的见证。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E86CE-C9AE-00CB-0A9C-5BF47BB5B6FF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4.</a:t>
            </a:r>
            <a:r>
              <a:rPr lang="zh-TW" altLang="en-US" sz="3600" dirty="0"/>
              <a:t>主題二：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</a:t>
            </a:r>
            <a:r>
              <a:rPr lang="zh-TW" altLang="en-US" sz="3600" dirty="0"/>
              <a:t>能力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104777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00" dirty="0"/>
              <a:t>5. </a:t>
            </a:r>
            <a:r>
              <a:rPr lang="zh-CN" altLang="en-US" sz="4000" dirty="0"/>
              <a:t>总结</a:t>
            </a:r>
            <a:endParaRPr sz="4000" dirty="0"/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523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一、</a:t>
            </a:r>
            <a:r>
              <a:rPr lang="zh-CN" altLang="zh-HK" sz="36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基督复活生命为人带来盼望</a:t>
            </a:r>
            <a:endParaRPr lang="zh-TW" altLang="zh-HK" sz="36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二、</a:t>
            </a:r>
            <a:r>
              <a:rPr lang="zh-CN" altLang="zh-HK" sz="36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基督复活生命为人带来能力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 lang="en-US" altLang="zh-TW" sz="3200" dirty="0"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圣灵内住在你</a:t>
            </a:r>
            <a:r>
              <a:rPr lang="zh-TW" altLang="en-US" sz="3200" dirty="0">
                <a:latin typeface="SimHei"/>
                <a:ea typeface="SimHei"/>
              </a:rPr>
              <a:t>们</a:t>
            </a:r>
            <a:r>
              <a:rPr lang="zh-CN" altLang="zh-HK" sz="3200" dirty="0">
                <a:latin typeface="SimHei"/>
                <a:ea typeface="SimHei"/>
              </a:rPr>
              <a:t>心里面，与你</a:t>
            </a:r>
            <a:r>
              <a:rPr lang="zh-TW" altLang="en-US" sz="3200" dirty="0">
                <a:latin typeface="SimHei"/>
                <a:ea typeface="SimHei"/>
              </a:rPr>
              <a:t>们</a:t>
            </a:r>
            <a:r>
              <a:rPr lang="zh-CN" altLang="zh-HK" sz="3200" dirty="0">
                <a:latin typeface="SimHei"/>
                <a:ea typeface="SimHei"/>
              </a:rPr>
              <a:t>同在，</a:t>
            </a:r>
            <a:endParaRPr lang="en-US" altLang="zh-CN" sz="3200" dirty="0"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同证你</a:t>
            </a:r>
            <a:r>
              <a:rPr lang="zh-TW" altLang="en-US" sz="3200" dirty="0">
                <a:latin typeface="SimHei"/>
                <a:ea typeface="SimHei"/>
              </a:rPr>
              <a:t>们</a:t>
            </a:r>
            <a:r>
              <a:rPr lang="zh-CN" altLang="zh-HK" sz="3200" dirty="0">
                <a:latin typeface="SimHei"/>
                <a:ea typeface="SimHei"/>
              </a:rPr>
              <a:t>是上帝的儿女，</a:t>
            </a:r>
            <a:endParaRPr lang="en-US" altLang="zh-CN" sz="3200" dirty="0"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「</a:t>
            </a: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1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你们看父赐给我们的是何等的慈爱，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让我们得以称为上帝的儿女；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」</a:t>
            </a: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(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约壹</a:t>
            </a:r>
            <a:r>
              <a:rPr lang="en-US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3:1)</a:t>
            </a:r>
            <a:endParaRPr lang="zh-TW" altLang="zh-HK" sz="3200" dirty="0">
              <a:solidFill>
                <a:schemeClr val="accent5">
                  <a:lumMod val="75000"/>
                </a:schemeClr>
              </a:solidFill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 lang="zh-TW" altLang="zh-HK" sz="32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291947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00" dirty="0"/>
              <a:t>5. </a:t>
            </a:r>
            <a:r>
              <a:rPr lang="zh-CN" altLang="en-US" sz="4000" dirty="0"/>
              <a:t>总结</a:t>
            </a:r>
            <a:endParaRPr sz="4000" dirty="0"/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327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我们要珍惜肯定</a:t>
            </a:r>
            <a:r>
              <a:rPr lang="zh-TW" altLang="en-US" sz="3200" dirty="0">
                <a:latin typeface="SimHei"/>
                <a:ea typeface="SimHei"/>
              </a:rPr>
              <a:t>「上帝儿女」</a:t>
            </a:r>
            <a:r>
              <a:rPr lang="zh-CN" altLang="zh-HK" sz="3200" dirty="0">
                <a:latin typeface="SimHei"/>
                <a:ea typeface="SimHei"/>
              </a:rPr>
              <a:t>这个</a:t>
            </a:r>
            <a:r>
              <a:rPr lang="zh-CN" altLang="en-US" sz="3200" dirty="0">
                <a:latin typeface="SimHei"/>
                <a:ea typeface="SimHei"/>
              </a:rPr>
              <a:t>身份</a:t>
            </a:r>
            <a:r>
              <a:rPr lang="zh-CN" altLang="zh-HK" sz="3200" dirty="0">
                <a:latin typeface="SimHei"/>
                <a:ea typeface="SimHei"/>
              </a:rPr>
              <a:t>，常常赞美主，与别人分享上帝的作为，</a:t>
            </a:r>
            <a:endParaRPr lang="zh-TW" altLang="zh-HK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愿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基督复活的生命时时充满你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们</a:t>
            </a:r>
            <a:r>
              <a:rPr lang="zh-CN" altLang="zh-HK" sz="3200" dirty="0">
                <a:latin typeface="SimHei"/>
                <a:ea typeface="SimHei"/>
              </a:rPr>
              <a:t>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使你</a:t>
            </a:r>
            <a:r>
              <a:rPr lang="zh-TW" altLang="en-US" sz="3200" dirty="0">
                <a:latin typeface="SimHei"/>
                <a:ea typeface="SimHei"/>
              </a:rPr>
              <a:t>们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满有能力，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满有喜乐</a:t>
            </a:r>
            <a:r>
              <a:rPr lang="zh-TW" altLang="en-US" sz="3200" dirty="0">
                <a:latin typeface="SimHei"/>
                <a:ea typeface="SimHei"/>
              </a:rPr>
              <a:t>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为主耶稣作见证，引领人归信耶稣基督。</a:t>
            </a:r>
            <a:endParaRPr lang="zh-TW" altLang="zh-HK" sz="3200" dirty="0">
              <a:latin typeface="SimHei"/>
              <a:ea typeface="SimHei"/>
            </a:endParaRPr>
          </a:p>
          <a:p>
            <a:pPr>
              <a:lnSpc>
                <a:spcPts val="2000"/>
              </a:lnSpc>
              <a:spcAft>
                <a:spcPts val="800"/>
              </a:spcAft>
            </a:pPr>
            <a:r>
              <a:rPr lang="en-US" altLang="zh-HK" sz="1800" kern="100" dirty="0">
                <a:effectLst/>
                <a:latin typeface="華康中圓體" panose="020F0509000000000000" pitchFamily="49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kumimoji="0" lang="en-US" altLang="zh-HK" sz="4000" b="0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1.</a:t>
            </a:r>
            <a:r>
              <a:rPr lang="zh-CN" altLang="en-US" sz="4000" dirty="0">
                <a:latin typeface="SimHei"/>
                <a:ea typeface="SimHei"/>
              </a:rPr>
              <a:t>你看到什么图案？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827D2B-49B2-4587-A9B4-E371D7660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78" t="38915" r="28749" b="12093"/>
          <a:stretch/>
        </p:blipFill>
        <p:spPr>
          <a:xfrm>
            <a:off x="1849779" y="1415847"/>
            <a:ext cx="4989181" cy="5135442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4EA0EC4-9BD4-6432-4187-1C37AB6DB06E}"/>
              </a:ext>
            </a:extLst>
          </p:cNvPr>
          <p:cNvSpPr txBox="1"/>
          <p:nvPr/>
        </p:nvSpPr>
        <p:spPr>
          <a:xfrm>
            <a:off x="379100" y="1415847"/>
            <a:ext cx="83858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marR="0" lvl="1" indent="-32084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27184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/>
          <p:nvPr/>
        </p:nvSpPr>
        <p:spPr>
          <a:xfrm>
            <a:off x="1092466" y="246618"/>
            <a:ext cx="8051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HK" sz="4000" dirty="0"/>
              <a:t>a</a:t>
            </a:r>
            <a:r>
              <a:rPr kumimoji="0" lang="en-US" altLang="zh-HK" sz="4000" b="0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.</a:t>
            </a:r>
            <a:r>
              <a:rPr lang="zh-TW" altLang="en-US" sz="4000" dirty="0">
                <a:latin typeface="SimHei"/>
                <a:ea typeface="SimHei"/>
              </a:rPr>
              <a:t>哪一条线较长</a:t>
            </a:r>
            <a:r>
              <a:rPr lang="zh-CN" altLang="en-US" sz="4000" dirty="0">
                <a:latin typeface="SimHei"/>
                <a:ea typeface="SimHei"/>
              </a:rPr>
              <a:t>？</a:t>
            </a:r>
            <a:r>
              <a:rPr lang="en-US" altLang="zh-CN" sz="4000" dirty="0"/>
              <a:t>b</a:t>
            </a:r>
            <a:r>
              <a:rPr lang="en-US" altLang="zh-CN" sz="4000" dirty="0">
                <a:latin typeface="SimHei"/>
                <a:ea typeface="SimHei"/>
              </a:rPr>
              <a:t>.</a:t>
            </a:r>
            <a:r>
              <a:rPr lang="zh-TW" altLang="en-US" sz="4000" dirty="0">
                <a:latin typeface="SimHei"/>
                <a:ea typeface="SimHei"/>
              </a:rPr>
              <a:t>斜线还是直线？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B320F95-9B76-4A62-AD9E-F648036DA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6" t="40391" r="27069" b="25889"/>
          <a:stretch/>
        </p:blipFill>
        <p:spPr>
          <a:xfrm>
            <a:off x="680454" y="1446230"/>
            <a:ext cx="8170365" cy="49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8245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1.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引言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0" y="1415847"/>
            <a:ext cx="8385800" cy="449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前设</a:t>
            </a:r>
            <a:r>
              <a:rPr lang="en-US" altLang="zh-TW" sz="3200" dirty="0">
                <a:latin typeface="SimHei"/>
                <a:ea typeface="SimHei"/>
              </a:rPr>
              <a:t>(</a:t>
            </a:r>
            <a:r>
              <a:rPr lang="de-DE" altLang="zh-TW" sz="3200" dirty="0" err="1">
                <a:latin typeface="SimHei"/>
                <a:ea typeface="SimHei"/>
              </a:rPr>
              <a:t>perspective</a:t>
            </a:r>
            <a:r>
              <a:rPr lang="de-DE" altLang="zh-TW" sz="3200" dirty="0">
                <a:latin typeface="SimHei"/>
                <a:ea typeface="SimHei"/>
              </a:rPr>
              <a:t>)</a:t>
            </a:r>
            <a:r>
              <a:rPr lang="zh-TW" altLang="de-DE" sz="3200" dirty="0">
                <a:latin typeface="SimHei"/>
                <a:ea typeface="SimHei"/>
              </a:rPr>
              <a:t>，</a:t>
            </a:r>
            <a:r>
              <a:rPr lang="zh-TW" altLang="en-US" sz="3200" dirty="0">
                <a:latin typeface="SimHei"/>
                <a:ea typeface="SimHei"/>
              </a:rPr>
              <a:t>不同的观点与角度，受过往的经验，或视觉影响，先入为主</a:t>
            </a:r>
            <a:r>
              <a:rPr lang="zh-CN" altLang="en-US" sz="3200" dirty="0">
                <a:latin typeface="SimHei"/>
                <a:ea typeface="SimHei"/>
              </a:rPr>
              <a:t>。</a:t>
            </a:r>
            <a:endParaRPr lang="zh-TW" altLang="en-US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容易偏差，有主观感受，却忽略真实的部分。</a:t>
            </a: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框住了自己，定型思维：例如告诉自己：</a:t>
            </a: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「环境这么的现实，我永远改变不了的」</a:t>
            </a: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信仰生活中，有相类似的心态，会影响我们去经历上帝在我们身上的恩典。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713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230289"/>
            <a:ext cx="653827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1.</a:t>
            </a:r>
            <a:r>
              <a:rPr lang="zh-TW" altLang="en-US" sz="4000" dirty="0"/>
              <a:t>引言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15847"/>
            <a:ext cx="8385800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福音题：路加福音</a:t>
            </a:r>
            <a:r>
              <a:rPr lang="en-US" altLang="zh-TW" sz="3200" dirty="0">
                <a:solidFill>
                  <a:srgbClr val="0070C0"/>
                </a:solidFill>
                <a:latin typeface="SimHei"/>
                <a:ea typeface="SimHei"/>
              </a:rPr>
              <a:t>24</a:t>
            </a: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章</a:t>
            </a:r>
            <a:r>
              <a:rPr lang="en-US" altLang="zh-TW" sz="3200" dirty="0">
                <a:solidFill>
                  <a:srgbClr val="0070C0"/>
                </a:solidFill>
                <a:latin typeface="SimHei"/>
                <a:ea typeface="SimHei"/>
              </a:rPr>
              <a:t>36-48</a:t>
            </a: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节，</a:t>
            </a: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及新约引题：使徒行传</a:t>
            </a:r>
            <a:r>
              <a:rPr lang="en-US" altLang="zh-TW" sz="3200" dirty="0">
                <a:solidFill>
                  <a:srgbClr val="0070C0"/>
                </a:solidFill>
                <a:latin typeface="SimHei"/>
                <a:ea typeface="SimHei"/>
              </a:rPr>
              <a:t>3</a:t>
            </a: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章</a:t>
            </a:r>
            <a:r>
              <a:rPr lang="en-US" altLang="zh-TW" sz="3200" dirty="0">
                <a:solidFill>
                  <a:srgbClr val="0070C0"/>
                </a:solidFill>
                <a:latin typeface="SimHei"/>
                <a:ea typeface="SimHei"/>
              </a:rPr>
              <a:t>12-29</a:t>
            </a:r>
            <a:r>
              <a:rPr lang="zh-TW" altLang="en-US" sz="3200" dirty="0">
                <a:solidFill>
                  <a:srgbClr val="0070C0"/>
                </a:solidFill>
                <a:latin typeface="SimHei"/>
                <a:ea typeface="SimHei"/>
              </a:rPr>
              <a:t>节</a:t>
            </a:r>
            <a:r>
              <a:rPr lang="zh-CN" altLang="zh-HK" sz="3200" dirty="0">
                <a:solidFill>
                  <a:srgbClr val="0070C0"/>
                </a:solidFill>
                <a:latin typeface="SimHei"/>
                <a:ea typeface="SimHei"/>
              </a:rPr>
              <a:t>，</a:t>
            </a:r>
            <a:endParaRPr lang="en-US" altLang="zh-CN" sz="3200" dirty="0">
              <a:solidFill>
                <a:srgbClr val="0070C0"/>
              </a:solidFill>
              <a:latin typeface="SimHei"/>
              <a:ea typeface="SimHei"/>
            </a:endParaRPr>
          </a:p>
          <a:p>
            <a:pPr marL="838200" lvl="1" indent="-457200" defTabSz="914400">
              <a:spcBef>
                <a:spcPts val="1200"/>
              </a:spcBef>
              <a:buSzPct val="100000"/>
              <a:buFont typeface="Symbol" panose="05050102010706020507" pitchFamily="18" charset="2"/>
              <a:buChar char="Þ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思想主耶稣基督复活的生命为门徒、</a:t>
            </a:r>
            <a:endParaRPr lang="en-US" altLang="zh-CN" sz="3200" dirty="0">
              <a:latin typeface="SimHei"/>
              <a:ea typeface="SimHei"/>
            </a:endParaRPr>
          </a:p>
          <a:p>
            <a:pPr marL="381000" lvl="1" defTabSz="914400">
              <a:spcBef>
                <a:spcPts val="1200"/>
              </a:spcBef>
              <a:buSzPct val="100000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200" dirty="0">
                <a:latin typeface="SimHei"/>
                <a:ea typeface="SimHei"/>
              </a:rPr>
              <a:t>  </a:t>
            </a:r>
            <a:r>
              <a:rPr lang="zh-CN" altLang="zh-HK" sz="3200" dirty="0">
                <a:latin typeface="SimHei"/>
                <a:ea typeface="SimHei"/>
              </a:rPr>
              <a:t>为全城的人带来怎么样的生命改变</a:t>
            </a:r>
            <a:r>
              <a:rPr lang="zh-CN" altLang="en-US" sz="3200" dirty="0">
                <a:latin typeface="SimHei"/>
                <a:ea typeface="SimHei"/>
              </a:rPr>
              <a:t>？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TW" altLang="en-US" sz="3200" dirty="0">
                <a:latin typeface="SimHei"/>
                <a:ea typeface="SimHei"/>
              </a:rPr>
              <a:t> 一起祷告</a:t>
            </a:r>
            <a:endParaRPr lang="zh-TW" altLang="zh-HK" sz="32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48529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1"/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2.</a:t>
            </a:r>
            <a:r>
              <a:rPr lang="zh-TW" altLang="en-US" sz="3600" dirty="0"/>
              <a:t>主題一：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基督复活生命为人带来盼望</a:t>
            </a:r>
            <a:endParaRPr lang="zh-TW" altLang="zh-HK" sz="3600" dirty="0"/>
          </a:p>
        </p:txBody>
      </p:sp>
      <p:sp>
        <p:nvSpPr>
          <p:cNvPr id="109" name="Inhaltsplatzhalter 2"/>
          <p:cNvSpPr txBox="1"/>
          <p:nvPr/>
        </p:nvSpPr>
        <p:spPr>
          <a:xfrm>
            <a:off x="379100" y="1440000"/>
            <a:ext cx="8385800" cy="335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路加福音</a:t>
            </a:r>
            <a:r>
              <a:rPr lang="en-US" altLang="zh-HK" sz="3200" dirty="0">
                <a:latin typeface="SimHei"/>
                <a:ea typeface="SimHei"/>
              </a:rPr>
              <a:t>24:44-49</a:t>
            </a:r>
            <a:r>
              <a:rPr lang="zh-CN" altLang="zh-HK" sz="3200" dirty="0">
                <a:latin typeface="SimHei"/>
                <a:ea typeface="SimHei"/>
              </a:rPr>
              <a:t>，耶稣再次向门徒表明自己的身份与使命，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尤其旧约圣经中所有与弥赛亚有关的预言都应验在他身上。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包括摩西的律法、先知的书，和诗篇上所记的，</a:t>
            </a:r>
            <a:r>
              <a:rPr lang="zh-CN" altLang="zh-HK" sz="3200" dirty="0">
                <a:solidFill>
                  <a:schemeClr val="accent5">
                    <a:lumMod val="75000"/>
                  </a:schemeClr>
                </a:solidFill>
                <a:latin typeface="SimHei"/>
                <a:ea typeface="SimHei"/>
              </a:rPr>
              <a:t>凡指着我的话都必须应验</a:t>
            </a:r>
            <a:r>
              <a:rPr lang="zh-CN" altLang="zh-HK" sz="3200" dirty="0">
                <a:latin typeface="SimHei"/>
                <a:ea typeface="SimHei"/>
              </a:rPr>
              <a:t>。</a:t>
            </a:r>
            <a:endParaRPr lang="zh-TW" altLang="zh-HK" sz="3200" dirty="0">
              <a:latin typeface="SimHei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164695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379100" y="1440000"/>
            <a:ext cx="8385800" cy="350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耶稣基督受害是上帝早已命定的，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也是旧约圣经早有预言的。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并不是任何的意外或出错，也不是耶稣基督能力或资格出了问题</a:t>
            </a:r>
            <a:r>
              <a:rPr lang="zh-TW" altLang="en-US" sz="3200" dirty="0">
                <a:latin typeface="SimHei"/>
                <a:ea typeface="SimHei"/>
              </a:rPr>
              <a:t>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因为按照经文所说，耶稣基督终必受害。这是耶稣多次向门徒传达的一大重点。</a:t>
            </a:r>
            <a:endParaRPr lang="zh-TW" altLang="zh-HK" sz="3200" dirty="0">
              <a:latin typeface="SimHei"/>
              <a:ea typeface="SimHei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9A4ABA2-29DA-F708-B00B-D73608E57400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2.</a:t>
            </a:r>
            <a:r>
              <a:rPr lang="zh-TW" altLang="en-US" sz="3600" dirty="0"/>
              <a:t>主題一：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基督复活生命为人带来盼望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12640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nhaltsplatzhalter 2"/>
          <p:cNvSpPr txBox="1"/>
          <p:nvPr/>
        </p:nvSpPr>
        <p:spPr>
          <a:xfrm>
            <a:off x="260495" y="1440000"/>
            <a:ext cx="8623010" cy="449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耶稣受苦死亡为门徒带来严重的信心危机。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门徒和耶稣一起三年，他们听过耶稣讲道，又见过祂行的神迹，</a:t>
            </a:r>
            <a:r>
              <a:rPr lang="zh-TW" altLang="en-US" sz="3200" dirty="0">
                <a:latin typeface="SimHei"/>
                <a:ea typeface="SimHei"/>
              </a:rPr>
              <a:t>都</a:t>
            </a:r>
            <a:r>
              <a:rPr lang="zh-TW" altLang="de-DE" sz="3200" dirty="0">
                <a:latin typeface="SimHei"/>
                <a:ea typeface="SimHei"/>
              </a:rPr>
              <a:t>突显</a:t>
            </a:r>
            <a:r>
              <a:rPr lang="zh-TW" altLang="en-US" sz="3200" dirty="0">
                <a:latin typeface="SimHei"/>
                <a:ea typeface="SimHei"/>
              </a:rPr>
              <a:t>出</a:t>
            </a:r>
            <a:r>
              <a:rPr lang="zh-CN" altLang="zh-HK" sz="3200" dirty="0">
                <a:latin typeface="SimHei"/>
                <a:ea typeface="SimHei"/>
              </a:rPr>
              <a:t>无所不能的耶稣基督，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现在他竟然成为无力反抗的阶下囚，被钉身十架上，受尽最大的羞辱。</a:t>
            </a:r>
            <a:endParaRPr lang="en-US" altLang="zh-CN" sz="3200" dirty="0">
              <a:latin typeface="SimHei"/>
              <a:ea typeface="SimHei"/>
            </a:endParaRPr>
          </a:p>
          <a:p>
            <a:pPr marL="701841" lvl="1" indent="-320841" defTabSz="914400">
              <a:spcBef>
                <a:spcPts val="1200"/>
              </a:spcBef>
              <a:buSzPct val="100000"/>
              <a:buFontTx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zh-HK" sz="3200" dirty="0">
                <a:latin typeface="SimHei"/>
                <a:ea typeface="SimHei"/>
              </a:rPr>
              <a:t>从前对耶稣心悦诚服的门徒，先后选择逃跑、躲藏、甚至出卖和不肯认耶稣</a:t>
            </a:r>
            <a:r>
              <a:rPr lang="zh-TW" altLang="en-US" sz="3200" dirty="0">
                <a:latin typeface="SimHei"/>
                <a:ea typeface="SimHei"/>
              </a:rPr>
              <a:t>。</a:t>
            </a:r>
            <a:endParaRPr lang="zh-TW" altLang="zh-HK" sz="3200" dirty="0">
              <a:latin typeface="SimHei"/>
              <a:ea typeface="SimHei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BAC9CDB-F530-4A6A-E9AC-5A4329AFDF9A}"/>
              </a:ext>
            </a:extLst>
          </p:cNvPr>
          <p:cNvSpPr txBox="1"/>
          <p:nvPr/>
        </p:nvSpPr>
        <p:spPr>
          <a:xfrm>
            <a:off x="1092466" y="8690"/>
            <a:ext cx="8051534" cy="108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/>
            </a:pPr>
            <a:r>
              <a:rPr lang="en-US" altLang="zh-TW" sz="3600" dirty="0"/>
              <a:t>2.</a:t>
            </a:r>
            <a:r>
              <a:rPr lang="zh-TW" altLang="en-US" sz="3600" dirty="0"/>
              <a:t>主題一：</a:t>
            </a:r>
            <a:endParaRPr lang="en-US" altLang="zh-TW" sz="3600" dirty="0"/>
          </a:p>
          <a:p>
            <a:pPr>
              <a:defRPr/>
            </a:pPr>
            <a:r>
              <a:rPr lang="en-US" altLang="zh-CN" sz="3600" dirty="0"/>
              <a:t>  </a:t>
            </a:r>
            <a:r>
              <a:rPr lang="zh-CN" altLang="zh-HK" sz="3600" dirty="0"/>
              <a:t>基督复活生命为人带来盼望</a:t>
            </a:r>
            <a:endParaRPr lang="zh-TW" altLang="zh-HK" sz="3600" dirty="0"/>
          </a:p>
        </p:txBody>
      </p:sp>
    </p:spTree>
    <p:extLst>
      <p:ext uri="{BB962C8B-B14F-4D97-AF65-F5344CB8AC3E}">
        <p14:creationId xmlns:p14="http://schemas.microsoft.com/office/powerpoint/2010/main" val="414409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2680</Words>
  <Application>Microsoft Office PowerPoint</Application>
  <PresentationFormat>Bildschirmpräsentation (4:3)</PresentationFormat>
  <Paragraphs>163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等线</vt:lpstr>
      <vt:lpstr>標楷體</vt:lpstr>
      <vt:lpstr>微軟正黑體</vt:lpstr>
      <vt:lpstr>SimHei</vt:lpstr>
      <vt:lpstr>華康中圓體</vt:lpstr>
      <vt:lpstr>Aptos</vt:lpstr>
      <vt:lpstr>Arial</vt:lpstr>
      <vt:lpstr>Symbol</vt:lpstr>
      <vt:lpstr>Times New Roman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308</cp:revision>
  <dcterms:created xsi:type="dcterms:W3CDTF">2023-03-17T14:22:59Z</dcterms:created>
  <dcterms:modified xsi:type="dcterms:W3CDTF">2024-04-17T03:46:40Z</dcterms:modified>
</cp:coreProperties>
</file>