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" ContentType="image/ti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1575" r:id="rId3"/>
    <p:sldId id="2157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85428" autoAdjust="0"/>
  </p:normalViewPr>
  <p:slideViewPr>
    <p:cSldViewPr snapToGrid="0">
      <p:cViewPr varScale="1">
        <p:scale>
          <a:sx n="138" d="100"/>
          <a:sy n="138" d="100"/>
        </p:scale>
        <p:origin x="235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2024/4/1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44202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>
            <a:spLocks noGrp="1"/>
          </p:cNvSpPr>
          <p:nvPr>
            <p:ph type="body" idx="1"/>
          </p:nvPr>
        </p:nvSpPr>
        <p:spPr>
          <a:xfrm>
            <a:off x="669727" y="892969"/>
            <a:ext cx="7804547" cy="50720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3615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2024/4/1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">
            <a:extLst>
              <a:ext uri="{FF2B5EF4-FFF2-40B4-BE49-F238E27FC236}">
                <a16:creationId xmlns:a16="http://schemas.microsoft.com/office/drawing/2014/main" id="{213B0438-D303-529A-91DC-1E7F552215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5" y="1413948"/>
            <a:ext cx="9137765" cy="5182156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1541928" y="2236330"/>
            <a:ext cx="7595837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</a:rPr>
              <a:t>不要惊慌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1593164" y="3500437"/>
            <a:ext cx="7557071" cy="1877437"/>
          </a:xfrm>
          <a:prstGeom prst="rect">
            <a:avLst/>
          </a:prstGeom>
          <a:noFill/>
          <a:ln>
            <a:noFill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讲道：</a:t>
            </a:r>
            <a:r>
              <a:rPr lang="zh-CN" altLang="en-US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陈梁兆琪 师母</a:t>
            </a:r>
            <a:endParaRPr lang="en-US" altLang="zh-CN">
              <a:ln w="63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经文：</a:t>
            </a:r>
            <a:r>
              <a:rPr lang="zh-CN" altLang="en-US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徒</a:t>
            </a:r>
            <a:r>
              <a:rPr lang="en-US" altLang="zh-CN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10:34-43</a:t>
            </a:r>
            <a:r>
              <a:rPr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; </a:t>
            </a:r>
            <a:r>
              <a:rPr lang="zh-CN" altLang="en-US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林前</a:t>
            </a:r>
            <a:r>
              <a:rPr lang="en-US" altLang="zh-CN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15:1-11</a:t>
            </a:r>
            <a:r>
              <a:rPr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; </a:t>
            </a:r>
            <a:endParaRPr lang="en-US">
              <a:ln w="63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可1</a:t>
            </a:r>
            <a:r>
              <a:rPr lang="en-US" altLang="zh-CN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</a:t>
            </a:r>
            <a:r>
              <a:rPr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:1-</a:t>
            </a:r>
            <a:r>
              <a:rPr lang="en-US" altLang="zh-CN">
                <a:ln w="635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</a:t>
            </a:r>
            <a:endParaRPr>
              <a:ln w="63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3.生命改变，战胜对世界的惊慌…"/>
          <p:cNvSpPr txBox="1">
            <a:spLocks noGrp="1"/>
          </p:cNvSpPr>
          <p:nvPr>
            <p:ph type="body" idx="1"/>
          </p:nvPr>
        </p:nvSpPr>
        <p:spPr>
          <a:xfrm>
            <a:off x="669925" y="1440000"/>
            <a:ext cx="7804150" cy="507206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>
                <a:solidFill>
                  <a:srgbClr val="0070C0"/>
                </a:solidFill>
                <a:latin typeface="+mn-ea"/>
              </a:rPr>
              <a:t>3.</a:t>
            </a:r>
            <a:r>
              <a:rPr lang="zh-CN" altLang="en-US">
                <a:solidFill>
                  <a:srgbClr val="0070C0"/>
                </a:solidFill>
                <a:latin typeface="+mn-ea"/>
              </a:rPr>
              <a:t>生命改变，战胜对世界的惊慌</a:t>
            </a:r>
          </a:p>
          <a:p>
            <a:pPr>
              <a:lnSpc>
                <a:spcPct val="100000"/>
              </a:lnSpc>
            </a:pPr>
            <a:r>
              <a:rPr lang="zh-CN" altLang="en-US">
                <a:latin typeface="+mn-ea"/>
              </a:rPr>
              <a:t>耶稣的复活，证明了祂是神的儿子，是胜过世界的神。</a:t>
            </a:r>
          </a:p>
          <a:p>
            <a:pPr>
              <a:lnSpc>
                <a:spcPct val="100000"/>
              </a:lnSpc>
            </a:pPr>
            <a:r>
              <a:rPr lang="zh-CN" altLang="en-US">
                <a:latin typeface="+mn-ea"/>
              </a:rPr>
              <a:t>门徒惊慌，因为怕被杀害。妇女惊慌，因为怕被人说是疯癫。但耶稣的复活，使门徒愿为信仰舍命。妇女们说出耶稣复活的真相，她们被记载在圣经里得到表扬。</a:t>
            </a:r>
          </a:p>
          <a:p>
            <a:pPr>
              <a:lnSpc>
                <a:spcPct val="100000"/>
              </a:lnSpc>
            </a:pPr>
            <a:r>
              <a:rPr lang="zh-CN" altLang="en-US">
                <a:latin typeface="+mn-ea"/>
              </a:rPr>
              <a:t>耶稣改变了他们的生命，他们勇敢面对死亡，不再看世人的眼光。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AC1A047-D15B-BAE3-C448-A7CB0CDE20D4}"/>
              </a:ext>
            </a:extLst>
          </p:cNvPr>
          <p:cNvSpPr txBox="1"/>
          <p:nvPr/>
        </p:nvSpPr>
        <p:spPr>
          <a:xfrm>
            <a:off x="1092467" y="253370"/>
            <a:ext cx="653826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rgbClr val="0433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耶稣的复活怎样帮助我们不惊慌？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世界给我们很多惊慌！谂书、工作、结婚、孩子教育和结婚礼金、健康、供养父母、退修生活……叫我们惊慌，常常令我们为明天忧虑生活和自我价值得不到满足，甚至出现各种状况。…"/>
          <p:cNvSpPr txBox="1">
            <a:spLocks noGrp="1"/>
          </p:cNvSpPr>
          <p:nvPr>
            <p:ph type="body" idx="1"/>
          </p:nvPr>
        </p:nvSpPr>
        <p:spPr>
          <a:xfrm>
            <a:off x="669925" y="1440000"/>
            <a:ext cx="7804150" cy="507206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3300">
                <a:latin typeface="+mn-ea"/>
              </a:rPr>
              <a:t>世界给我们很多惊慌！念书、工作、结婚、孩子教育和结婚礼金、健康、供养父母、退修生活</a:t>
            </a:r>
            <a:r>
              <a:rPr lang="en-US" altLang="zh-CN" sz="3300">
                <a:latin typeface="+mn-ea"/>
              </a:rPr>
              <a:t>……</a:t>
            </a:r>
            <a:r>
              <a:rPr lang="zh-CN" altLang="en-US" sz="3300">
                <a:latin typeface="+mn-ea"/>
              </a:rPr>
              <a:t>叫我们惊慌，常常令我们为明天忧虑生活和自我价值得不到满足，甚至出现各种状况。</a:t>
            </a:r>
          </a:p>
          <a:p>
            <a:pPr>
              <a:lnSpc>
                <a:spcPct val="100000"/>
              </a:lnSpc>
            </a:pPr>
            <a:endParaRPr lang="zh-CN" altLang="en-US" sz="3300">
              <a:latin typeface="+mn-ea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300">
                <a:solidFill>
                  <a:srgbClr val="0070C0"/>
                </a:solidFill>
                <a:latin typeface="+mn-ea"/>
              </a:rPr>
              <a:t>约</a:t>
            </a:r>
            <a:r>
              <a:rPr lang="en-US" altLang="zh-CN" sz="3300">
                <a:solidFill>
                  <a:srgbClr val="0070C0"/>
                </a:solidFill>
                <a:latin typeface="+mn-ea"/>
              </a:rPr>
              <a:t>16:33 </a:t>
            </a:r>
            <a:r>
              <a:rPr lang="zh-CN" altLang="en-US" sz="3300">
                <a:solidFill>
                  <a:srgbClr val="0070C0"/>
                </a:solidFill>
                <a:latin typeface="+mn-ea"/>
              </a:rPr>
              <a:t>我将这些事对你们说了，是要叫你们在我里面有平安。在世上你们有苦难，但你们可以放心，我已经胜了世界。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A52A0EE-664D-6AC3-0030-D8C94C6AD5D3}"/>
              </a:ext>
            </a:extLst>
          </p:cNvPr>
          <p:cNvSpPr txBox="1"/>
          <p:nvPr/>
        </p:nvSpPr>
        <p:spPr>
          <a:xfrm>
            <a:off x="1092467" y="253370"/>
            <a:ext cx="653826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rgbClr val="0433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耶稣的复活怎样帮助我们不惊慌？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耶稣已经胜过世界：…"/>
          <p:cNvSpPr txBox="1">
            <a:spLocks noGrp="1"/>
          </p:cNvSpPr>
          <p:nvPr>
            <p:ph type="body" idx="1"/>
          </p:nvPr>
        </p:nvSpPr>
        <p:spPr>
          <a:xfrm>
            <a:off x="669726" y="1440000"/>
            <a:ext cx="7804548" cy="5072063"/>
          </a:xfrm>
          <a:prstGeom prst="rect">
            <a:avLst/>
          </a:prstGeom>
        </p:spPr>
        <p:txBody>
          <a:bodyPr vert="horz" lIns="8930" tIns="8930" rIns="8930" bIns="8930" rtlCol="0" anchor="t"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耶稣已经胜过世界：</a:t>
            </a:r>
          </a:p>
          <a:p>
            <a:pPr marL="322294" indent="-322294" algn="just">
              <a:lnSpc>
                <a:spcPct val="100000"/>
              </a:lnSpc>
              <a:spcBef>
                <a:spcPts val="0"/>
              </a:spcBef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1.我们不怕世上的苦难，特别是因信仰而导致的苦难。</a:t>
            </a:r>
          </a:p>
          <a:p>
            <a:pPr marL="322294" indent="-322294" algn="just">
              <a:lnSpc>
                <a:spcPct val="100000"/>
              </a:lnSpc>
              <a:spcBef>
                <a:spcPts val="0"/>
              </a:spcBef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2.耶稣给我们的满足胜过世界能给我们的。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chemeClr val="accent5">
                    <a:lumOff val="-29866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chemeClr val="accent5">
                    <a:lumOff val="-29866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约一2:15 </a:t>
            </a:r>
            <a:endParaRPr lang="en-US">
              <a:solidFill>
                <a:srgbClr val="0070C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chemeClr val="accent5">
                    <a:lumOff val="-29866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人若爱世界，爱父的心就不在他里面了</a:t>
            </a: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>
              <a:solidFill>
                <a:srgbClr val="0070C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7F1EE89-0029-97BE-3820-317017AB7BF7}"/>
              </a:ext>
            </a:extLst>
          </p:cNvPr>
          <p:cNvSpPr txBox="1"/>
          <p:nvPr/>
        </p:nvSpPr>
        <p:spPr>
          <a:xfrm>
            <a:off x="1092467" y="253370"/>
            <a:ext cx="653826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rgbClr val="0433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耶稣的复活怎样帮助我们不惊慌？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诗篇34：8 你 们 要 尝 尝 主 恩 的 滋 味 ， 便 知 道 他 是 美 善 ； 投 靠 他 的 人 有 福 了 ！…"/>
          <p:cNvSpPr txBox="1">
            <a:spLocks noGrp="1"/>
          </p:cNvSpPr>
          <p:nvPr>
            <p:ph type="body" idx="1"/>
          </p:nvPr>
        </p:nvSpPr>
        <p:spPr>
          <a:xfrm>
            <a:off x="669925" y="1440000"/>
            <a:ext cx="7804150" cy="507206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300">
                <a:solidFill>
                  <a:srgbClr val="0070C0"/>
                </a:solidFill>
                <a:latin typeface="+mn-ea"/>
              </a:rPr>
              <a:t>诗篇</a:t>
            </a:r>
            <a:r>
              <a:rPr lang="en-US" altLang="zh-CN" sz="3300">
                <a:solidFill>
                  <a:srgbClr val="0070C0"/>
                </a:solidFill>
                <a:latin typeface="+mn-ea"/>
              </a:rPr>
              <a:t>34</a:t>
            </a:r>
            <a:r>
              <a:rPr lang="zh-CN" altLang="en-US" sz="3300">
                <a:solidFill>
                  <a:srgbClr val="0070C0"/>
                </a:solidFill>
                <a:latin typeface="+mn-ea"/>
              </a:rPr>
              <a:t>：</a:t>
            </a:r>
            <a:r>
              <a:rPr lang="en-US" altLang="zh-CN" sz="3300">
                <a:solidFill>
                  <a:srgbClr val="0070C0"/>
                </a:solidFill>
                <a:latin typeface="+mn-ea"/>
              </a:rPr>
              <a:t>8 </a:t>
            </a:r>
            <a:endParaRPr lang="zh-CN" altLang="en-US" sz="3300">
              <a:solidFill>
                <a:srgbClr val="0070C0"/>
              </a:solidFill>
              <a:latin typeface="+mn-ea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300">
                <a:solidFill>
                  <a:srgbClr val="0070C0"/>
                </a:solidFill>
                <a:latin typeface="+mn-ea"/>
              </a:rPr>
              <a:t>你们要尝尝主恩的滋味，便知道他是美善；投靠他的人有福了！</a:t>
            </a:r>
          </a:p>
          <a:p>
            <a:pPr>
              <a:lnSpc>
                <a:spcPct val="100000"/>
              </a:lnSpc>
            </a:pPr>
            <a:endParaRPr lang="zh-CN" altLang="en-US" sz="3300">
              <a:latin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sz="3300">
                <a:latin typeface="+mn-ea"/>
              </a:rPr>
              <a:t>当生命得到改变，不再为明天惊慌和忧虑。便能主动和甘愿在祷告中先求神的国和神的义，不单单顾念地上的事，而是常常思想天上的事。便能遇见神，每日与主同行。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250E05-A992-B59B-C4D8-B86F9B736421}"/>
              </a:ext>
            </a:extLst>
          </p:cNvPr>
          <p:cNvSpPr txBox="1"/>
          <p:nvPr/>
        </p:nvSpPr>
        <p:spPr>
          <a:xfrm>
            <a:off x="1092467" y="253370"/>
            <a:ext cx="653826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rgbClr val="0433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耶稣的复活怎样帮助我们不惊慌？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总结…"/>
          <p:cNvSpPr txBox="1">
            <a:spLocks noGrp="1"/>
          </p:cNvSpPr>
          <p:nvPr>
            <p:ph type="body" idx="1"/>
          </p:nvPr>
        </p:nvSpPr>
        <p:spPr>
          <a:xfrm>
            <a:off x="569424" y="1440000"/>
            <a:ext cx="8005152" cy="5072062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3300">
                <a:solidFill>
                  <a:srgbClr val="0070C0"/>
                </a:solidFill>
              </a:rPr>
              <a:t>复活节为什么要快乐呢？</a:t>
            </a:r>
          </a:p>
          <a:p>
            <a:pPr>
              <a:lnSpc>
                <a:spcPct val="100000"/>
              </a:lnSpc>
            </a:pPr>
            <a:r>
              <a:rPr lang="zh-CN" altLang="en-US" sz="3300"/>
              <a:t>因为耶稣复活是事实，有妇女们、使徒们和信徒们亲眼见证，并记载在圣经里。历世历代还有许多人舍命去坚持这个真相。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300">
                <a:solidFill>
                  <a:srgbClr val="0070C0"/>
                </a:solidFill>
              </a:rPr>
              <a:t>主已经复活：</a:t>
            </a:r>
          </a:p>
          <a:p>
            <a:pPr>
              <a:lnSpc>
                <a:spcPct val="100000"/>
              </a:lnSpc>
            </a:pPr>
            <a:r>
              <a:rPr lang="zh-CN" altLang="en-US" sz="3300"/>
              <a:t>彰显了神坚定的爱，战胜了我们对苦难的惊慌。无论在什么处境之中，或因信仰而受苦，不要惊慌！要相信神没有离开我们。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3336BE-401D-73ED-2DB6-FC55B2BF55FB}"/>
              </a:ext>
            </a:extLst>
          </p:cNvPr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/>
              <a:t>总结</a:t>
            </a:r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复活的大能，战胜我们对死亡的惊慌。身体死亡后，是肉身复活，永生的盼望，并能与主內的亲友团聚。…"/>
          <p:cNvSpPr txBox="1">
            <a:spLocks noGrp="1"/>
          </p:cNvSpPr>
          <p:nvPr>
            <p:ph type="body" idx="1"/>
          </p:nvPr>
        </p:nvSpPr>
        <p:spPr>
          <a:xfrm>
            <a:off x="669925" y="1440000"/>
            <a:ext cx="7804150" cy="5072062"/>
          </a:xfrm>
        </p:spPr>
        <p:txBody>
          <a:bodyPr anchor="t">
            <a:normAutofit/>
          </a:bodyPr>
          <a:lstStyle/>
          <a:p>
            <a:r>
              <a:rPr lang="zh-CN" altLang="en-US">
                <a:latin typeface="+mn-ea"/>
              </a:rPr>
              <a:t>复活的大能，战胜我们对死亡的惊慌。身体死亡后，是肉身复活，永生的盼望，并能与主內的亲友团聚。</a:t>
            </a:r>
          </a:p>
          <a:p>
            <a:r>
              <a:rPr lang="zh-CN" altLang="en-US">
                <a:latin typeface="+mn-ea"/>
              </a:rPr>
              <a:t>生命改变，战胜对世界的惊慌。门徒和妇女从世界的惊慌中被耶稣拯救出来，生命得到改变。</a:t>
            </a:r>
          </a:p>
          <a:p>
            <a:r>
              <a:rPr lang="zh-CN" altLang="en-US">
                <a:solidFill>
                  <a:srgbClr val="0070C0"/>
                </a:solidFill>
                <a:latin typeface="+mn-ea"/>
              </a:rPr>
              <a:t>耶稣已经胜过世界：</a:t>
            </a:r>
            <a:endParaRPr lang="en-US" altLang="zh-CN">
              <a:solidFill>
                <a:srgbClr val="0070C0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CN">
                <a:latin typeface="+mn-ea"/>
              </a:rPr>
              <a:t>1.</a:t>
            </a:r>
            <a:r>
              <a:rPr lang="zh-CN" altLang="en-US">
                <a:latin typeface="+mn-ea"/>
              </a:rPr>
              <a:t>我们不怕世上的苦难。</a:t>
            </a:r>
            <a:endParaRPr lang="en-US" altLang="zh-CN">
              <a:latin typeface="+mn-ea"/>
            </a:endParaRPr>
          </a:p>
          <a:p>
            <a:pPr marL="0" indent="0">
              <a:buNone/>
            </a:pPr>
            <a:r>
              <a:rPr lang="en-US" altLang="zh-CN">
                <a:latin typeface="+mn-ea"/>
              </a:rPr>
              <a:t>2.</a:t>
            </a:r>
            <a:r>
              <a:rPr lang="zh-CN" altLang="en-US">
                <a:latin typeface="+mn-ea"/>
              </a:rPr>
              <a:t>耶稣给我们的满足胜过世界能给我们的。</a:t>
            </a:r>
          </a:p>
          <a:p>
            <a:r>
              <a:rPr lang="zh-CN" altLang="en-US">
                <a:latin typeface="+mn-ea"/>
              </a:rPr>
              <a:t>当生命得到改变，人不再为明天惊慌和忧虑。我们便能主动和甘愿在祷告中先求神的国和神的义，我们便是遇见神，每日与主同行。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201D4A9-07AA-6B37-174D-BA6EC676281C}"/>
              </a:ext>
            </a:extLst>
          </p:cNvPr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/>
              <a:t>总结</a:t>
            </a: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引言…"/>
          <p:cNvSpPr txBox="1">
            <a:spLocks noGrp="1"/>
          </p:cNvSpPr>
          <p:nvPr>
            <p:ph type="body" idx="1"/>
          </p:nvPr>
        </p:nvSpPr>
        <p:spPr>
          <a:xfrm>
            <a:off x="669726" y="1440000"/>
            <a:ext cx="7804547" cy="5072063"/>
          </a:xfrm>
          <a:prstGeom prst="rect">
            <a:avLst/>
          </a:prstGeom>
        </p:spPr>
        <p:txBody>
          <a:bodyPr anchor="t"/>
          <a:lstStyle/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33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为什么复活节要快乐呢？因为我们是被神所爱，并赐下救恩给我们！</a:t>
            </a:r>
            <a:endParaRPr lang="en-US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33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endParaRPr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33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但今天整个世界里，人类没有因为耶稣的复活而快乐，而且还活在各种惊慌之中。</a:t>
            </a: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33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主已经复活了！耶稣的复活怎样帮助我们不要惊慌呢？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22560C-C743-D333-CA91-6D00F08F0E61}"/>
              </a:ext>
            </a:extLst>
          </p:cNvPr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主已经复活了…"/>
          <p:cNvSpPr txBox="1">
            <a:spLocks noGrp="1"/>
          </p:cNvSpPr>
          <p:nvPr>
            <p:ph type="body" idx="1"/>
          </p:nvPr>
        </p:nvSpPr>
        <p:spPr>
          <a:xfrm>
            <a:off x="669726" y="1440000"/>
            <a:ext cx="7804548" cy="5072063"/>
          </a:xfrm>
          <a:prstGeom prst="rect">
            <a:avLst/>
          </a:prstGeom>
        </p:spPr>
        <p:txBody>
          <a:bodyPr anchor="t"/>
          <a:lstStyle/>
          <a:p>
            <a:pPr marL="322294" indent="-322294" algn="just">
              <a:lnSpc>
                <a:spcPct val="100000"/>
              </a:lnSpc>
              <a:spcBef>
                <a:spcPts val="0"/>
              </a:spcBef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耶稣死亡的确据：耶稣气断了，有一个士兵拿枪扎他的肋旁，立刻有血和水流出来，肯定耶穌已经死亡了。</a:t>
            </a:r>
          </a:p>
          <a:p>
            <a:pPr marL="322294" indent="-322294" algn="just">
              <a:lnSpc>
                <a:spcPct val="100000"/>
              </a:lnSpc>
              <a:spcBef>
                <a:spcPts val="0"/>
              </a:spcBef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没有其他尸体在坟墓：有一个财主名叫约瑟，将耶稣埋葬在一个从未有人用过的坟墓里。</a:t>
            </a:r>
          </a:p>
        </p:txBody>
      </p:sp>
      <p:pic>
        <p:nvPicPr>
          <p:cNvPr id="14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707" y="3976031"/>
            <a:ext cx="2599567" cy="258801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81BC7EE-1189-34DC-9644-B12736581890}"/>
              </a:ext>
            </a:extLst>
          </p:cNvPr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/>
              <a:t>主已经复活了</a:t>
            </a:r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进行了丧葬：照犹太人丧葬的规矩，尼哥德慕带着约一百斤的没药和沉香涂在耶稣的身体上，另外还有些出席喪礼的人包括一群妇女们。…"/>
          <p:cNvSpPr txBox="1">
            <a:spLocks noGrp="1"/>
          </p:cNvSpPr>
          <p:nvPr>
            <p:ph type="body" idx="1"/>
          </p:nvPr>
        </p:nvSpPr>
        <p:spPr>
          <a:xfrm>
            <a:off x="669726" y="1443953"/>
            <a:ext cx="7804547" cy="5072063"/>
          </a:xfrm>
          <a:prstGeom prst="rect">
            <a:avLst/>
          </a:prstGeom>
        </p:spPr>
        <p:txBody>
          <a:bodyPr anchor="t"/>
          <a:lstStyle/>
          <a:p>
            <a:pPr algn="just">
              <a:lnSpc>
                <a:spcPct val="100000"/>
              </a:lnSpc>
              <a:spcBef>
                <a:spcPts val="0"/>
              </a:spcBef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进行了丧葬：照犹太人丧葬的规矩，尼哥德慕带着约一百斤的没药和沉香涂在耶稣的身体上，另外还有些出席喪礼的人包括一群妇女们。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耶稣复活的见证人：妇女们、门徒、保罗和历代信徒。</a:t>
            </a:r>
          </a:p>
        </p:txBody>
      </p:sp>
      <p:pic>
        <p:nvPicPr>
          <p:cNvPr id="14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4465" y="4231266"/>
            <a:ext cx="3506825" cy="262673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8883CE0-1023-EBAD-6F65-0D31C16B9E91}"/>
              </a:ext>
            </a:extLst>
          </p:cNvPr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/>
              <a:t>主已经复活了</a:t>
            </a: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耶稣复活怎样帮助我们不惊慌？…"/>
          <p:cNvSpPr txBox="1">
            <a:spLocks noGrp="1"/>
          </p:cNvSpPr>
          <p:nvPr>
            <p:ph type="body" idx="1"/>
          </p:nvPr>
        </p:nvSpPr>
        <p:spPr>
          <a:xfrm>
            <a:off x="669726" y="1440000"/>
            <a:ext cx="7804547" cy="5072063"/>
          </a:xfrm>
          <a:prstGeom prst="rect">
            <a:avLst/>
          </a:prstGeom>
        </p:spPr>
        <p:txBody>
          <a:bodyPr anchor="t"/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  <a:defRPr sz="3300">
                <a:solidFill>
                  <a:srgbClr val="0433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</a:t>
            </a: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复活怎样帮助我们不惊慌？</a:t>
            </a:r>
          </a:p>
          <a:p>
            <a:pPr marL="460420" indent="-460420" algn="just">
              <a:lnSpc>
                <a:spcPct val="100000"/>
              </a:lnSpc>
              <a:spcBef>
                <a:spcPts val="600"/>
              </a:spcBef>
              <a:buSzPct val="100000"/>
              <a:buAutoNum type="arabicPeriod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神坚定的爱，战胜对苦难的惊慌；</a:t>
            </a:r>
          </a:p>
          <a:p>
            <a:pPr marL="460420" indent="-460420" algn="just">
              <a:lnSpc>
                <a:spcPct val="100000"/>
              </a:lnSpc>
              <a:spcBef>
                <a:spcPts val="600"/>
              </a:spcBef>
              <a:buSzPct val="100000"/>
              <a:buAutoNum type="arabicPeriod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复活的大能，战胜对死亡的惊慌；</a:t>
            </a:r>
          </a:p>
          <a:p>
            <a:pPr marL="460420" indent="-460420" algn="just">
              <a:lnSpc>
                <a:spcPct val="100000"/>
              </a:lnSpc>
              <a:spcBef>
                <a:spcPts val="600"/>
              </a:spcBef>
              <a:buSzPct val="100000"/>
              <a:buAutoNum type="arabicPeriod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生命</a:t>
            </a:r>
            <a:r>
              <a:rPr lang="zh-CN" altLang="en-US">
                <a:latin typeface="SimHei" panose="02010609060101010101" pitchFamily="49" charset="-122"/>
                <a:ea typeface="SimHei" panose="02010609060101010101" pitchFamily="49" charset="-122"/>
              </a:rPr>
              <a:t>的</a:t>
            </a:r>
            <a:r>
              <a:rPr>
                <a:latin typeface="SimHei" panose="02010609060101010101" pitchFamily="49" charset="-122"/>
                <a:ea typeface="SimHei" panose="02010609060101010101" pitchFamily="49" charset="-122"/>
              </a:rPr>
              <a:t>改变，战胜对世界的惊慌。</a:t>
            </a:r>
          </a:p>
        </p:txBody>
      </p:sp>
      <p:pic>
        <p:nvPicPr>
          <p:cNvPr id="150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4826" y="3890120"/>
            <a:ext cx="3374924" cy="275144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63EDD8A-DF7D-D7AF-AA9F-41596677B1DF}"/>
              </a:ext>
            </a:extLst>
          </p:cNvPr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/>
              <a:t>主已经复活了</a:t>
            </a:r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1. 神坚定的爱，战胜对苦难的惊慌…"/>
          <p:cNvSpPr txBox="1">
            <a:spLocks noGrp="1"/>
          </p:cNvSpPr>
          <p:nvPr>
            <p:ph type="body" idx="1"/>
          </p:nvPr>
        </p:nvSpPr>
        <p:spPr>
          <a:xfrm>
            <a:off x="669925" y="1440000"/>
            <a:ext cx="7804150" cy="5072062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3300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1. </a:t>
            </a:r>
            <a:r>
              <a:rPr lang="zh-CN" altLang="en-US" sz="3300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神坚定的爱，战胜对苦难的惊慌</a:t>
            </a:r>
          </a:p>
          <a:p>
            <a:pPr>
              <a:lnSpc>
                <a:spcPct val="100000"/>
              </a:lnSpc>
            </a:pPr>
            <a:r>
              <a:rPr lang="zh-CN" altLang="en-US" sz="3300">
                <a:latin typeface="SimHei" panose="02010609060101010101" pitchFamily="49" charset="-122"/>
                <a:ea typeface="SimHei" panose="02010609060101010101" pitchFamily="49" charset="-122"/>
              </a:rPr>
              <a:t>耶稣复活成就了神的应许，肯定了神对人坚定的爱。</a:t>
            </a:r>
          </a:p>
          <a:p>
            <a:pPr>
              <a:lnSpc>
                <a:spcPct val="100000"/>
              </a:lnSpc>
            </a:pPr>
            <a:r>
              <a:rPr lang="zh-CN" altLang="en-US" sz="3300">
                <a:latin typeface="SimHei" panose="02010609060101010101" pitchFamily="49" charset="-122"/>
                <a:ea typeface="SimHei" panose="02010609060101010101" pitchFamily="49" charset="-122"/>
              </a:rPr>
              <a:t>耶稣死前大声呼喊：“我的神，我的神！为什么离弃我？”（可</a:t>
            </a:r>
            <a:r>
              <a:rPr lang="en-US" altLang="zh-CN" sz="3300">
                <a:latin typeface="SimHei" panose="02010609060101010101" pitchFamily="49" charset="-122"/>
                <a:ea typeface="SimHei" panose="02010609060101010101" pitchFamily="49" charset="-122"/>
              </a:rPr>
              <a:t>15:34</a:t>
            </a:r>
            <a:r>
              <a:rPr lang="zh-CN" altLang="en-US" sz="3300">
                <a:latin typeface="SimHei" panose="02010609060101010101" pitchFamily="49" charset="-122"/>
                <a:ea typeface="SimHei" panose="02010609060101010101" pitchFamily="49" charset="-122"/>
              </a:rPr>
              <a:t>）难道耶稣对神失去信心，心里惊慌？</a:t>
            </a:r>
          </a:p>
          <a:p>
            <a:pPr>
              <a:lnSpc>
                <a:spcPct val="100000"/>
              </a:lnSpc>
            </a:pPr>
            <a:r>
              <a:rPr lang="zh-CN" altLang="en-US" sz="3300">
                <a:latin typeface="SimHei" panose="02010609060101010101" pitchFamily="49" charset="-122"/>
                <a:ea typeface="SimHei" panose="02010609060101010101" pitchFamily="49" charset="-122"/>
              </a:rPr>
              <a:t>耶稣在念圣经诗</a:t>
            </a:r>
            <a:r>
              <a:rPr lang="en-US" altLang="zh-CN" sz="3300">
                <a:latin typeface="SimHei" panose="02010609060101010101" pitchFamily="49" charset="-122"/>
                <a:ea typeface="SimHei" panose="02010609060101010101" pitchFamily="49" charset="-122"/>
              </a:rPr>
              <a:t>22:1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8434C7-F134-86F9-15AD-D4CB1E996AEB}"/>
              </a:ext>
            </a:extLst>
          </p:cNvPr>
          <p:cNvSpPr txBox="1"/>
          <p:nvPr/>
        </p:nvSpPr>
        <p:spPr>
          <a:xfrm>
            <a:off x="1092467" y="253370"/>
            <a:ext cx="653826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rgbClr val="0433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耶稣的复活怎样帮助我们不惊慌？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诗22…"/>
          <p:cNvSpPr txBox="1">
            <a:spLocks noGrp="1"/>
          </p:cNvSpPr>
          <p:nvPr>
            <p:ph type="body" sz="quarter" idx="1"/>
          </p:nvPr>
        </p:nvSpPr>
        <p:spPr>
          <a:xfrm>
            <a:off x="4654062" y="1230923"/>
            <a:ext cx="4396153" cy="5627077"/>
          </a:xfrm>
          <a:prstGeom prst="rect">
            <a:avLst/>
          </a:prstGeom>
          <a:ln w="9525">
            <a:round/>
          </a:ln>
        </p:spPr>
        <p:txBody>
          <a:bodyPr>
            <a:noAutofit/>
          </a:bodyPr>
          <a:lstStyle/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700">
                <a:latin typeface="Songti TC Regular"/>
                <a:ea typeface="Songti TC Regular"/>
                <a:cs typeface="Songti TC Regular"/>
                <a:sym typeface="Songti TC Regular"/>
              </a:rPr>
              <a:t>诗</a:t>
            </a:r>
            <a:r>
              <a:rPr sz="1700"/>
              <a:t>22</a:t>
            </a: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15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22:1</a:t>
            </a:r>
            <a:r>
              <a:rPr sz="1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700"/>
              <a:t>（大卫的诗，交与伶长。调用朝鹿。）</a:t>
            </a:r>
            <a:r>
              <a:rPr sz="17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  <a:latin typeface="Songti TC Bold"/>
                <a:ea typeface="Songti TC Bold"/>
                <a:cs typeface="Songti TC Bold"/>
                <a:sym typeface="Songti TC Bold"/>
              </a:rPr>
              <a:t>我的神，我的神！为什么离弃我？</a:t>
            </a:r>
            <a:r>
              <a:rPr sz="1700"/>
              <a:t>为什么远离不救我？不听我唉哼的言语？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15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22:2</a:t>
            </a:r>
            <a:r>
              <a:rPr sz="1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700"/>
              <a:t>我的神啊，我白日呼求，你不应允，夜间呼求，并不住声</a:t>
            </a: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⋯⋯⋯⋯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15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22:21</a:t>
            </a:r>
            <a:r>
              <a:rPr sz="1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700"/>
              <a:t>救我脱离狮子的口；</a:t>
            </a:r>
            <a:r>
              <a:rPr sz="17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你已经应允我</a:t>
            </a:r>
            <a:r>
              <a:rPr sz="1700"/>
              <a:t>，使我脱离野牛的角。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15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22:22</a:t>
            </a:r>
            <a:r>
              <a:rPr sz="1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700"/>
              <a:t>我要将你的名传与我的弟兄，在会中</a:t>
            </a:r>
            <a:r>
              <a:rPr sz="17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我要赞美你</a:t>
            </a:r>
            <a:r>
              <a:rPr sz="1700"/>
              <a:t>。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15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22:23</a:t>
            </a:r>
            <a:r>
              <a:rPr sz="1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700"/>
              <a:t>你们敬畏耶和华的人要赞美他！雅各的后裔都要荣耀他！以色列的后裔都要惧怕他！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15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22:24</a:t>
            </a:r>
            <a:r>
              <a:rPr sz="1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700"/>
              <a:t>因为他没有藐视憎恶受苦的人，也没有向他掩面；那受苦之人呼吁的时候，他就垂听。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15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22:25</a:t>
            </a:r>
            <a:r>
              <a:rPr sz="1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700"/>
              <a:t>我在大会中赞美你的话是从你而来的；</a:t>
            </a:r>
            <a:r>
              <a:rPr sz="17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我要在敬畏耶和华的人面前还我的愿</a:t>
            </a: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⋯⋯⋯⋯</a:t>
            </a:r>
            <a:endParaRPr sz="17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 defTabSz="321457">
              <a:lnSpc>
                <a:spcPct val="100000"/>
              </a:lnSpc>
              <a:spcBef>
                <a:spcPts val="0"/>
              </a:spcBef>
              <a:buNone/>
              <a:defRPr sz="1500">
                <a:latin typeface="Songti TC Regular"/>
                <a:ea typeface="Songti TC Regular"/>
                <a:cs typeface="Songti TC Regular"/>
                <a:sym typeface="Songti TC Regular"/>
              </a:defRPr>
            </a:pPr>
            <a:r>
              <a:rPr sz="1700" b="1">
                <a:latin typeface="Times New Roman"/>
                <a:ea typeface="Times New Roman"/>
                <a:cs typeface="Times New Roman"/>
                <a:sym typeface="Times New Roman"/>
              </a:rPr>
              <a:t>22:31</a:t>
            </a:r>
            <a:r>
              <a:rPr sz="17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1700"/>
              <a:t>他们必来把他的公义传给将要生的民，言明这事是他所行的。</a:t>
            </a:r>
          </a:p>
        </p:txBody>
      </p:sp>
      <p:sp>
        <p:nvSpPr>
          <p:cNvPr id="155" name="1-2节：大卫在苦难中感觉不到神使他感到惊慌。…"/>
          <p:cNvSpPr txBox="1"/>
          <p:nvPr/>
        </p:nvSpPr>
        <p:spPr>
          <a:xfrm>
            <a:off x="211632" y="1359877"/>
            <a:ext cx="4149969" cy="5064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5719" tIns="35719" rIns="35719" bIns="35719">
            <a:noAutofit/>
          </a:bodyPr>
          <a:lstStyle/>
          <a:p>
            <a:pPr marL="322294" indent="-322294" algn="just">
              <a:buSzPct val="145000"/>
              <a:buChar char="•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1-2节：</a:t>
            </a:r>
            <a:endParaRPr lang="en-US" sz="24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just">
              <a:buSzPct val="145000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大卫在苦难中感觉不到神使</a:t>
            </a: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en-US" altLang="zh-CN" sz="24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just">
              <a:buSzPct val="145000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他感到惊慌。</a:t>
            </a:r>
          </a:p>
          <a:p>
            <a:pPr marL="322294" indent="-322294" algn="just">
              <a:buSzPct val="145000"/>
              <a:buChar char="•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4-20节：</a:t>
            </a:r>
            <a:endParaRPr lang="en-US" sz="24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just">
              <a:buSzPct val="145000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大卫说出自己的遭遇。</a:t>
            </a:r>
          </a:p>
          <a:p>
            <a:pPr marL="322294" indent="-322294" algn="just">
              <a:buSzPct val="145000"/>
              <a:buChar char="•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第18节：</a:t>
            </a:r>
            <a:endParaRPr lang="en-US" sz="24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just">
              <a:buSzPct val="145000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对耶稣受苦的预表。</a:t>
            </a:r>
          </a:p>
          <a:p>
            <a:pPr marL="322294" indent="-322294" algn="just">
              <a:buSzPct val="145000"/>
              <a:buChar char="•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21-31节：</a:t>
            </a:r>
            <a:endParaRPr lang="en-US" sz="24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just">
              <a:buSzPct val="145000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大卫相信神坚定的爱必定拯</a:t>
            </a:r>
            <a:endParaRPr lang="en-US" sz="24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just">
              <a:buSzPct val="145000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救他，更相信必定能平安地</a:t>
            </a:r>
            <a:endParaRPr lang="en-US" sz="24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just">
              <a:buSzPct val="145000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回去敬拜神，</a:t>
            </a: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并</a:t>
            </a: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使全世界也</a:t>
            </a:r>
            <a:endParaRPr lang="en-US" sz="240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just">
              <a:buSzPct val="145000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 sz="2400">
                <a:latin typeface="SimHei" panose="02010609060101010101" pitchFamily="49" charset="-122"/>
                <a:ea typeface="SimHei" panose="02010609060101010101" pitchFamily="49" charset="-122"/>
              </a:rPr>
              <a:t>  </a:t>
            </a:r>
            <a:r>
              <a:rPr sz="2400">
                <a:latin typeface="SimHei" panose="02010609060101010101" pitchFamily="49" charset="-122"/>
                <a:ea typeface="SimHei" panose="02010609060101010101" pitchFamily="49" charset="-122"/>
              </a:rPr>
              <a:t>一同来敬畏神。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6A5AD09-006C-8542-4856-DB2CA23D4169}"/>
              </a:ext>
            </a:extLst>
          </p:cNvPr>
          <p:cNvSpPr txBox="1"/>
          <p:nvPr/>
        </p:nvSpPr>
        <p:spPr>
          <a:xfrm>
            <a:off x="1092467" y="253370"/>
            <a:ext cx="653826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rgbClr val="0433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耶稣的复活怎样帮助我们不惊慌？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耶稣在十字架上并没有惊慌，祂相信神坚定的爱，也深信神必然带领祂得胜到荣耀。最后耶稣复活升天，坐在天父的右边，同受敬拜。…"/>
          <p:cNvSpPr txBox="1">
            <a:spLocks noGrp="1"/>
          </p:cNvSpPr>
          <p:nvPr>
            <p:ph type="body" idx="1"/>
          </p:nvPr>
        </p:nvSpPr>
        <p:spPr>
          <a:xfrm>
            <a:off x="669925" y="1440000"/>
            <a:ext cx="7804150" cy="5072062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3300">
                <a:latin typeface="+mn-ea"/>
              </a:rPr>
              <a:t>耶稣在十字架上并没有惊慌，祂相信神坚定的爱，也深信神必然带领祂得胜到荣耀。最后耶稣复活升天，坐在天父的右边，同受敬拜。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300">
                <a:solidFill>
                  <a:srgbClr val="0070C0"/>
                </a:solidFill>
                <a:latin typeface="+mn-ea"/>
              </a:rPr>
              <a:t>罗</a:t>
            </a:r>
            <a:r>
              <a:rPr lang="en-US" altLang="zh-CN" sz="3300">
                <a:solidFill>
                  <a:srgbClr val="0070C0"/>
                </a:solidFill>
                <a:latin typeface="+mn-ea"/>
              </a:rPr>
              <a:t>5:8 </a:t>
            </a:r>
            <a:r>
              <a:rPr lang="zh-CN" altLang="en-US" sz="3300">
                <a:solidFill>
                  <a:srgbClr val="0070C0"/>
                </a:solidFill>
                <a:latin typeface="+mn-ea"/>
              </a:rPr>
              <a:t>惟有基督在我们还作罪人的时候为我们死，神的爱就在此向我们显明了。</a:t>
            </a:r>
          </a:p>
          <a:p>
            <a:pPr>
              <a:lnSpc>
                <a:spcPct val="100000"/>
              </a:lnSpc>
            </a:pPr>
            <a:r>
              <a:rPr lang="zh-CN" altLang="en-US" sz="3300">
                <a:latin typeface="+mn-ea"/>
              </a:rPr>
              <a:t>无论在什么处境之中，或因信仰而受苦，不要惊慌！要相信：神坚定的爱，祂没有离开我们。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7B5438-AE7A-0DFC-4A71-456A3F42263F}"/>
              </a:ext>
            </a:extLst>
          </p:cNvPr>
          <p:cNvSpPr txBox="1"/>
          <p:nvPr/>
        </p:nvSpPr>
        <p:spPr>
          <a:xfrm>
            <a:off x="1092467" y="253370"/>
            <a:ext cx="653826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rgbClr val="0433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耶稣的复活怎样帮助我们不惊慌？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2. 复活的大能，战胜对死亡的惊慌…"/>
          <p:cNvSpPr txBox="1">
            <a:spLocks noGrp="1"/>
          </p:cNvSpPr>
          <p:nvPr>
            <p:ph type="body" idx="1"/>
          </p:nvPr>
        </p:nvSpPr>
        <p:spPr>
          <a:xfrm>
            <a:off x="669925" y="1440000"/>
            <a:ext cx="7804150" cy="5072062"/>
          </a:xfrm>
        </p:spPr>
        <p:txBody>
          <a:bodyPr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>
                <a:solidFill>
                  <a:srgbClr val="0070C0"/>
                </a:solidFill>
                <a:latin typeface="+mn-ea"/>
              </a:rPr>
              <a:t>2. </a:t>
            </a:r>
            <a:r>
              <a:rPr lang="zh-CN" altLang="en-US">
                <a:solidFill>
                  <a:srgbClr val="0070C0"/>
                </a:solidFill>
                <a:latin typeface="+mn-ea"/>
              </a:rPr>
              <a:t>复活的大能，战胜对死亡的惊慌</a:t>
            </a:r>
          </a:p>
          <a:p>
            <a:pPr>
              <a:lnSpc>
                <a:spcPct val="100000"/>
              </a:lnSpc>
            </a:pPr>
            <a:r>
              <a:rPr lang="zh-CN" altLang="en-US">
                <a:latin typeface="+mn-ea"/>
              </a:rPr>
              <a:t>耶稣也对死亡惊慌，祂求神把杯拿走，但重点是“不要照我的意思，照你的意思”这话跟主祷文“愿祢的旨意成就”是一样的。</a:t>
            </a:r>
          </a:p>
          <a:p>
            <a:pPr>
              <a:lnSpc>
                <a:spcPct val="100000"/>
              </a:lnSpc>
            </a:pPr>
            <a:r>
              <a:rPr lang="zh-CN" altLang="en-US">
                <a:latin typeface="+mn-ea"/>
              </a:rPr>
              <a:t>耶稣复活战胜了死亡的权势，使人不再为死亡而惊慌。</a:t>
            </a:r>
          </a:p>
          <a:p>
            <a:pPr>
              <a:lnSpc>
                <a:spcPct val="100000"/>
              </a:lnSpc>
            </a:pPr>
            <a:r>
              <a:rPr lang="zh-CN" altLang="en-US">
                <a:latin typeface="+mn-ea"/>
              </a:rPr>
              <a:t>人不再因罪而与神隔绝，身体虽会死但只是睡觉。到主再来我们会肉身复活，进人祂的国里。</a:t>
            </a:r>
          </a:p>
          <a:p>
            <a:pPr>
              <a:lnSpc>
                <a:spcPct val="100000"/>
              </a:lnSpc>
            </a:pPr>
            <a:r>
              <a:rPr lang="zh-CN" altLang="en-US">
                <a:latin typeface="+mn-ea"/>
              </a:rPr>
              <a:t>死亡后是肉身复活，永生盼望，并能与主內的亲友团聚。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9081E1-5E0A-FF7F-C529-868840AFB58C}"/>
              </a:ext>
            </a:extLst>
          </p:cNvPr>
          <p:cNvSpPr txBox="1"/>
          <p:nvPr/>
        </p:nvSpPr>
        <p:spPr>
          <a:xfrm>
            <a:off x="1092467" y="253370"/>
            <a:ext cx="6538269" cy="600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 sz="3300">
                <a:solidFill>
                  <a:srgbClr val="0433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zh-CN" altLang="en-US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耶稣的复活怎样帮助我们不惊慌？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1443</Words>
  <Application>Microsoft Office PowerPoint</Application>
  <PresentationFormat>Bildschirmpräsentation (4:3)</PresentationFormat>
  <Paragraphs>94</Paragraphs>
  <Slides>15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等线</vt:lpstr>
      <vt:lpstr>SimHei</vt:lpstr>
      <vt:lpstr>Songti TC Bold</vt:lpstr>
      <vt:lpstr>Songti TC Regular</vt:lpstr>
      <vt:lpstr>Arial</vt:lpstr>
      <vt:lpstr>Times New Roman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304</cp:revision>
  <dcterms:created xsi:type="dcterms:W3CDTF">2023-03-17T14:22:59Z</dcterms:created>
  <dcterms:modified xsi:type="dcterms:W3CDTF">2024-03-31T22:33:40Z</dcterms:modified>
</cp:coreProperties>
</file>