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149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614" autoAdjust="0"/>
    <p:restoredTop sz="85357" autoAdjust="0"/>
  </p:normalViewPr>
  <p:slideViewPr>
    <p:cSldViewPr snapToGrid="0">
      <p:cViewPr varScale="1">
        <p:scale>
          <a:sx n="138" d="100"/>
          <a:sy n="138" d="100"/>
        </p:scale>
        <p:origin x="238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EBC27-3C92-DF40-81E2-50E2258292AA}" type="datetimeFigureOut">
              <a:rPr lang="zh-CN" altLang="en-US"/>
              <a:t>2024/3/27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2B3B1-C204-5A46-AA13-7B4CAFF35EC8}" type="slidenum">
              <a:rPr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660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rPr dirty="0" err="1"/>
              <a:t>请注意修改证道题目和讲员</a:t>
            </a:r>
            <a:endParaRPr dirty="0"/>
          </a:p>
          <a:p>
            <a:pPr marL="228691" indent="-228691">
              <a:buSzPct val="100000"/>
              <a:buAutoNum type="arabicPeriod"/>
            </a:pPr>
            <a:r>
              <a:rPr dirty="0"/>
              <a:t>标题为42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hape 2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0" name="Shape 2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" name="Shape 2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rPr dirty="0" err="1"/>
              <a:t>请注意修改证道题目和讲员</a:t>
            </a:r>
            <a:endParaRPr dirty="0"/>
          </a:p>
          <a:p>
            <a:pPr marL="228691" indent="-228691">
              <a:buSzPct val="100000"/>
              <a:buAutoNum type="arabicPeriod"/>
            </a:pPr>
            <a:r>
              <a:rPr dirty="0"/>
              <a:t>标题为42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8" name="Shape 2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4" name="Shape 3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2024/3/27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873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2024/3/27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474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2024/3/27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868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2024/3/27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255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2024/3/27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788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2024/3/27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228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2024/3/27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290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2024/3/27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853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2024/3/27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139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2024/3/27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885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2024/3/27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337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3FCE5-64A3-3F48-8FE4-AFF90259B521}" type="datetimeFigureOut">
              <a:rPr kumimoji="1" lang="zh-CN" altLang="en-US" smtClean="0"/>
              <a:t>2024/3/27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968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讲道</a:t>
            </a:r>
          </a:p>
        </p:txBody>
      </p:sp>
      <p:sp>
        <p:nvSpPr>
          <p:cNvPr id="96" name="Inhaltsplatzhalter 2"/>
          <p:cNvSpPr txBox="1"/>
          <p:nvPr/>
        </p:nvSpPr>
        <p:spPr>
          <a:xfrm>
            <a:off x="44279" y="2270760"/>
            <a:ext cx="9054001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defRPr sz="60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向下爬的人生路</a:t>
            </a:r>
          </a:p>
        </p:txBody>
      </p:sp>
      <p:sp>
        <p:nvSpPr>
          <p:cNvPr id="97" name="Inhaltsplatzhalter 2"/>
          <p:cNvSpPr txBox="1"/>
          <p:nvPr/>
        </p:nvSpPr>
        <p:spPr>
          <a:xfrm>
            <a:off x="45000" y="3692118"/>
            <a:ext cx="9054000" cy="138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914400">
              <a:spcBef>
                <a:spcPts val="1200"/>
              </a:spcBef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讲道：陈永安 牧师</a:t>
            </a:r>
          </a:p>
          <a:p>
            <a:pPr algn="ctr" defTabSz="914400">
              <a:spcBef>
                <a:spcPts val="1200"/>
              </a:spcBef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经文：赛50:4-9a; 腓2:5-11; 可11:1-11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2. 耶稣基督要走的路</a:t>
            </a:r>
          </a:p>
        </p:txBody>
      </p:sp>
      <p:sp>
        <p:nvSpPr>
          <p:cNvPr id="160" name="Inhaltsplatzhalter 2"/>
          <p:cNvSpPr txBox="1"/>
          <p:nvPr/>
        </p:nvSpPr>
        <p:spPr>
          <a:xfrm>
            <a:off x="379101" y="1415846"/>
            <a:ext cx="8385798" cy="424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腓二5，保罗开宗明义劝勉信徒：“当以基督耶稣的心为心”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腓二6-8：“他本有神的形像，不以自己与神同等为</a:t>
            </a:r>
            <a:r>
              <a:rPr>
                <a:solidFill>
                  <a:srgbClr val="FF4015"/>
                </a:solidFill>
              </a:rPr>
              <a:t>强夺</a:t>
            </a:r>
            <a:r>
              <a:t>的；反倒</a:t>
            </a:r>
            <a:r>
              <a:rPr>
                <a:solidFill>
                  <a:srgbClr val="FF4015"/>
                </a:solidFill>
              </a:rPr>
              <a:t>虚己</a:t>
            </a:r>
            <a:r>
              <a:t>，取了奴仆的形像，成为人的样式；既有人的样子，就自己卑微，存心顺服，以至于死，且死在十字架上。”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2. 耶稣基督要走的路</a:t>
            </a:r>
          </a:p>
        </p:txBody>
      </p:sp>
      <p:pic>
        <p:nvPicPr>
          <p:cNvPr id="166" name="貼上的影片.png" descr="貼上的影片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443" y="1161988"/>
            <a:ext cx="5662317" cy="5662317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“强夺”"/>
          <p:cNvSpPr txBox="1"/>
          <p:nvPr/>
        </p:nvSpPr>
        <p:spPr>
          <a:xfrm>
            <a:off x="307140" y="2079368"/>
            <a:ext cx="1187610" cy="6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spcBef>
                <a:spcPts val="1200"/>
              </a:spcBef>
              <a:defRPr sz="3200">
                <a:solidFill>
                  <a:srgbClr val="FF4015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“强夺”</a:t>
            </a:r>
          </a:p>
        </p:txBody>
      </p:sp>
      <p:sp>
        <p:nvSpPr>
          <p:cNvPr id="168" name="“虚己”"/>
          <p:cNvSpPr txBox="1"/>
          <p:nvPr/>
        </p:nvSpPr>
        <p:spPr>
          <a:xfrm>
            <a:off x="7228453" y="2079368"/>
            <a:ext cx="1187610" cy="6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spcBef>
                <a:spcPts val="1200"/>
              </a:spcBef>
              <a:defRPr sz="3200">
                <a:solidFill>
                  <a:srgbClr val="FF4015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“虚己”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2. 耶稣基督要走的路</a:t>
            </a:r>
          </a:p>
        </p:txBody>
      </p:sp>
      <p:pic>
        <p:nvPicPr>
          <p:cNvPr id="174" name="影像" descr="影像"/>
          <p:cNvPicPr>
            <a:picLocks noChangeAspect="1"/>
          </p:cNvPicPr>
          <p:nvPr/>
        </p:nvPicPr>
        <p:blipFill>
          <a:blip r:embed="rId4"/>
          <a:srcRect b="16527"/>
          <a:stretch>
            <a:fillRect/>
          </a:stretch>
        </p:blipFill>
        <p:spPr>
          <a:xfrm>
            <a:off x="1828546" y="1192857"/>
            <a:ext cx="5065951" cy="56382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2. 耶稣基督要走的路</a:t>
            </a:r>
          </a:p>
        </p:txBody>
      </p:sp>
      <p:sp>
        <p:nvSpPr>
          <p:cNvPr id="180" name="Inhaltsplatzhalter 2"/>
          <p:cNvSpPr txBox="1"/>
          <p:nvPr/>
        </p:nvSpPr>
        <p:spPr>
          <a:xfrm>
            <a:off x="379101" y="1415846"/>
            <a:ext cx="8385798" cy="252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在十架上，除了肉身受苦、心灵受辱，更痛苦的是被遗弃。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耶稣说：“我的神！我的神！为什么离弃我？”(可十五34)。”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2. 耶稣基督要走的路</a:t>
            </a:r>
          </a:p>
        </p:txBody>
      </p:sp>
      <p:sp>
        <p:nvSpPr>
          <p:cNvPr id="186" name="Inhaltsplatzhalter 2"/>
          <p:cNvSpPr txBox="1"/>
          <p:nvPr/>
        </p:nvSpPr>
        <p:spPr>
          <a:xfrm>
            <a:off x="233680" y="1415846"/>
            <a:ext cx="8605519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dirty="0" err="1"/>
              <a:t>保罗劝勉信徒</a:t>
            </a:r>
            <a:r>
              <a:rPr dirty="0"/>
              <a:t>：“</a:t>
            </a:r>
            <a:r>
              <a:rPr dirty="0" err="1"/>
              <a:t>当以基督耶稣的心为</a:t>
            </a:r>
            <a:r>
              <a:rPr lang="zh-CN" altLang="de-DE" dirty="0"/>
              <a:t>心</a:t>
            </a:r>
            <a:r>
              <a:rPr dirty="0"/>
              <a:t>”</a:t>
            </a:r>
            <a:r>
              <a:rPr dirty="0" err="1"/>
              <a:t>保罗自己也是这样向下爬</a:t>
            </a:r>
            <a:r>
              <a:rPr dirty="0"/>
              <a:t>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3. 富能仁的争扎</a:t>
            </a:r>
          </a:p>
        </p:txBody>
      </p:sp>
      <p:sp>
        <p:nvSpPr>
          <p:cNvPr id="192" name="Inhaltsplatzhalter 2"/>
          <p:cNvSpPr txBox="1"/>
          <p:nvPr/>
        </p:nvSpPr>
        <p:spPr>
          <a:xfrm>
            <a:off x="622293" y="1881875"/>
            <a:ext cx="3369847" cy="409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宣教士 —— 富能仁，也在走向下爬的人生路。他在中国云南边境山区工作，被称为傈僳使徒。</a:t>
            </a:r>
          </a:p>
        </p:txBody>
      </p:sp>
      <p:pic>
        <p:nvPicPr>
          <p:cNvPr id="193" name="影像" descr="影像"/>
          <p:cNvPicPr>
            <a:picLocks noChangeAspect="1"/>
          </p:cNvPicPr>
          <p:nvPr/>
        </p:nvPicPr>
        <p:blipFill>
          <a:blip r:embed="rId4"/>
          <a:srcRect l="15961" r="15961"/>
          <a:stretch>
            <a:fillRect/>
          </a:stretch>
        </p:blipFill>
        <p:spPr>
          <a:xfrm>
            <a:off x="4519719" y="1372764"/>
            <a:ext cx="3496106" cy="51355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3. 富能仁的争扎</a:t>
            </a:r>
          </a:p>
        </p:txBody>
      </p:sp>
      <p:sp>
        <p:nvSpPr>
          <p:cNvPr id="199" name="Inhaltsplatzhalter 2"/>
          <p:cNvSpPr txBox="1"/>
          <p:nvPr/>
        </p:nvSpPr>
        <p:spPr>
          <a:xfrm>
            <a:off x="418197" y="1383029"/>
            <a:ext cx="8307606" cy="180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在英国，富能仁正面临人生的抉择：他座在图书馆的一个角落，没有人知道他心中的挣扎。</a:t>
            </a:r>
          </a:p>
        </p:txBody>
      </p:sp>
      <p:pic>
        <p:nvPicPr>
          <p:cNvPr id="200" name="IMG_0069.png" descr="IMG_0069.png"/>
          <p:cNvPicPr>
            <a:picLocks noChangeAspect="1"/>
          </p:cNvPicPr>
          <p:nvPr/>
        </p:nvPicPr>
        <p:blipFill>
          <a:blip r:embed="rId4"/>
          <a:srcRect l="3812" t="13197" r="14624" b="13197"/>
          <a:stretch>
            <a:fillRect/>
          </a:stretch>
        </p:blipFill>
        <p:spPr>
          <a:xfrm>
            <a:off x="3325811" y="2956739"/>
            <a:ext cx="5072464" cy="3181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3. 富能仁的争扎</a:t>
            </a:r>
          </a:p>
        </p:txBody>
      </p:sp>
      <p:sp>
        <p:nvSpPr>
          <p:cNvPr id="206" name="Inhaltsplatzhalter 2"/>
          <p:cNvSpPr txBox="1"/>
          <p:nvPr/>
        </p:nvSpPr>
        <p:spPr>
          <a:xfrm>
            <a:off x="418197" y="1383029"/>
            <a:ext cx="8307606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他看来前途无限。但那只值几块钱的小册子却击中富能仁一切的预算。</a:t>
            </a:r>
          </a:p>
        </p:txBody>
      </p:sp>
      <p:pic>
        <p:nvPicPr>
          <p:cNvPr id="207" name="IMG_0068.png" descr="IMG_0068.png"/>
          <p:cNvPicPr>
            <a:picLocks noChangeAspect="1"/>
          </p:cNvPicPr>
          <p:nvPr/>
        </p:nvPicPr>
        <p:blipFill>
          <a:blip r:embed="rId4"/>
          <a:srcRect l="3626" t="13919" r="6404" b="5720"/>
          <a:stretch>
            <a:fillRect/>
          </a:stretch>
        </p:blipFill>
        <p:spPr>
          <a:xfrm>
            <a:off x="1159043" y="2657189"/>
            <a:ext cx="6825976" cy="4236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3. 富能仁的争扎</a:t>
            </a:r>
          </a:p>
        </p:txBody>
      </p:sp>
      <p:sp>
        <p:nvSpPr>
          <p:cNvPr id="213" name="Inhaltsplatzhalter 2"/>
          <p:cNvSpPr txBox="1"/>
          <p:nvPr/>
        </p:nvSpPr>
        <p:spPr>
          <a:xfrm>
            <a:off x="418197" y="1383029"/>
            <a:ext cx="8307606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一在僻远的云南山区独来独往，连其他宣教士也以为他是个怪异的苦行者⋯⋯</a:t>
            </a:r>
          </a:p>
        </p:txBody>
      </p:sp>
      <p:pic>
        <p:nvPicPr>
          <p:cNvPr id="214" name="IMG_0070.png" descr="IMG_0070.png"/>
          <p:cNvPicPr>
            <a:picLocks noChangeAspect="1"/>
          </p:cNvPicPr>
          <p:nvPr/>
        </p:nvPicPr>
        <p:blipFill>
          <a:blip r:embed="rId4"/>
          <a:srcRect l="11587" t="12926" r="6423" b="5085"/>
          <a:stretch>
            <a:fillRect/>
          </a:stretch>
        </p:blipFill>
        <p:spPr>
          <a:xfrm>
            <a:off x="1382260" y="2608731"/>
            <a:ext cx="5958518" cy="4140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3. 富能仁的争扎</a:t>
            </a:r>
          </a:p>
        </p:txBody>
      </p:sp>
      <p:sp>
        <p:nvSpPr>
          <p:cNvPr id="220" name="Inhaltsplatzhalter 2"/>
          <p:cNvSpPr txBox="1"/>
          <p:nvPr/>
        </p:nvSpPr>
        <p:spPr>
          <a:xfrm>
            <a:off x="418197" y="1383029"/>
            <a:ext cx="8307606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dirty="0" err="1"/>
              <a:t>于中旻牧师在《山兩</a:t>
            </a:r>
            <a:r>
              <a:rPr dirty="0"/>
              <a:t>》</a:t>
            </a:r>
            <a:r>
              <a:rPr lang="zh-CN" altLang="de-DE" dirty="0"/>
              <a:t>书</a:t>
            </a:r>
            <a:r>
              <a:rPr dirty="0" err="1"/>
              <a:t>本介</a:t>
            </a:r>
            <a:r>
              <a:rPr lang="zh-CN" altLang="de-DE" dirty="0"/>
              <a:t>绍</a:t>
            </a:r>
            <a:r>
              <a:rPr dirty="0" err="1"/>
              <a:t>说，耶稣和宣教士的生命是献祭</a:t>
            </a:r>
            <a:r>
              <a:rPr dirty="0"/>
              <a:t>。</a:t>
            </a:r>
          </a:p>
        </p:txBody>
      </p:sp>
      <p:pic>
        <p:nvPicPr>
          <p:cNvPr id="221" name="IMG_0072.png" descr="IMG_0072.png"/>
          <p:cNvPicPr>
            <a:picLocks noChangeAspect="1"/>
          </p:cNvPicPr>
          <p:nvPr/>
        </p:nvPicPr>
        <p:blipFill>
          <a:blip r:embed="rId4"/>
          <a:srcRect l="3635" t="13325" r="3635" b="3269"/>
          <a:stretch>
            <a:fillRect/>
          </a:stretch>
        </p:blipFill>
        <p:spPr>
          <a:xfrm>
            <a:off x="1253132" y="2707179"/>
            <a:ext cx="6637886" cy="4148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1. 引言</a:t>
            </a:r>
          </a:p>
        </p:txBody>
      </p:sp>
      <p:sp>
        <p:nvSpPr>
          <p:cNvPr id="103" name="Inhaltsplatzhalter 2"/>
          <p:cNvSpPr txBox="1"/>
          <p:nvPr/>
        </p:nvSpPr>
        <p:spPr>
          <a:xfrm>
            <a:off x="379101" y="1415846"/>
            <a:ext cx="8385798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亲爱的弟兄姐妹，愿你们平安，让我们彼此问安。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3. 富能仁的争扎</a:t>
            </a:r>
          </a:p>
        </p:txBody>
      </p:sp>
      <p:sp>
        <p:nvSpPr>
          <p:cNvPr id="227" name="Inhaltsplatzhalter 2"/>
          <p:cNvSpPr txBox="1"/>
          <p:nvPr/>
        </p:nvSpPr>
        <p:spPr>
          <a:xfrm>
            <a:off x="0" y="1383029"/>
            <a:ext cx="9052560" cy="4001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dirty="0" err="1"/>
              <a:t>牺牲，就是不计代价</a:t>
            </a:r>
            <a:r>
              <a:rPr dirty="0"/>
              <a:t>。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dirty="0" err="1"/>
              <a:t>这样有才华的青年，在无人的山野丛林生活，不是白白浪费吗</a:t>
            </a:r>
            <a:r>
              <a:rPr dirty="0"/>
              <a:t>？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dirty="0" err="1"/>
              <a:t>在耶稣的门徒心里，眼见耶稣三年的工作，最终却死在十架上，这不是白白浪费吗</a:t>
            </a:r>
            <a:r>
              <a:rPr dirty="0"/>
              <a:t>？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dirty="0" err="1"/>
              <a:t>若我们这样想，我们仍未明白神的爱，仍未明白基督所走的路</a:t>
            </a:r>
            <a:r>
              <a:rPr dirty="0"/>
              <a:t>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4. 效法耶稣之路</a:t>
            </a:r>
          </a:p>
        </p:txBody>
      </p:sp>
      <p:sp>
        <p:nvSpPr>
          <p:cNvPr id="233" name="Inhaltsplatzhalter 2"/>
          <p:cNvSpPr txBox="1"/>
          <p:nvPr/>
        </p:nvSpPr>
        <p:spPr>
          <a:xfrm>
            <a:off x="213360" y="1383029"/>
            <a:ext cx="8666480" cy="2708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dirty="0"/>
              <a:t>“</a:t>
            </a:r>
            <a:r>
              <a:rPr dirty="0" err="1"/>
              <a:t>向下爬的人生路”是由为自己，转而为别人而活，不再问自己想过一个怎样的生活，而去问神，祢想我过一个怎样的生活</a:t>
            </a:r>
            <a:r>
              <a:rPr dirty="0"/>
              <a:t>；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dirty="0" err="1"/>
              <a:t>由我的计划，请求神帮助我，转而问神祢有什么计划，我要怎样与祢同工</a:t>
            </a:r>
            <a:r>
              <a:rPr dirty="0"/>
              <a:t>。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4. 效法耶稣之路</a:t>
            </a:r>
          </a:p>
        </p:txBody>
      </p:sp>
      <p:sp>
        <p:nvSpPr>
          <p:cNvPr id="239" name="Inhaltsplatzhalter 2"/>
          <p:cNvSpPr txBox="1"/>
          <p:nvPr/>
        </p:nvSpPr>
        <p:spPr>
          <a:xfrm>
            <a:off x="162560" y="1383029"/>
            <a:ext cx="8563243" cy="418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dirty="0"/>
              <a:t>神不会勉强你，你会发现走在这条道路上，是一条蒙福的道路。人家都在说，宣教士放弃了很多东西，但我没有觉得放弃了什么！反而是得着了生命！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dirty="0"/>
              <a:t>耶稣说：“若有人要跟从我，就当舍己，背起他的十字架来跟从我。因为，凡要救自己生命的，必丧掉生命；凡为我和福音丧掉生命的，必救了生命。”（可八34-35）。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4. 效法耶稣之路</a:t>
            </a:r>
          </a:p>
        </p:txBody>
      </p:sp>
      <p:pic>
        <p:nvPicPr>
          <p:cNvPr id="245" name="IMG_0075.png" descr="IMG_0075.png"/>
          <p:cNvPicPr>
            <a:picLocks noChangeAspect="1"/>
          </p:cNvPicPr>
          <p:nvPr/>
        </p:nvPicPr>
        <p:blipFill>
          <a:blip r:embed="rId4"/>
          <a:srcRect l="3778" t="13316" r="6170"/>
          <a:stretch>
            <a:fillRect/>
          </a:stretch>
        </p:blipFill>
        <p:spPr>
          <a:xfrm>
            <a:off x="454818" y="1263957"/>
            <a:ext cx="8234264" cy="55081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4. 效法耶稣之路</a:t>
            </a:r>
          </a:p>
        </p:txBody>
      </p:sp>
      <p:pic>
        <p:nvPicPr>
          <p:cNvPr id="251" name="IMG_0074.png" descr="IMG_0074.png"/>
          <p:cNvPicPr>
            <a:picLocks noChangeAspect="1"/>
          </p:cNvPicPr>
          <p:nvPr/>
        </p:nvPicPr>
        <p:blipFill>
          <a:blip r:embed="rId4"/>
          <a:srcRect l="8191" t="13110" r="5377" b="459"/>
          <a:stretch>
            <a:fillRect/>
          </a:stretch>
        </p:blipFill>
        <p:spPr>
          <a:xfrm>
            <a:off x="620315" y="1260541"/>
            <a:ext cx="7903218" cy="5492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4. 效法耶稣之路</a:t>
            </a:r>
          </a:p>
        </p:txBody>
      </p:sp>
      <p:pic>
        <p:nvPicPr>
          <p:cNvPr id="257" name="影像" descr="影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792" y="4033555"/>
            <a:ext cx="5054749" cy="2842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影像" descr="影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50463"/>
            <a:ext cx="4642547" cy="3481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4. 效法耶稣之路</a:t>
            </a:r>
          </a:p>
        </p:txBody>
      </p:sp>
      <p:sp>
        <p:nvSpPr>
          <p:cNvPr id="264" name="Inhaltsplatzhalter 2"/>
          <p:cNvSpPr txBox="1"/>
          <p:nvPr/>
        </p:nvSpPr>
        <p:spPr>
          <a:xfrm>
            <a:off x="418197" y="1383029"/>
            <a:ext cx="8307606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高铭谦牧师在2020年按立时，提到他的蒙召见证。</a:t>
            </a:r>
          </a:p>
        </p:txBody>
      </p:sp>
      <p:pic>
        <p:nvPicPr>
          <p:cNvPr id="265" name="IMG_0076.jpeg" descr="IMG_0076.jpeg"/>
          <p:cNvPicPr>
            <a:picLocks noChangeAspect="1"/>
          </p:cNvPicPr>
          <p:nvPr/>
        </p:nvPicPr>
        <p:blipFill>
          <a:blip r:embed="rId4"/>
          <a:srcRect l="19256" t="9681" r="107" b="9681"/>
          <a:stretch>
            <a:fillRect/>
          </a:stretch>
        </p:blipFill>
        <p:spPr>
          <a:xfrm>
            <a:off x="1545034" y="2572480"/>
            <a:ext cx="6053892" cy="4206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4. 效法耶稣之路</a:t>
            </a:r>
          </a:p>
        </p:txBody>
      </p:sp>
      <p:sp>
        <p:nvSpPr>
          <p:cNvPr id="271" name="Inhaltsplatzhalter 2"/>
          <p:cNvSpPr txBox="1"/>
          <p:nvPr/>
        </p:nvSpPr>
        <p:spPr>
          <a:xfrm>
            <a:off x="418197" y="1383029"/>
            <a:ext cx="8307606" cy="466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//当年我得到香港大学的教授赏识，他鼓励我在港大以一年时间读毕两年的MPhil课程，便立刻去美国读PhD，当时我的学科是电子工程，打算攻读Bioinformatics或IT等研究，便申请了美国多间大学，后来MIT（麻省理工）取录我作博士生，并且也得到尤德爵士基金的23万资助，本想立刻便起行。//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4. 效法耶稣之路</a:t>
            </a:r>
          </a:p>
        </p:txBody>
      </p:sp>
      <p:sp>
        <p:nvSpPr>
          <p:cNvPr id="277" name="Inhaltsplatzhalter 2"/>
          <p:cNvSpPr txBox="1"/>
          <p:nvPr/>
        </p:nvSpPr>
        <p:spPr>
          <a:xfrm>
            <a:off x="418197" y="1383029"/>
            <a:ext cx="8307606" cy="180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//思想自己的人生：“到底我想与神保持距离而去MIT，还是我放弃MIT的offer而回应召命？”//</a:t>
            </a:r>
          </a:p>
        </p:txBody>
      </p:sp>
      <p:pic>
        <p:nvPicPr>
          <p:cNvPr id="278" name="影像" descr="影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00623"/>
            <a:ext cx="9144001" cy="3829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影像" descr="影像"/>
          <p:cNvPicPr>
            <a:picLocks noChangeAspect="1"/>
          </p:cNvPicPr>
          <p:nvPr/>
        </p:nvPicPr>
        <p:blipFill>
          <a:blip r:embed="rId3"/>
          <a:srcRect l="7670" r="7670"/>
          <a:stretch>
            <a:fillRect/>
          </a:stretch>
        </p:blipFill>
        <p:spPr>
          <a:xfrm>
            <a:off x="-1091283" y="-70819"/>
            <a:ext cx="10498543" cy="6999703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Inhaltsplatzhalter 2"/>
          <p:cNvSpPr txBox="1"/>
          <p:nvPr/>
        </p:nvSpPr>
        <p:spPr>
          <a:xfrm>
            <a:off x="418197" y="2011027"/>
            <a:ext cx="8307606" cy="211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lvl="1" indent="228600" algn="ctr" defTabSz="914400">
              <a:spcBef>
                <a:spcPts val="1200"/>
              </a:spcBef>
              <a:defRPr sz="320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//当晚我望着繁星点点的夜空，</a:t>
            </a:r>
          </a:p>
          <a:p>
            <a:pPr lvl="1" indent="228600" algn="ctr" defTabSz="914400">
              <a:spcBef>
                <a:spcPts val="1200"/>
              </a:spcBef>
              <a:defRPr sz="320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也望着墓碑的字句，叫我思想：</a:t>
            </a:r>
          </a:p>
          <a:p>
            <a:pPr lvl="1" indent="228600" algn="ctr" defTabSz="914400">
              <a:spcBef>
                <a:spcPts val="1200"/>
              </a:spcBef>
              <a:defRPr sz="320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“到底我死后的墓碑应写什么？”//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1. 引言</a:t>
            </a:r>
          </a:p>
        </p:txBody>
      </p:sp>
      <p:sp>
        <p:nvSpPr>
          <p:cNvPr id="109" name="Inhaltsplatzhalter 2"/>
          <p:cNvSpPr txBox="1"/>
          <p:nvPr/>
        </p:nvSpPr>
        <p:spPr>
          <a:xfrm>
            <a:off x="379100" y="1415846"/>
            <a:ext cx="8521059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dirty="0"/>
              <a:t>“</a:t>
            </a:r>
            <a:r>
              <a:rPr dirty="0" err="1"/>
              <a:t>棕枝主日</a:t>
            </a:r>
            <a:r>
              <a:rPr dirty="0"/>
              <a:t>”，</a:t>
            </a:r>
            <a:r>
              <a:rPr dirty="0" err="1"/>
              <a:t>群众挥动棕树枝欢迎耶稣，进入耶路撒冷。然后便进入圣周，是耶稣受难的日子</a:t>
            </a:r>
            <a:r>
              <a:rPr dirty="0"/>
              <a:t>。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2. 效法耶稣之路</a:t>
            </a:r>
          </a:p>
        </p:txBody>
      </p:sp>
      <p:pic>
        <p:nvPicPr>
          <p:cNvPr id="289" name="貼上的影片.png" descr="貼上的影片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154" y="1181443"/>
            <a:ext cx="5662317" cy="5662317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愿意为主弃己，到底舍弃了什么？…"/>
          <p:cNvSpPr txBox="1"/>
          <p:nvPr/>
        </p:nvSpPr>
        <p:spPr>
          <a:xfrm>
            <a:off x="-114483" y="1521573"/>
            <a:ext cx="3627120" cy="4154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355600" indent="-173038" defTabSz="355600">
              <a:buSzPct val="100000"/>
              <a:buFont typeface="Menlo Regular"/>
              <a:buChar char="•"/>
              <a:defRPr sz="2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400" dirty="0" err="1">
                <a:latin typeface="SimHei" panose="02010609060101010101" pitchFamily="49" charset="-122"/>
                <a:ea typeface="SimHei" panose="02010609060101010101" pitchFamily="49" charset="-122"/>
              </a:rPr>
              <a:t>愿意为主弃己，到底舍弃了什么</a:t>
            </a:r>
            <a:r>
              <a:rPr sz="2400" dirty="0">
                <a:latin typeface="SimHei" panose="02010609060101010101" pitchFamily="49" charset="-122"/>
                <a:ea typeface="SimHei" panose="02010609060101010101" pitchFamily="49" charset="-122"/>
              </a:rPr>
              <a:t>？</a:t>
            </a:r>
          </a:p>
          <a:p>
            <a:pPr marL="355600" indent="-173038" defTabSz="355600">
              <a:buSzPct val="100000"/>
              <a:buFont typeface="Menlo Regular"/>
              <a:buChar char="•"/>
              <a:defRPr sz="2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400" dirty="0" err="1">
                <a:latin typeface="SimHei" panose="02010609060101010101" pitchFamily="49" charset="-122"/>
                <a:ea typeface="SimHei" panose="02010609060101010101" pitchFamily="49" charset="-122"/>
              </a:rPr>
              <a:t>只是舍弃了我们所幻想的未来，是基于不相信神</a:t>
            </a:r>
            <a:r>
              <a:rPr sz="2400" dirty="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</a:p>
          <a:p>
            <a:pPr marL="355600" indent="-173038" defTabSz="355600">
              <a:buSzPct val="100000"/>
              <a:buFont typeface="Menlo Regular"/>
              <a:buChar char="•"/>
              <a:defRPr sz="2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400" dirty="0" err="1">
                <a:latin typeface="SimHei" panose="02010609060101010101" pitchFamily="49" charset="-122"/>
                <a:ea typeface="SimHei" panose="02010609060101010101" pitchFamily="49" charset="-122"/>
              </a:rPr>
              <a:t>总是犯着亚当的罪，想要抢夺了神的荣耀</a:t>
            </a:r>
            <a:r>
              <a:rPr sz="2400" dirty="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</a:p>
          <a:p>
            <a:pPr marL="355600" indent="-173038" defTabSz="355600">
              <a:buSzPct val="100000"/>
              <a:buFont typeface="Menlo Regular"/>
              <a:buChar char="•"/>
              <a:defRPr sz="2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400" dirty="0" err="1">
                <a:latin typeface="SimHei" panose="02010609060101010101" pitchFamily="49" charset="-122"/>
                <a:ea typeface="SimHei" panose="02010609060101010101" pitchFamily="49" charset="-122"/>
              </a:rPr>
              <a:t>愿意弃己，愿意走在神为我们计划的生命，我们才真正得着生命，我们才是蒙福的人生</a:t>
            </a:r>
            <a:r>
              <a:rPr sz="2400" dirty="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5. 总结</a:t>
            </a:r>
          </a:p>
        </p:txBody>
      </p:sp>
      <p:sp>
        <p:nvSpPr>
          <p:cNvPr id="296" name="Inhaltsplatzhalter 2"/>
          <p:cNvSpPr txBox="1"/>
          <p:nvPr/>
        </p:nvSpPr>
        <p:spPr>
          <a:xfrm>
            <a:off x="379101" y="1415846"/>
            <a:ext cx="8385798" cy="424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“向下爬的人生路”是思想到基督的生命，他自觉自愿地，走上受苦之路，这是将生命献祭。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能走“向下爬的人生路”，是因为我们爱神，我们就会爱神给我们的计划，我们就会相信祂的应许，祂的计划比我的计划更美好。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5. 总结</a:t>
            </a:r>
          </a:p>
        </p:txBody>
      </p:sp>
      <p:sp>
        <p:nvSpPr>
          <p:cNvPr id="302" name="Inhaltsplatzhalter 2"/>
          <p:cNvSpPr txBox="1"/>
          <p:nvPr/>
        </p:nvSpPr>
        <p:spPr>
          <a:xfrm>
            <a:off x="-20849" y="1466646"/>
            <a:ext cx="8764899" cy="2708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dirty="0" err="1"/>
              <a:t>由我的计划，请求神帮助我，转而问神祢有什么计划，我要怎样与祢同工呢？不再问我要怎样被爱，而是要怎样去爱呢</a:t>
            </a:r>
            <a:r>
              <a:rPr dirty="0"/>
              <a:t>？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dirty="0"/>
              <a:t>这样，我们才真正“</a:t>
            </a:r>
            <a:r>
              <a:rPr dirty="0" err="1"/>
              <a:t>得着生命</a:t>
            </a:r>
            <a:r>
              <a:rPr dirty="0"/>
              <a:t>”，</a:t>
            </a:r>
            <a:r>
              <a:rPr dirty="0" err="1"/>
              <a:t>一个“蒙福的生命</a:t>
            </a:r>
            <a:r>
              <a:rPr dirty="0"/>
              <a:t>”。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1. 引言</a:t>
            </a:r>
          </a:p>
        </p:txBody>
      </p:sp>
      <p:sp>
        <p:nvSpPr>
          <p:cNvPr id="115" name="Inhaltsplatzhalter 2"/>
          <p:cNvSpPr txBox="1"/>
          <p:nvPr/>
        </p:nvSpPr>
        <p:spPr>
          <a:xfrm>
            <a:off x="379101" y="1415846"/>
            <a:ext cx="8385798" cy="138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“向下爬的人生路”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不是指人在经历一些挫折</a:t>
            </a:r>
          </a:p>
        </p:txBody>
      </p:sp>
      <p:pic>
        <p:nvPicPr>
          <p:cNvPr id="116" name="影像" descr="影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110" y="3072859"/>
            <a:ext cx="3810001" cy="213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影像" descr="影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681" y="3187777"/>
            <a:ext cx="3399579" cy="19037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1. 引言</a:t>
            </a:r>
          </a:p>
        </p:txBody>
      </p:sp>
      <p:sp>
        <p:nvSpPr>
          <p:cNvPr id="123" name="Inhaltsplatzhalter 2"/>
          <p:cNvSpPr txBox="1"/>
          <p:nvPr/>
        </p:nvSpPr>
        <p:spPr>
          <a:xfrm>
            <a:off x="379100" y="1415846"/>
            <a:ext cx="8531219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dirty="0"/>
              <a:t>“</a:t>
            </a:r>
            <a:r>
              <a:rPr dirty="0" err="1"/>
              <a:t>向下爬的人生路”是思想到基督的生命，他自觉自愿地，走上受苦之路</a:t>
            </a:r>
            <a:r>
              <a:rPr dirty="0"/>
              <a:t>。</a:t>
            </a:r>
          </a:p>
        </p:txBody>
      </p:sp>
      <p:pic>
        <p:nvPicPr>
          <p:cNvPr id="124" name="影像" descr="影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682" y="2698075"/>
            <a:ext cx="5260636" cy="3507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2. 耶稣基督要走的路</a:t>
            </a:r>
          </a:p>
        </p:txBody>
      </p:sp>
      <p:sp>
        <p:nvSpPr>
          <p:cNvPr id="130" name="Inhaltsplatzhalter 2"/>
          <p:cNvSpPr txBox="1"/>
          <p:nvPr/>
        </p:nvSpPr>
        <p:spPr>
          <a:xfrm>
            <a:off x="209006" y="1588958"/>
            <a:ext cx="3355526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dirty="0"/>
              <a:t>“</a:t>
            </a:r>
            <a:r>
              <a:rPr dirty="0" err="1"/>
              <a:t>向下爬的人生路”是背乎人性的，与社会的价值相违的</a:t>
            </a:r>
            <a:r>
              <a:rPr dirty="0"/>
              <a:t>。</a:t>
            </a:r>
          </a:p>
        </p:txBody>
      </p:sp>
      <p:pic>
        <p:nvPicPr>
          <p:cNvPr id="131" name="影像" descr="影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538" y="1586959"/>
            <a:ext cx="4881507" cy="4563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群組"/>
          <p:cNvGrpSpPr/>
          <p:nvPr/>
        </p:nvGrpSpPr>
        <p:grpSpPr>
          <a:xfrm>
            <a:off x="1089492" y="6931"/>
            <a:ext cx="6965016" cy="6844138"/>
            <a:chOff x="0" y="0"/>
            <a:chExt cx="6965014" cy="6844136"/>
          </a:xfrm>
        </p:grpSpPr>
        <p:pic>
          <p:nvPicPr>
            <p:cNvPr id="135" name="IMG_1985.png" descr="IMG_1985.png"/>
            <p:cNvPicPr>
              <a:picLocks noChangeAspect="1"/>
            </p:cNvPicPr>
            <p:nvPr/>
          </p:nvPicPr>
          <p:blipFill>
            <a:blip r:embed="rId3"/>
            <a:srcRect l="7379" t="36572" r="9652" b="25079"/>
            <a:stretch>
              <a:fillRect/>
            </a:stretch>
          </p:blipFill>
          <p:spPr>
            <a:xfrm>
              <a:off x="0" y="2183"/>
              <a:ext cx="3461822" cy="34618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IMG_1986.png" descr="IMG_1986.png"/>
            <p:cNvPicPr>
              <a:picLocks noChangeAspect="1"/>
            </p:cNvPicPr>
            <p:nvPr/>
          </p:nvPicPr>
          <p:blipFill>
            <a:blip r:embed="rId4"/>
            <a:srcRect l="11330" t="36683" r="6988" b="25563"/>
            <a:stretch>
              <a:fillRect/>
            </a:stretch>
          </p:blipFill>
          <p:spPr>
            <a:xfrm>
              <a:off x="3491456" y="0"/>
              <a:ext cx="3466442" cy="3466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IMG_1987.png" descr="IMG_1987.png"/>
            <p:cNvPicPr>
              <a:picLocks noChangeAspect="1"/>
            </p:cNvPicPr>
            <p:nvPr/>
          </p:nvPicPr>
          <p:blipFill>
            <a:blip r:embed="rId5"/>
            <a:srcRect l="7260" t="36702" r="7260" b="24957"/>
            <a:stretch>
              <a:fillRect/>
            </a:stretch>
          </p:blipFill>
          <p:spPr>
            <a:xfrm>
              <a:off x="9128" y="3502488"/>
              <a:ext cx="3443490" cy="3341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IMG_1988.png" descr="IMG_1988.png"/>
            <p:cNvPicPr>
              <a:picLocks noChangeAspect="1"/>
            </p:cNvPicPr>
            <p:nvPr/>
          </p:nvPicPr>
          <p:blipFill>
            <a:blip r:embed="rId6"/>
            <a:srcRect l="9594" t="36028" r="3682" b="25744"/>
            <a:stretch>
              <a:fillRect/>
            </a:stretch>
          </p:blipFill>
          <p:spPr>
            <a:xfrm>
              <a:off x="3484312" y="3513601"/>
              <a:ext cx="3480703" cy="33194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2. 耶稣基督要走的路</a:t>
            </a:r>
          </a:p>
        </p:txBody>
      </p:sp>
      <p:sp>
        <p:nvSpPr>
          <p:cNvPr id="145" name="Inhaltsplatzhalter 2"/>
          <p:cNvSpPr txBox="1"/>
          <p:nvPr/>
        </p:nvSpPr>
        <p:spPr>
          <a:xfrm>
            <a:off x="379101" y="1415846"/>
            <a:ext cx="83857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lang="zh-CN" altLang="de-DE" dirty="0"/>
              <a:t>马</a:t>
            </a:r>
            <a:r>
              <a:rPr dirty="0" err="1"/>
              <a:t>可福音第九章是整卷福音书的转</a:t>
            </a:r>
            <a:r>
              <a:rPr lang="zh-CN" altLang="de-DE" dirty="0"/>
              <a:t>折</a:t>
            </a:r>
            <a:r>
              <a:rPr dirty="0"/>
              <a:t>点</a:t>
            </a:r>
          </a:p>
        </p:txBody>
      </p:sp>
      <p:pic>
        <p:nvPicPr>
          <p:cNvPr id="146" name="影像" descr="影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93" y="2447449"/>
            <a:ext cx="5795197" cy="3678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影像" descr="影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584" y="2457945"/>
            <a:ext cx="2222501" cy="3657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2. 耶稣基督要走的路</a:t>
            </a:r>
          </a:p>
        </p:txBody>
      </p:sp>
      <p:sp>
        <p:nvSpPr>
          <p:cNvPr id="153" name="Inhaltsplatzhalter 2"/>
          <p:cNvSpPr txBox="1"/>
          <p:nvPr/>
        </p:nvSpPr>
        <p:spPr>
          <a:xfrm>
            <a:off x="379101" y="1415846"/>
            <a:ext cx="8385798" cy="6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腓立比书二5-11，称为《基督虚己颂》。</a:t>
            </a:r>
          </a:p>
        </p:txBody>
      </p:sp>
      <p:pic>
        <p:nvPicPr>
          <p:cNvPr id="154" name="影像" descr="影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293" y="2015787"/>
            <a:ext cx="6269414" cy="50155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552</Words>
  <Application>Microsoft Office PowerPoint</Application>
  <PresentationFormat>Bildschirmpräsentation (4:3)</PresentationFormat>
  <Paragraphs>139</Paragraphs>
  <Slides>32</Slides>
  <Notes>32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7" baseType="lpstr">
      <vt:lpstr>等线</vt:lpstr>
      <vt:lpstr>Menlo Regular</vt:lpstr>
      <vt:lpstr>SimHei</vt:lpstr>
      <vt:lpstr>Arial</vt:lpstr>
      <vt:lpstr>Office 主题​​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siqi D</dc:creator>
  <cp:lastModifiedBy>Dongdong Hu</cp:lastModifiedBy>
  <cp:revision>290</cp:revision>
  <dcterms:created xsi:type="dcterms:W3CDTF">2023-03-17T14:22:59Z</dcterms:created>
  <dcterms:modified xsi:type="dcterms:W3CDTF">2024-03-27T18:10:44Z</dcterms:modified>
</cp:coreProperties>
</file>