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1525" r:id="rId4"/>
    <p:sldId id="259" r:id="rId5"/>
    <p:sldId id="260" r:id="rId6"/>
    <p:sldId id="261" r:id="rId7"/>
    <p:sldId id="262" r:id="rId8"/>
    <p:sldId id="263" r:id="rId9"/>
    <p:sldId id="264" r:id="rId10"/>
    <p:sldId id="21526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7" autoAdjust="0"/>
    <p:restoredTop sz="85397" autoAdjust="0"/>
  </p:normalViewPr>
  <p:slideViewPr>
    <p:cSldViewPr snapToGrid="0">
      <p:cViewPr varScale="1">
        <p:scale>
          <a:sx n="138" d="100"/>
          <a:sy n="138" d="100"/>
        </p:scale>
        <p:origin x="23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2024/2/19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hape 1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5" name="Shape 1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1" name="Shape 2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Shape 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3" name="Shape 21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3" name="Shape 2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9" name="Shape 2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5" name="Shape 2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1" name="Shape 2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7" name="Shape 2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3" name="Shape 2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9" name="Shape 27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5" name="Shape 2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7" name="Shape 2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3" name="Shape 30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9" name="Shape 30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5" name="Shape 31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1" name="Shape 3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2024/2/19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在旷野四十天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经文：创9:8-17；彼前3:18-22；可1:9-15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51" name="Inhaltsplatzhalter 2"/>
          <p:cNvSpPr txBox="1"/>
          <p:nvPr/>
        </p:nvSpPr>
        <p:spPr>
          <a:xfrm>
            <a:off x="379101" y="1415846"/>
            <a:ext cx="8385798" cy="515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古代交错排列法，就是颠倒的平行结构：</a:t>
            </a:r>
          </a:p>
          <a:p>
            <a:pPr lvl="2" defTabSz="355600">
              <a:lnSpc>
                <a:spcPct val="120000"/>
              </a:lnSpc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</a:t>
            </a:r>
            <a:r>
              <a:rPr sz="2200"/>
              <a:t>A </a:t>
            </a:r>
            <a:r>
              <a:rPr sz="2200">
                <a:solidFill>
                  <a:srgbClr val="FF4015"/>
                </a:solidFill>
              </a:rPr>
              <a:t>诬赖你们的人</a:t>
            </a:r>
            <a:r>
              <a:rPr sz="2200">
                <a:solidFill>
                  <a:srgbClr val="0061FE"/>
                </a:solidFill>
              </a:rPr>
              <a:t>将觉羞愧</a:t>
            </a:r>
            <a:r>
              <a:rPr sz="2200"/>
              <a:t>(三16)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 无辜而受苦,只要在神的旨意里(三17)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 因基督曾为不义受苦(三18)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 祂胜过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视的灵(三19)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 挪亚借水得救(三20)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E' 你们借水得救(三21)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D' 基督胜过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视的灵(三22)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C' 因基督曾受苦(四la)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B' 在神的旨意里受苦(四1~2)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A' </a:t>
            </a:r>
            <a:r>
              <a:rPr>
                <a:solidFill>
                  <a:srgbClr val="FF4015"/>
                </a:solidFill>
              </a:rPr>
              <a:t>诬赖你们的人</a:t>
            </a:r>
            <a:r>
              <a:rPr>
                <a:solidFill>
                  <a:srgbClr val="0061FE"/>
                </a:solidFill>
              </a:rPr>
              <a:t>将羞愧</a:t>
            </a:r>
            <a:r>
              <a:t>(四3~5)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57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在马可福音的读经…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在可1:11，耶稣受洗后，天上也有声音说：“你是我的爱子，我喜悦你。” 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随即，在可1:12，“圣灵就把耶稣催到旷野里去。”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63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既然耶稣是天父所爱的儿子，为什么要将耶稣带到旷野？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为什么信仰不能只停留在幸福快乐的情况，而要在旷野经历试探？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69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基督徒刚信主的时候⋯⋯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每当看见基督徒受洗，心里由衷地替他们高兴⋯⋯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75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81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87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93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99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05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亲爱的弟兄姐妹，愿你们平安，让我们彼此问安。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11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17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23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29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35" name="Inhaltsplatzhalter 2"/>
          <p:cNvSpPr txBox="1"/>
          <p:nvPr/>
        </p:nvSpPr>
        <p:spPr>
          <a:xfrm>
            <a:off x="379101" y="1415846"/>
            <a:ext cx="8385798" cy="451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41" name="Inhaltsplatzhalter 2"/>
          <p:cNvSpPr txBox="1"/>
          <p:nvPr/>
        </p:nvSpPr>
        <p:spPr>
          <a:xfrm>
            <a:off x="379101" y="1415846"/>
            <a:ext cx="8385798" cy="449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好景不常，环境没有因为相信耶稣而改变。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考试仍然考不过，工作仍然是这么累。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家人没有因自己的见证而信主，反而产生了些距离感。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立志要悔改，不再犯罪，但却一再跌倒。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有人就在此时，面对家人生病，痛失所爱。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工作的停滞，感情的流逝。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慢慢在教会的聚会都变得重复，不吸引，了无新意。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事奉也成为压力，重担。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加上和不同性格的弟兄姐妹的相处，也出现一些人际的紧张状况。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渐渐我们对教会失望，对信仰失望。</a:t>
            </a:r>
          </a:p>
          <a:p>
            <a:pPr defTabSz="355600">
              <a:lnSpc>
                <a:spcPct val="120000"/>
              </a:lnSpc>
              <a:defRPr sz="17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初信时，与主的亲密，突然变成沉默。</a:t>
            </a:r>
          </a:p>
          <a:p>
            <a:pPr defTabSz="355600">
              <a:lnSpc>
                <a:spcPct val="120000"/>
              </a:lnSpc>
              <a:defRPr sz="2200">
                <a:solidFill>
                  <a:srgbClr val="FF401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在祷告中，只有空谷的回音。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247" name="Inhaltsplatzhalter 2"/>
          <p:cNvSpPr txBox="1"/>
          <p:nvPr/>
        </p:nvSpPr>
        <p:spPr>
          <a:xfrm>
            <a:off x="379101" y="1415846"/>
            <a:ext cx="8385798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那时，信仰进到旷野的考验。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我们的信仰，一下子，好像进入到旷野当中。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53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有人说旷野就是什么都没有的地方！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在可1:13，却说：“ 1:13 他在旷野四十天，受撒但的试探，并与野兽同在一处，且有天使来伺候他。”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59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在旷野中，我们要听不同的声音……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怀疑：“之前的都是信仰的假像，现在认清了这些都是虚假的，信仰并没有那么美好！”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65" name="Inhaltsplatzhalter 2"/>
          <p:cNvSpPr txBox="1"/>
          <p:nvPr/>
        </p:nvSpPr>
        <p:spPr>
          <a:xfrm>
            <a:off x="379101" y="1415846"/>
            <a:ext cx="8385798" cy="283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我们要学懂分辨各种声音⋯⋯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什么声音是来自神？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什么声音是来自魔鬼？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我们要分辨，到底那是什么声音。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3253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我们刚过春节，教会年便进入“预苦期”，又有称为“大斋期”的。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第一天碰巧是今年的情人节，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由“圣灰日”（Ash Wednesday）至“复活节”（ Easter）有四十日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71" name="Inhaltsplatzhalter 2"/>
          <p:cNvSpPr txBox="1"/>
          <p:nvPr/>
        </p:nvSpPr>
        <p:spPr>
          <a:xfrm>
            <a:off x="379101" y="1415846"/>
            <a:ext cx="8385798" cy="397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在旷野中，也有野兽的声音⋯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那是我们的恐惧；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那些我们不能控制的事情。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哪些是真正带来危险的？我们需要逃跑？哪些是安全的？我们可以共处的，学习与这些声音共存？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77" name="Inhaltsplatzhalter 2"/>
          <p:cNvSpPr txBox="1"/>
          <p:nvPr/>
        </p:nvSpPr>
        <p:spPr>
          <a:xfrm>
            <a:off x="379101" y="1415846"/>
            <a:ext cx="83857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在旷野中，我们也要分辨个人的责任与信仰的关系……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那些是个人的责任？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那些是信仰能够帮助我的？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83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在旷野中，我们也从幻想的信仰，进入到真实的信仰……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幻想的信仰是一个奇妙的信仰，我们彷似是童话故事中的主角。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89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我们听那些我们爱听的话⋯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没有听那些我们不爱听的话⋯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295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我们相信的，其实是满足自我的宗教，这是对自我的崇拜，而不是在敬拜神。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301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在旷野中，我们明白信仰不是围绕着自己，从幻想中破灭，而进到一种更真实的信仰。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“肤浅的信仰” 和 “幻想的信仰”，跟 “无神论” 也差不多，都是在想像的信仰中，而未进入对神真正的敬拜。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0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307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因此，圣灵会带我们进入旷野，破碎自己的偶像，在敬虔的操练中，叫身服我，被圣灵所充满。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在旷野中的考驗</a:t>
            </a:r>
          </a:p>
        </p:txBody>
      </p:sp>
      <p:sp>
        <p:nvSpPr>
          <p:cNvPr id="313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在可1:14-15：“约翰下监以后，耶稣来到加利利，宣传神的福音，说：日期满了，神的国近了。你们当悔改，信福音！”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319" name="Inhaltsplatzhalter 2"/>
          <p:cNvSpPr txBox="1"/>
          <p:nvPr/>
        </p:nvSpPr>
        <p:spPr>
          <a:xfrm>
            <a:off x="379101" y="1415846"/>
            <a:ext cx="8385798" cy="252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你的信仰，有没有经历过旷野阶段？你的经验是如何？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那是分辨声音的时候；分辨个人与信仰的关系；亦是从幻想到真实信仰的时间。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 总结</a:t>
            </a:r>
          </a:p>
        </p:txBody>
      </p:sp>
      <p:sp>
        <p:nvSpPr>
          <p:cNvPr id="325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我们不用拒绝进到旷野，那是圣灵的带领，为要预备我们回应神的呼召，作主所差我们要作的工。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请大家回去，找去年我在2月19日的讲道来听，看看今年的预苦期，我们计划一下，会怎样操练自己。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这四十天，我们学习克己、反省、悔罪、操练禁食与祷告，预备迎接受苦节和复活节。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怎样进行禁食祷告，大家可以在网上重温去年2月19日的讲道。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310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这四十天，我们学习克己、反省、悔罪、操练禁食与祷告，预备迎接受苦节和复活节。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怎样进行禁食祷告，大家可以在网上重温去年2月19日的讲道。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旧约是挪亚在方舟中得救，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新约是彼得前书重提方舟的拯救。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515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古代交错排列法，就是颠倒的平行结构：</a:t>
            </a:r>
          </a:p>
          <a:p>
            <a:pPr lvl="2" defTabSz="355600">
              <a:lnSpc>
                <a:spcPct val="120000"/>
              </a:lnSpc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</a:t>
            </a:r>
            <a:r>
              <a:rPr sz="2200"/>
              <a:t>A 诬赖你们的人将觉羞愧(三16)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 无辜而受苦,只要在神的旨意里(三17)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 因基督曾为不义受苦(三18)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 祂胜过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视的灵(三19)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 挪亚</a:t>
            </a:r>
            <a:r>
              <a:rPr>
                <a:solidFill>
                  <a:srgbClr val="FF4015"/>
                </a:solidFill>
              </a:rPr>
              <a:t>借水得救</a:t>
            </a:r>
            <a:r>
              <a:t>(三20)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E' 你们</a:t>
            </a:r>
            <a:r>
              <a:rPr>
                <a:solidFill>
                  <a:srgbClr val="FF4015"/>
                </a:solidFill>
              </a:rPr>
              <a:t>借水得救</a:t>
            </a:r>
            <a:r>
              <a:t>(三21)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D' 基督胜过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视的灵(三22)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C' 因基督曾受苦(四la)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B' 在神的旨意里受苦(四1~2)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A' 诬赖你们的人将羞愧(四3~5)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8385798" cy="515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古代交错排列法，就是颠倒的平行结构：</a:t>
            </a:r>
          </a:p>
          <a:p>
            <a:pPr lvl="2" defTabSz="355600">
              <a:lnSpc>
                <a:spcPct val="120000"/>
              </a:lnSpc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</a:t>
            </a:r>
            <a:r>
              <a:rPr sz="2200"/>
              <a:t>A </a:t>
            </a:r>
            <a:r>
              <a:rPr sz="2200">
                <a:solidFill>
                  <a:srgbClr val="FF4015"/>
                </a:solidFill>
              </a:rPr>
              <a:t>诬赖你们的人</a:t>
            </a:r>
            <a:r>
              <a:rPr sz="2200"/>
              <a:t>将觉羞愧(三16)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 无辜而受苦,只要在神的旨意里(三17)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 因基督曾为不义受苦(三18)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 祂胜过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视的灵(三19)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 挪亚借水得救(三20)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E' 你们借水得救(三21)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D' 基督胜过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视的灵(三22)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C' 因基督曾受苦(四la)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B' 在神的旨意里受苦(四1~2)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A' </a:t>
            </a:r>
            <a:r>
              <a:rPr>
                <a:solidFill>
                  <a:srgbClr val="FF4015"/>
                </a:solidFill>
              </a:rPr>
              <a:t>诬赖你们的人</a:t>
            </a:r>
            <a:r>
              <a:t>将羞愧(四3~5)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进到旷野</a:t>
            </a:r>
          </a:p>
        </p:txBody>
      </p:sp>
      <p:sp>
        <p:nvSpPr>
          <p:cNvPr id="145" name="Inhaltsplatzhalter 2"/>
          <p:cNvSpPr txBox="1"/>
          <p:nvPr/>
        </p:nvSpPr>
        <p:spPr>
          <a:xfrm>
            <a:off x="379101" y="1415846"/>
            <a:ext cx="8385798" cy="515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古代交错排列法，就是颠倒的平行结构：</a:t>
            </a:r>
          </a:p>
          <a:p>
            <a:pPr lvl="2" defTabSz="355600">
              <a:lnSpc>
                <a:spcPct val="120000"/>
              </a:lnSpc>
              <a:defRPr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</a:t>
            </a:r>
            <a:r>
              <a:rPr sz="2200"/>
              <a:t>A 诬赖你们的人将觉羞愧(三16)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 </a:t>
            </a:r>
            <a:r>
              <a:rPr>
                <a:solidFill>
                  <a:srgbClr val="FF4015"/>
                </a:solidFill>
              </a:rPr>
              <a:t>无辜而受苦,只要在神的旨意里</a:t>
            </a:r>
            <a:r>
              <a:t>(三17)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 因</a:t>
            </a:r>
            <a:r>
              <a:rPr>
                <a:solidFill>
                  <a:srgbClr val="FF4015"/>
                </a:solidFill>
              </a:rPr>
              <a:t>基督曾为不义受苦</a:t>
            </a:r>
            <a:r>
              <a:t>(三18)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 祂胜过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视的灵(三19)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 挪亚借水得救(三20)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	E' 你们借水得救(三21)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	D' 基督胜过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视的灵(三22)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	C' 因</a:t>
            </a:r>
            <a:r>
              <a:rPr>
                <a:solidFill>
                  <a:srgbClr val="FF4015"/>
                </a:solidFill>
              </a:rPr>
              <a:t>基督曾受苦</a:t>
            </a:r>
            <a:r>
              <a:t>(四la)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	B' </a:t>
            </a:r>
            <a:r>
              <a:rPr>
                <a:solidFill>
                  <a:srgbClr val="FF4015"/>
                </a:solidFill>
              </a:rPr>
              <a:t>在神的旨意里受苦</a:t>
            </a:r>
            <a:r>
              <a:t>(四1~2)</a:t>
            </a:r>
          </a:p>
          <a:p>
            <a:pPr defTabSz="355600">
              <a:lnSpc>
                <a:spcPct val="120000"/>
              </a:lnSpc>
              <a:defRPr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		A' 诬赖你们的人将羞愧(四3~5)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1693</Words>
  <Application>Microsoft Office PowerPoint</Application>
  <PresentationFormat>Bildschirmpräsentation (4:3)</PresentationFormat>
  <Paragraphs>355</Paragraphs>
  <Slides>39</Slides>
  <Notes>39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3" baseType="lpstr">
      <vt:lpstr>等线</vt:lpstr>
      <vt:lpstr>PingFang SC Regular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292</cp:revision>
  <dcterms:created xsi:type="dcterms:W3CDTF">2023-03-17T14:22:59Z</dcterms:created>
  <dcterms:modified xsi:type="dcterms:W3CDTF">2024-02-19T22:09:10Z</dcterms:modified>
</cp:coreProperties>
</file>