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0" roundtripDataSignature="AMtx7mgA4T0bGeTQhT8hsxh9uAXoz3Fd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2A4D75-E1E6-4941-AC3C-E6F3B687B167}">
  <a:tblStyle styleId="{882A4D75-E1E6-4941-AC3C-E6F3B687B16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DC397-E69A-4507-8694-961389BE377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20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13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3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3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1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8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8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讲道</a:t>
            </a:r>
            <a:endParaRPr/>
          </a:p>
        </p:txBody>
      </p:sp>
      <p:sp>
        <p:nvSpPr>
          <p:cNvPr id="400" name="Google Shape;400;p48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如鹰展翅上腾</a:t>
            </a:r>
            <a:endParaRPr/>
          </a:p>
        </p:txBody>
      </p:sp>
      <p:sp>
        <p:nvSpPr>
          <p:cNvPr id="401" name="Google Shape;401;p48"/>
          <p:cNvSpPr txBox="1"/>
          <p:nvPr/>
        </p:nvSpPr>
        <p:spPr>
          <a:xfrm>
            <a:off x="44280" y="3701846"/>
            <a:ext cx="9054001" cy="13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讲道：陈永安 牧师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经文：赛40:21-31；林前9:16-23；可1:29-39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7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7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2. 耶稣起来到旷野地方去</a:t>
            </a:r>
            <a:endParaRPr/>
          </a:p>
        </p:txBody>
      </p:sp>
      <p:sp>
        <p:nvSpPr>
          <p:cNvPr id="464" name="Google Shape;464;p57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林鴻信牧師说潘霍华看到：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“唯有能与自己相处者，才具有与别人相处的能力，这样的人在群体中可望成为帮助者；”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8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8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sp>
        <p:nvSpPr>
          <p:cNvPr id="471" name="Google Shape;471;p58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今年，执事会增加了一个新的岗位：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“宣教部”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宣教到底是什么来的？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9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9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sp>
        <p:nvSpPr>
          <p:cNvPr id="478" name="Google Shape;478;p59"/>
          <p:cNvSpPr txBox="1"/>
          <p:nvPr/>
        </p:nvSpPr>
        <p:spPr>
          <a:xfrm>
            <a:off x="379101" y="1415846"/>
            <a:ext cx="8385798" cy="451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《教会章程-实施》7.4.6 宣教部：</a:t>
            </a:r>
            <a:endParaRPr/>
          </a:p>
          <a:p>
            <a: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b="0" i="0" u="none" strike="noStrike" cap="none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rPr>
              <a:t>(A) 推动会友认识布道、跨文化宣教的工作；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负责组织及分派每年的福音活动工作；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协助牧者安排初信栽培、灵修小组及学道班；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 协助牧者安排探访慕道朋友及初信者；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b="0" i="0" u="none" strike="noStrike" cap="none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rPr>
              <a:t>(E) 负责组织每年差传月及跨文化宣教体验；</a:t>
            </a:r>
            <a:endParaRPr/>
          </a:p>
          <a:p>
            <a: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(F) 关心教会所支持的宣教士及神学生；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(G) 制定相关预算及鼓励信心认献。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0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0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sp>
        <p:nvSpPr>
          <p:cNvPr id="485" name="Google Shape;485;p60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5个语言的教会里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西非塞内加尔🇸🇳有许多福音的机会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1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pic>
        <p:nvPicPr>
          <p:cNvPr id="492" name="Google Shape;492;p61" descr="貼上的影片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153845"/>
            <a:ext cx="9144001" cy="484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2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2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sp>
        <p:nvSpPr>
          <p:cNvPr id="499" name="Google Shape;499;p62"/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在哥林多前书9:16-23，保罗说明他的事奉，向那些人就作那些人，这种心意更新而变化，跳脱了犹太人的传统生活，的确需要很大的力量和勇气，也是需要静思明辨的，不能凭着个人的血气成就。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sp>
        <p:nvSpPr>
          <p:cNvPr id="506" name="Google Shape;506;p63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保罗说：“9:19 我虽是自由的，无人辖管；然而我甘心作了众人的仆人，为要多得人。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”又说：“9:22 向软弱的人，我就作软弱的人，为要得软弱的人。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64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4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sp>
        <p:nvSpPr>
          <p:cNvPr id="513" name="Google Shape;513;p64"/>
          <p:cNvSpPr txBox="1"/>
          <p:nvPr/>
        </p:nvSpPr>
        <p:spPr>
          <a:xfrm>
            <a:off x="379101" y="1415846"/>
            <a:ext cx="8385798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“</a:t>
            </a:r>
            <a:r>
              <a:rPr lang="zh-CN" sz="28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For though I am free with respect </a:t>
            </a:r>
            <a:r>
              <a:rPr lang="zh-CN" sz="2800" b="0" i="0" u="none" strike="noStrike" cap="none">
                <a:solidFill>
                  <a:srgbClr val="E22400"/>
                </a:solidFill>
                <a:latin typeface="SimHei"/>
                <a:ea typeface="SimHei"/>
                <a:cs typeface="SimHei"/>
                <a:sym typeface="SimHei"/>
              </a:rPr>
              <a:t>to all</a:t>
            </a:r>
            <a:r>
              <a:rPr lang="zh-CN" sz="28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, I have made myself a slave </a:t>
            </a:r>
            <a:r>
              <a:rPr lang="zh-CN" sz="2800" b="0" i="0" u="none" strike="noStrike" cap="none">
                <a:solidFill>
                  <a:srgbClr val="E22400"/>
                </a:solidFill>
                <a:latin typeface="SimHei"/>
                <a:ea typeface="SimHei"/>
                <a:cs typeface="SimHei"/>
                <a:sym typeface="SimHei"/>
              </a:rPr>
              <a:t>to all</a:t>
            </a:r>
            <a:r>
              <a:rPr lang="zh-CN" sz="28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, so that I might win more of them.”、“I have become </a:t>
            </a:r>
            <a:r>
              <a:rPr lang="zh-CN" sz="2800" b="0" i="0" u="none" strike="noStrike" cap="none">
                <a:solidFill>
                  <a:srgbClr val="E22400"/>
                </a:solidFill>
                <a:latin typeface="SimHei"/>
                <a:ea typeface="SimHei"/>
                <a:cs typeface="SimHei"/>
                <a:sym typeface="SimHei"/>
              </a:rPr>
              <a:t>all things to all people</a:t>
            </a:r>
            <a:r>
              <a:rPr lang="zh-CN" sz="28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, that I might by </a:t>
            </a:r>
            <a:r>
              <a:rPr lang="zh-CN" sz="2800" b="0" i="0" u="none" strike="noStrike" cap="none">
                <a:solidFill>
                  <a:srgbClr val="E22400"/>
                </a:solidFill>
                <a:latin typeface="SimHei"/>
                <a:ea typeface="SimHei"/>
                <a:cs typeface="SimHei"/>
                <a:sym typeface="SimHei"/>
              </a:rPr>
              <a:t>all means </a:t>
            </a:r>
            <a:r>
              <a:rPr lang="zh-CN" sz="28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save some.” （NRSV)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“诚然自由，不受</a:t>
            </a:r>
            <a:r>
              <a:rPr lang="zh-CN" sz="3200" b="0" i="0" u="none" strike="noStrike" cap="none">
                <a:solidFill>
                  <a:srgbClr val="E22400"/>
                </a:solidFill>
                <a:latin typeface="SimHei"/>
                <a:ea typeface="SimHei"/>
                <a:cs typeface="SimHei"/>
                <a:sym typeface="SimHei"/>
              </a:rPr>
              <a:t>一切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宰制，是我自己要向</a:t>
            </a:r>
            <a:r>
              <a:rPr lang="zh-CN" sz="3200" b="0" i="0" u="none" strike="noStrike" cap="none">
                <a:solidFill>
                  <a:srgbClr val="E22400"/>
                </a:solidFill>
                <a:latin typeface="SimHei"/>
                <a:ea typeface="SimHei"/>
                <a:cs typeface="SimHei"/>
                <a:sym typeface="SimHei"/>
              </a:rPr>
              <a:t>一切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人成为奴仆，为要赢得更多人。向这</a:t>
            </a:r>
            <a:r>
              <a:rPr lang="zh-CN" sz="3200" b="0" i="0" u="none" strike="noStrike" cap="none">
                <a:solidFill>
                  <a:srgbClr val="E22400"/>
                </a:solidFill>
                <a:latin typeface="SimHei"/>
                <a:ea typeface="SimHei"/>
                <a:cs typeface="SimHei"/>
                <a:sym typeface="SimHei"/>
              </a:rPr>
              <a:t>一切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人，我成为</a:t>
            </a:r>
            <a:r>
              <a:rPr lang="zh-CN" sz="3200" b="0" i="0" u="none" strike="noStrike" cap="none">
                <a:solidFill>
                  <a:srgbClr val="E22400"/>
                </a:solidFill>
                <a:latin typeface="SimHei"/>
                <a:ea typeface="SimHei"/>
                <a:cs typeface="SimHei"/>
                <a:sym typeface="SimHei"/>
              </a:rPr>
              <a:t>一切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——无论如何，总要救些人。”(《一切——圣保罗与当代思潮》)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5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5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pic>
        <p:nvPicPr>
          <p:cNvPr id="520" name="Google Shape;520;p65" descr="影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0947" y="1153943"/>
            <a:ext cx="9325894" cy="571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6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6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pic>
        <p:nvPicPr>
          <p:cNvPr id="527" name="Google Shape;527;p66" descr="影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149243"/>
            <a:ext cx="9144001" cy="648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9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9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1. 引言</a:t>
            </a:r>
            <a:endParaRPr/>
          </a:p>
        </p:txBody>
      </p:sp>
      <p:sp>
        <p:nvSpPr>
          <p:cNvPr id="408" name="Google Shape;408;p49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亲爱的弟兄姐妹，愿你们平安，让我们彼此问安。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67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67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pic>
        <p:nvPicPr>
          <p:cNvPr id="534" name="Google Shape;534;p67" descr="影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432" y="1152166"/>
            <a:ext cx="7628339" cy="572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68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8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sp>
        <p:nvSpPr>
          <p:cNvPr id="541" name="Google Shape;541;p68"/>
          <p:cNvSpPr txBox="1"/>
          <p:nvPr/>
        </p:nvSpPr>
        <p:spPr>
          <a:xfrm>
            <a:off x="379101" y="1415846"/>
            <a:ext cx="8385798" cy="54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保罗更放弃自由，成为众人的仆人。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“</a:t>
            </a:r>
            <a:r>
              <a:rPr lang="zh-CN" sz="1381" b="0" i="0" u="none" strike="noStrike" cap="none">
                <a:solidFill>
                  <a:srgbClr val="AAAAAA"/>
                </a:solidFill>
                <a:latin typeface="SimHei"/>
                <a:ea typeface="SimHei"/>
                <a:cs typeface="SimHei"/>
                <a:sym typeface="SimHei"/>
              </a:rPr>
              <a:t>4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难道我们没有权柄</a:t>
            </a:r>
            <a:r>
              <a:rPr lang="zh-CN" sz="3200" b="0" i="0" u="none" strike="noStrike" cap="none">
                <a:solidFill>
                  <a:srgbClr val="777777"/>
                </a:solidFill>
                <a:latin typeface="SimHei"/>
                <a:ea typeface="SimHei"/>
                <a:cs typeface="SimHei"/>
                <a:sym typeface="SimHei"/>
              </a:rPr>
              <a:t>靠福音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吃喝吗？</a:t>
            </a:r>
            <a:r>
              <a:rPr lang="zh-CN" sz="1381" b="0" i="0" u="none" strike="noStrike" cap="none">
                <a:solidFill>
                  <a:srgbClr val="AAAAAA"/>
                </a:solidFill>
                <a:latin typeface="SimHei"/>
                <a:ea typeface="SimHei"/>
                <a:cs typeface="SimHei"/>
                <a:sym typeface="SimHei"/>
              </a:rPr>
              <a:t>5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难道我们没有权柄娶</a:t>
            </a:r>
            <a:r>
              <a:rPr lang="zh-CN" sz="3200" b="0" i="0" u="none" strike="noStrike" cap="none">
                <a:solidFill>
                  <a:srgbClr val="777777"/>
                </a:solidFill>
                <a:latin typeface="SimHei"/>
                <a:ea typeface="SimHei"/>
                <a:cs typeface="SimHei"/>
                <a:sym typeface="SimHei"/>
              </a:rPr>
              <a:t>信主的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姐妹为妻，带着一同往来，仿佛其余的使徒和主的弟兄并矶法一样吗？”(林前9:4-5)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“</a:t>
            </a:r>
            <a:r>
              <a:rPr lang="zh-CN" sz="1381" b="0" i="0" u="none" strike="noStrike" cap="none">
                <a:solidFill>
                  <a:srgbClr val="AAAAAA"/>
                </a:solidFill>
                <a:latin typeface="SimHei"/>
                <a:ea typeface="SimHei"/>
                <a:cs typeface="SimHei"/>
                <a:sym typeface="SimHei"/>
              </a:rPr>
              <a:t>12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若别人在你们身上有这权柄，何况我们呢？然而，我们没有用过这权柄，倒凡事忍受，免得基督的福音被阻隔。” (林前9:12)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69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9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3. 保罗成了“一切”</a:t>
            </a:r>
            <a:endParaRPr/>
          </a:p>
        </p:txBody>
      </p:sp>
      <p:sp>
        <p:nvSpPr>
          <p:cNvPr id="548" name="Google Shape;548;p69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我们成为一切，愿意成为别人，用别人的生活眼光来看事情，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就是要 “破碎自我”，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常唱的 “一粒麦子”，麦子要死了，才能结出许多子粒来。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0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0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4. 如鹰更新生命</a:t>
            </a:r>
            <a:endParaRPr/>
          </a:p>
        </p:txBody>
      </p:sp>
      <p:sp>
        <p:nvSpPr>
          <p:cNvPr id="555" name="Google Shape;555;p70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保罗成了“一切”的生命，是生命的更新。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以赛亚书40:31，如鹰展翅上腾，“展翅”是指到成年的飞鹰，每十年的生命更新。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牠需要将自己的旧羽毛拔除，等候长出新的羽毛，才能重新展翅。这是过程是痛苦的，要舍弃，孤独的日子。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71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7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4. 如鹰更新生命</a:t>
            </a:r>
            <a:endParaRPr/>
          </a:p>
        </p:txBody>
      </p:sp>
      <p:sp>
        <p:nvSpPr>
          <p:cNvPr id="562" name="Google Shape;562;p71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当我们成为基督徒，需要拔出旧有的价值观⋯⋯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当基督徒日子够长了，我们整天都待在教会圈子里，竟然不再懂得和非信徒相处，就好像犹太人不能和外邦人接触那样。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72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2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4. 如鹰更新生命</a:t>
            </a:r>
            <a:endParaRPr/>
          </a:p>
        </p:txBody>
      </p:sp>
      <p:sp>
        <p:nvSpPr>
          <p:cNvPr id="569" name="Google Shape;569;p7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如果教会已经僵化了，再没有新人来到教会，再没法叫学生，年青人在教会里认识信仰，这亦是教会需要更新的时候。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73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3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4. 如鹰更新生命</a:t>
            </a:r>
            <a:endParaRPr/>
          </a:p>
        </p:txBody>
      </p:sp>
      <p:pic>
        <p:nvPicPr>
          <p:cNvPr id="576" name="Google Shape;576;p73" descr="貼上的影片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426360"/>
            <a:ext cx="9144001" cy="511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74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74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4. 如鹰更新生命</a:t>
            </a:r>
            <a:endParaRPr/>
          </a:p>
        </p:txBody>
      </p:sp>
      <p:pic>
        <p:nvPicPr>
          <p:cNvPr id="583" name="Google Shape;583;p74" descr="貼上的影片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8630" y="1245593"/>
            <a:ext cx="5505943" cy="550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75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5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4. 如鹰更新生命</a:t>
            </a:r>
            <a:endParaRPr/>
          </a:p>
        </p:txBody>
      </p:sp>
      <p:pic>
        <p:nvPicPr>
          <p:cNvPr id="590" name="Google Shape;590;p75" descr="貼上的影片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1174" y="1185261"/>
            <a:ext cx="6361652" cy="576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6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6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4. 如鹰更新生命</a:t>
            </a:r>
            <a:endParaRPr/>
          </a:p>
        </p:txBody>
      </p:sp>
      <p:sp>
        <p:nvSpPr>
          <p:cNvPr id="597" name="Google Shape;597;p76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我们有勇气面对改变，为主赢得更多人吗？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那就要如鹰展翅上腾，生命不断更新！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教会才刚成立，但我们不要忘记，我们从查经班、到团契、到成立教会，当中已经有四十年，在圣经中已经是一个时代。亦是需要心意更新而变化的时候。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0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0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1. 引言</a:t>
            </a:r>
            <a:endParaRPr/>
          </a:p>
        </p:txBody>
      </p:sp>
      <p:sp>
        <p:nvSpPr>
          <p:cNvPr id="415" name="Google Shape;415;p50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如鹰展翅上腾（以赛亚书40:21-31）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“展翅”是指到成年的飞鹰，每十年需要将自己的旧羽毛拔除，等候长出新的羽毛，才能重新展翅，这也指到生命的更新。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77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7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4. 如鹰更新生命</a:t>
            </a:r>
            <a:endParaRPr/>
          </a:p>
        </p:txBody>
      </p:sp>
      <p:sp>
        <p:nvSpPr>
          <p:cNvPr id="604" name="Google Shape;604;p77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以赛亚书讲的是神怎样带领以色列人在不同的时代里，信仰怎样更新变化。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上个月的主题金句：“</a:t>
            </a:r>
            <a:r>
              <a:rPr lang="zh-CN" sz="1381" b="0" i="0" u="none" strike="noStrike" cap="none">
                <a:solidFill>
                  <a:srgbClr val="AAAAAA"/>
                </a:solidFill>
                <a:latin typeface="SimHei"/>
                <a:ea typeface="SimHei"/>
                <a:cs typeface="SimHei"/>
                <a:sym typeface="SimHei"/>
              </a:rPr>
              <a:t>18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耶和华如此说：你们不要记念从前的事，也不要思想古时的事。</a:t>
            </a:r>
            <a:r>
              <a:rPr lang="zh-CN" sz="1381" b="0" i="0" u="none" strike="noStrike" cap="none">
                <a:solidFill>
                  <a:srgbClr val="AAAAAA"/>
                </a:solidFill>
                <a:latin typeface="SimHei"/>
                <a:ea typeface="SimHei"/>
                <a:cs typeface="SimHei"/>
                <a:sym typeface="SimHei"/>
              </a:rPr>
              <a:t>19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看哪，我要做一件新事；如今要发现，你们岂不知道吗？我必在旷野开道路，在沙漠开江河。”（以赛亚书43:18-19）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78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78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5. 总结</a:t>
            </a:r>
            <a:endParaRPr/>
          </a:p>
        </p:txBody>
      </p:sp>
      <p:sp>
        <p:nvSpPr>
          <p:cNvPr id="611" name="Google Shape;611;p78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耶稣在早晨，天未亮的时候，到旷野地方去，在那里祷告。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潘霍华：“凡不能独处的，就当避免团契生活。凡不能在团契中生活的，就当避免独处。”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潘霍华：“唯有能与自己相处者，才具有与别人相处的能力，这样的人在群体中可望成为帮助者；”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79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79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5. 总结</a:t>
            </a:r>
            <a:endParaRPr/>
          </a:p>
        </p:txBody>
      </p:sp>
      <p:sp>
        <p:nvSpPr>
          <p:cNvPr id="618" name="Google Shape;618;p79"/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保罗说：“诚然自由，不受一切宰制，是我自己要向一切人成为奴仆，为要赢得更多人。向这一切人，我成为一切——无论如何，总要救些人。”（哥林多前书9:16-23）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0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0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5. 总结</a:t>
            </a:r>
            <a:endParaRPr/>
          </a:p>
        </p:txBody>
      </p:sp>
      <p:sp>
        <p:nvSpPr>
          <p:cNvPr id="625" name="Google Shape;625;p80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以赛亚书40:31，如鹰展翅上腾中，“展翅”是指到成年的飞鹰，每十年的生命更新。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我们有勇气面对改变，为主赢得更多人吗？那就要如鹰展翅上腾，生命不断更新！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1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1. 引言</a:t>
            </a:r>
            <a:endParaRPr/>
          </a:p>
        </p:txBody>
      </p:sp>
      <p:sp>
        <p:nvSpPr>
          <p:cNvPr id="422" name="Google Shape;422;p51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保罗说明他为了福音的原故，向那些人就作那些人，这种心意更新而变化（哥林多前书9:16-23）。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2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2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1. 引言</a:t>
            </a:r>
            <a:endParaRPr/>
          </a:p>
        </p:txBody>
      </p:sp>
      <p:sp>
        <p:nvSpPr>
          <p:cNvPr id="429" name="Google Shape;429;p52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我们也看到耶稣在开始传道时，除了忙碌的医治和教导工作外，也到旷野祷告，除了得到力量事奉外，也要明辨事奉的方向（马可福音1:29-39）。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3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3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1. 引言</a:t>
            </a:r>
            <a:endParaRPr/>
          </a:p>
        </p:txBody>
      </p:sp>
      <p:sp>
        <p:nvSpPr>
          <p:cNvPr id="436" name="Google Shape;436;p53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这三段经文，对应着我们不同的人生阶段：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刚踏入工作的年青人，寻找着神引领的方向；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基督徒面对着不同的人，进入到不同的文化中，怎样去改变面对；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踏入中年，不想被淘汰。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4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4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2. 耶稣起来到旷野地方去</a:t>
            </a:r>
            <a:endParaRPr/>
          </a:p>
        </p:txBody>
      </p:sp>
      <p:sp>
        <p:nvSpPr>
          <p:cNvPr id="443" name="Google Shape;443;p54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耶稣传道的初期，他的名声已经传遍了加利利的四方。（可1:28）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耶稣又医治了西门彼得和安得烈的岳母。（可1:30-31）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耶稣和门徒在忙着医治许多人，也在赶出许多的鬼，门徒在学习呢！（可1:32-34）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5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5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2. 耶稣起来到旷野地方去</a:t>
            </a:r>
            <a:endParaRPr/>
          </a:p>
        </p:txBody>
      </p:sp>
      <p:sp>
        <p:nvSpPr>
          <p:cNvPr id="450" name="Google Shape;450;p55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耶稣、西门彼得和安得烈在岳母家的服事，有很好的果效，隔天“众人都找他”（可1:37）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耶稣在早晨，天未亮的时候，到旷野地方去，在那里祷告。（可1:35）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在祷告中，天父带领耶稣，“到邻近的乡村……在加利利全地，进了会堂，传道，赶鬼。”（可1:38-39）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6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6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2. 耶稣起来到旷野地方去</a:t>
            </a:r>
            <a:endParaRPr/>
          </a:p>
        </p:txBody>
      </p:sp>
      <p:sp>
        <p:nvSpPr>
          <p:cNvPr id="457" name="Google Shape;457;p56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神学家潘霍华在一本小书《团契生活》的名言：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“凡不能独处的，就当避免团契生活。凡不能在团契中生活的，就当避免独处。”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3045</Words>
  <Application>Microsoft Office PowerPoint</Application>
  <PresentationFormat>Bildschirmpräsentation (4:3)</PresentationFormat>
  <Paragraphs>162</Paragraphs>
  <Slides>33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SimHei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siqi D</dc:creator>
  <cp:lastModifiedBy>Dongdong Hu</cp:lastModifiedBy>
  <cp:revision>1</cp:revision>
  <dcterms:created xsi:type="dcterms:W3CDTF">2023-03-17T14:22:59Z</dcterms:created>
  <dcterms:modified xsi:type="dcterms:W3CDTF">2024-02-06T17:56:59Z</dcterms:modified>
</cp:coreProperties>
</file>