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1187" r:id="rId2"/>
    <p:sldId id="21522" r:id="rId3"/>
    <p:sldId id="262" r:id="rId4"/>
    <p:sldId id="263" r:id="rId5"/>
    <p:sldId id="265" r:id="rId6"/>
    <p:sldId id="264" r:id="rId7"/>
    <p:sldId id="266" r:id="rId8"/>
    <p:sldId id="268" r:id="rId9"/>
    <p:sldId id="269" r:id="rId10"/>
    <p:sldId id="270" r:id="rId11"/>
    <p:sldId id="272" r:id="rId12"/>
    <p:sldId id="273" r:id="rId13"/>
    <p:sldId id="274" r:id="rId14"/>
    <p:sldId id="284" r:id="rId15"/>
    <p:sldId id="285" r:id="rId16"/>
    <p:sldId id="275" r:id="rId17"/>
    <p:sldId id="276" r:id="rId18"/>
    <p:sldId id="277" r:id="rId19"/>
    <p:sldId id="278" r:id="rId20"/>
    <p:sldId id="279" r:id="rId21"/>
    <p:sldId id="286" r:id="rId22"/>
    <p:sldId id="287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135" autoAdjust="0"/>
    <p:restoredTop sz="85374" autoAdjust="0"/>
  </p:normalViewPr>
  <p:slideViewPr>
    <p:cSldViewPr snapToGrid="0">
      <p:cViewPr varScale="1">
        <p:scale>
          <a:sx n="138" d="100"/>
          <a:sy n="138" d="100"/>
        </p:scale>
        <p:origin x="23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2024/1/25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2024/1/25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7600" y="0"/>
            <a:ext cx="8096399" cy="11088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t>讲道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" y="2359337"/>
            <a:ext cx="9144001" cy="1015663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>
              <a:defRPr lang="zh-CN" sz="6000">
                <a:latin typeface="黑体"/>
              </a:defRPr>
            </a:pPr>
            <a:r>
              <a:rPr lang="zh-CN" altLang="en-US" dirty="0"/>
              <a:t>爱的命令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0" y="3712675"/>
            <a:ext cx="9144000" cy="1231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zh-CN" sz="3200">
                <a:latin typeface="黑体"/>
              </a:defRPr>
            </a:pPr>
            <a:r>
              <a:rPr dirty="0"/>
              <a:t>证道：</a:t>
            </a:r>
            <a:r>
              <a:rPr lang="zh-CN" altLang="en-US" dirty="0"/>
              <a:t>宋景昌</a:t>
            </a:r>
            <a:r>
              <a:rPr dirty="0"/>
              <a:t> 牧师</a:t>
            </a:r>
          </a:p>
          <a:p>
            <a:pPr algn="ctr">
              <a:spcBef>
                <a:spcPts val="1200"/>
              </a:spcBef>
              <a:defRPr lang="zh-CN" sz="3200">
                <a:latin typeface="黑体"/>
              </a:defRPr>
            </a:pPr>
            <a:r>
              <a:rPr dirty="0"/>
              <a:t>经文：</a:t>
            </a:r>
            <a:r>
              <a:rPr lang="zh-CN" altLang="en-US" dirty="0"/>
              <a:t>约翰福音</a:t>
            </a:r>
            <a:r>
              <a:rPr lang="en-US" altLang="zh-CN" dirty="0"/>
              <a:t>13:34-35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约书亚记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18:7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告诉我们，利末人在地上是没产业的，因为供耶和华祭司的职任就是他们的产业，也就是说，耶和华就是他们的产业！</a:t>
            </a:r>
            <a:endParaRPr lang="en-US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彼得前书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2:9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同样告诉我们，基督徒是被拣选的族类，是有君尊的祭司，</a:t>
            </a: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另一层意思就是说，我们基督徒都是与主同作祭司的，因此，耶稣基督要成为我们的产业。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E35085F-49D1-7D61-CF88-26EBE6E44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164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因此，耶稣为门徒「洗脚」这个行动，带出两个重要的信息，就是：耶稣基督要成为我们的产业；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另外，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耶稣为门徒洗脚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是门徒一个重要学习榜样。</a:t>
            </a:r>
          </a:p>
          <a:p>
            <a:pPr marL="0" indent="0">
              <a:spcBef>
                <a:spcPts val="0"/>
              </a:spcBef>
              <a:buNone/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F62F2754-76C0-1421-58E4-4006D6B7F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464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整个洗脚的过程是表示耶稣降卑自己，然后舍己，被挂在十架上，甚至要死在十架上。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门徒之间、基督徒之间彼此相爱就是如基督为门徒洗脚，谦卑自己，放下自己的地位服待众人。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73B9E76-0C2A-4C28-D0C5-8CBC3F43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2538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就如保罗所说的：「不以自己与上帝同等为强夺的；反倒虚己」（腓立比书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）。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耶稣要借着这一个「舍命」的行动，是因为祂看到祂所服事的对象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，所有人，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他们在上帝眼中的价值和重要；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祂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甚至服事到一个地步，就是把自己放下来，而且是完全的把自己放下来。</a:t>
            </a: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D6ECB87-C1FF-158D-B353-B9406C633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4298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6170C7-D658-C556-B631-DE0C0F2D2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037749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弟兄姊妹，耶稣为门徒洗脚这个行动，在说明他看重他跟门徒的关系，也看重天父的召命，爱祂所爱的「人」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-- </a:t>
            </a:r>
            <a:r>
              <a:rPr lang="zh-TW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「我们」！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6C27B9E9-6490-0970-479D-981E434D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6992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弟兄姊妹，我们有没有这样的「看重」弟兄姊妹的的心态，而以行动来回应，好像耶稣那样，甘愿放下自己？</a:t>
            </a:r>
          </a:p>
          <a:p>
            <a:endParaRPr lang="zh-TW" altLang="zh-TW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「放下自己」的一个同义词：「牺牲」！为我们所爱的主甘愿「牺牲」！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100B6A7-E7DE-EC20-7685-EF8C58218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761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约翰福音十二章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34-35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pPr>
              <a:spcBef>
                <a:spcPts val="0"/>
              </a:spcBef>
            </a:pP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我赐给你们一条新命令，乃是叫你们彼此相爱；我怎样爱你们，你们也要怎样相爱。 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35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你们若有彼此相爱的心，众人因此就认出你们是我的门徒了。」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02D0013-E129-BDD6-4AF2-228D59EB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7551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约翰福音十二章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34-35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pPr>
              <a:spcBef>
                <a:spcPts val="0"/>
              </a:spcBef>
            </a:pP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我赐给你们一条新命令，乃是叫你们彼此相爱；</a:t>
            </a:r>
            <a:r>
              <a:rPr lang="zh-TW" altLang="zh-TW" sz="3200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我怎样爱你们，你们也要怎样相爱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35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你们若有彼此相爱的心，众人因此就认出你们是我的门徒了。」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B7F3A6ED-481E-285E-2C66-0C2462DBF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2483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现在，耶稣吩咐我们「要彼此相爱」，也就是吩咐我们要为弟兄舍命。</a:t>
            </a: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换转以另一种我们较为熟悉的语言来表达的话，我称之为「没有底线的爱」。</a:t>
            </a: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这就是耶稣所说的：「我怎样爱你们，你们也要怎样相爱」这句话的精要。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7898D23-A201-0447-77D2-84804DDB0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2343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耶稣这一个「舍命」的行动，也是祂对世人的「爱」的最高境界。</a:t>
            </a: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因此，当耶稣说：「我怎样爱你们，你们也要怎样彼此相爱。」也就是说，</a:t>
            </a: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耶稣要求祂的门徒要「彼此相爱」的标准，愿意为弟兄姊妹牺牲。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C69E2534-59A2-FAEC-55CF-F04F26DB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084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B2C5C7-9172-FEB4-BB40-FE76E049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865" y="256186"/>
            <a:ext cx="6571343" cy="775252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9144001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不知道大家有没有留意，一些使用汉字的国家或地区，都会在年终时，选出的最具代表性的汉字，以反映国内或国外的全年焦点，对现实状况更真实的描述。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让我们来看看这些使用汉字的国家地区，用那一个汉字来形容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2023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年。</a:t>
            </a: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8412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今天，我们没有资格好像耶稣那样，愿意为弟兄姊妹牺牲生命，不过，我们却可以在不同处境状况下，为弟兄姊妹，甚至为自己牺牲。</a:t>
            </a:r>
          </a:p>
          <a:p>
            <a:pPr marL="0" indent="0">
              <a:spcBef>
                <a:spcPts val="0"/>
              </a:spcBef>
              <a:buNone/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D02DD1A-C23A-2813-1DC5-1BB0A19E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8769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在教会上，甘心奉献金钱、参与事奉，参与布道，参与主日学的学习、参与小组与弟兄姊妹一起成长。</a:t>
            </a:r>
          </a:p>
          <a:p>
            <a:pPr>
              <a:spcBef>
                <a:spcPts val="0"/>
              </a:spcBef>
            </a:pPr>
            <a:endParaRPr lang="en-US" altLang="zh-TW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在外在的表现上，好像在牺牲了金钱和时间，然而，这并不表示你会失去了金钱或时间，相反，却表现出你对耶稣，对教会、对弟兄姊妹的爱。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DEDED9FC-63C7-E0D4-1E11-520F23BCB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8481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因此，效法基督舍命的爱，并不是要弟兄姊妹轰轰烈烈的去舍身就义，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也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可以是简简单单的「留守」！</a:t>
            </a:r>
          </a:p>
          <a:p>
            <a:pPr marL="0" indent="0">
              <a:spcBef>
                <a:spcPts val="0"/>
              </a:spcBef>
              <a:buNone/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ACD6B848-3FE8-5591-A7A3-A371B4C4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的行动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8761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9143999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最后，对教会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2023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年的总结，我会引用保罗在腓立比书的心志，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就是：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『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忘记背后，努力面前的，向着标竿直跑，要得神在基督耶稣里从上面召我来得的奖赏。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』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作为我们彼此的鼓励。</a:t>
            </a:r>
          </a:p>
          <a:p>
            <a:pPr marL="0" indent="0">
              <a:spcBef>
                <a:spcPts val="0"/>
              </a:spcBef>
              <a:buNone/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F7212760-7EC6-7B10-D911-3EA20396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6878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841" y="2015732"/>
            <a:ext cx="843832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zh-TW" sz="4400" dirty="0">
                <a:latin typeface="DengXian" panose="02010600030101010101" pitchFamily="2" charset="-122"/>
                <a:ea typeface="DengXian" panose="02010600030101010101" pitchFamily="2" charset="-122"/>
              </a:rPr>
              <a:t>2023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年 年度汉字</a:t>
            </a:r>
            <a:endParaRPr lang="en-US" altLang="zh-TW" sz="4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DAF5B53-3F44-DFA2-74A2-0EFC2BA9E2F6}"/>
              </a:ext>
            </a:extLst>
          </p:cNvPr>
          <p:cNvGraphicFramePr>
            <a:graphicFrameLocks noGrp="1"/>
          </p:cNvGraphicFramePr>
          <p:nvPr/>
        </p:nvGraphicFramePr>
        <p:xfrm>
          <a:off x="352840" y="3086545"/>
          <a:ext cx="843832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664">
                  <a:extLst>
                    <a:ext uri="{9D8B030D-6E8A-4147-A177-3AD203B41FA5}">
                      <a16:colId xmlns:a16="http://schemas.microsoft.com/office/drawing/2014/main" val="897574455"/>
                    </a:ext>
                  </a:extLst>
                </a:gridCol>
                <a:gridCol w="1687664">
                  <a:extLst>
                    <a:ext uri="{9D8B030D-6E8A-4147-A177-3AD203B41FA5}">
                      <a16:colId xmlns:a16="http://schemas.microsoft.com/office/drawing/2014/main" val="295991247"/>
                    </a:ext>
                  </a:extLst>
                </a:gridCol>
                <a:gridCol w="1687664">
                  <a:extLst>
                    <a:ext uri="{9D8B030D-6E8A-4147-A177-3AD203B41FA5}">
                      <a16:colId xmlns:a16="http://schemas.microsoft.com/office/drawing/2014/main" val="1907128234"/>
                    </a:ext>
                  </a:extLst>
                </a:gridCol>
                <a:gridCol w="1687664">
                  <a:extLst>
                    <a:ext uri="{9D8B030D-6E8A-4147-A177-3AD203B41FA5}">
                      <a16:colId xmlns:a16="http://schemas.microsoft.com/office/drawing/2014/main" val="1576880206"/>
                    </a:ext>
                  </a:extLst>
                </a:gridCol>
                <a:gridCol w="1687664">
                  <a:extLst>
                    <a:ext uri="{9D8B030D-6E8A-4147-A177-3AD203B41FA5}">
                      <a16:colId xmlns:a16="http://schemas.microsoft.com/office/drawing/2014/main" val="4182149696"/>
                    </a:ext>
                  </a:extLst>
                </a:gridCol>
              </a:tblGrid>
              <a:tr h="844741"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日本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马来西亚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台湾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香港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中国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6764448"/>
                  </a:ext>
                </a:extLst>
              </a:tr>
              <a:tr h="518359"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「税」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「贵」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「缺」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「兴」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3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「振」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185179"/>
                  </a:ext>
                </a:extLst>
              </a:tr>
            </a:tbl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4D049251-2CB0-25DB-C7B1-12337C945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865" y="256186"/>
            <a:ext cx="6571343" cy="775252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328558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是的，一年过去了，除了以一个「字」来作总结之外，面向新的一年，我们把总结去年的经验与错失，为新一年重新定位，避免再次犯同样的错误，为新的一年预备好的开始。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AB1B6EE-B539-005C-F840-C37FBA266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73" y="256186"/>
            <a:ext cx="6571343" cy="775252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2935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B2C5C7-9172-FEB4-BB40-FE76E049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CN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约翰福音十三</a:t>
            </a:r>
            <a:r>
              <a:rPr lang="en-US" altLang="zh-CN" sz="4200" dirty="0">
                <a:latin typeface="SimHei" panose="02010609060101010101" pitchFamily="49" charset="-122"/>
                <a:ea typeface="SimHei" panose="02010609060101010101" pitchFamily="49" charset="-122"/>
              </a:rPr>
              <a:t>31-35</a:t>
            </a:r>
            <a:endParaRPr lang="zh-TW" altLang="en-US" sz="4200" dirty="0"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1" y="2015732"/>
            <a:ext cx="8644129" cy="419845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200" dirty="0">
                <a:latin typeface="+mn-ea"/>
              </a:rPr>
              <a:t>34</a:t>
            </a:r>
            <a:r>
              <a:rPr lang="zh-CN" altLang="en-US" sz="3200" dirty="0">
                <a:latin typeface="+mn-ea"/>
              </a:rPr>
              <a:t> 我赐给你们一条新命令，乃是叫你们彼此相 </a:t>
            </a:r>
            <a:endParaRPr lang="en-US" altLang="zh-CN" sz="3200" dirty="0">
              <a:latin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200" dirty="0">
                <a:latin typeface="+mn-ea"/>
              </a:rPr>
              <a:t>   爱；我怎样爱你们，你们也要怎样相爱。 </a:t>
            </a:r>
            <a:endParaRPr lang="de-DE" altLang="zh-CN" sz="3200" dirty="0">
              <a:latin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200" dirty="0">
                <a:latin typeface="+mn-ea"/>
              </a:rPr>
              <a:t>35</a:t>
            </a:r>
            <a:r>
              <a:rPr lang="zh-CN" altLang="en-US" sz="3200" dirty="0">
                <a:latin typeface="+mn-ea"/>
              </a:rPr>
              <a:t> 你们若有彼此相爱的心，众人因此就认出你</a:t>
            </a:r>
            <a:endParaRPr lang="en-US" altLang="zh-CN" sz="3200" dirty="0">
              <a:latin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200" dirty="0">
                <a:latin typeface="+mn-ea"/>
              </a:rPr>
              <a:t>   们是我的门徒了。」</a:t>
            </a:r>
          </a:p>
          <a:p>
            <a:pPr marL="0" indent="0">
              <a:spcBef>
                <a:spcPts val="0"/>
              </a:spcBef>
              <a:buNone/>
            </a:pPr>
            <a:endParaRPr lang="zh-TW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6868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关于彼相爱的教导，在旧约是神吩咐祂的百姓要尽心、尽性爱神，其次是爱人如己。</a:t>
            </a:r>
            <a:endParaRPr lang="en-US" altLang="zh-TW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而在新约的教导，并不是要把旧约除去，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耶稣说我来是要成全律法，新约乃是要成全旧约，新的命令乃在旧的命令上赋予一个新的意思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28AE670F-07A6-3D74-A0CE-E65066F4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792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耶稣说：「我赐给你们一条新的命令，乃是叫你们彼此相爱。」（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v.34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上）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但耶稣接着说：「我怎样爱你们，你们也要怎样彼此相爱。」（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v.34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下）</a:t>
            </a: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CB2B83EF-1CD5-3A74-499B-21E21DE81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610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约翰福音十三章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34-35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节。这段经文的时间背景，是耶稣在上十字架之前，最后一次与祂的门徒过逾越节，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在食逾越节晚餐前，耶稣更为祂的门徒洗脚。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34DBFFC9-1E4C-633E-D59A-49967F6C3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194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A0FC4-877A-3B22-306E-64AD780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9144000" cy="4198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当耶稣要为门徒洗脚，彼得认为夫子不可为门徒洗脚，耶稣回答说：「我若不洗你，你就与我无份了。」（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v.8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「无份」的「份」在旧约指的是产业。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就如以色列人离开旷野进入迦南得地为业，那迦南地就是他们的产业，是神给他们的份。</a:t>
            </a: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CN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endParaRPr lang="zh-TW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1EBA4566-BEC5-B4FA-FB35-3817D741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539" y="137768"/>
            <a:ext cx="6571343" cy="841400"/>
          </a:xfrm>
        </p:spPr>
        <p:txBody>
          <a:bodyPr anchor="ctr">
            <a:normAutofit/>
          </a:bodyPr>
          <a:lstStyle/>
          <a:p>
            <a:r>
              <a:rPr lang="zh-TW" altLang="de-DE" sz="4200" dirty="0"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TW" altLang="en-US" sz="4200" dirty="0">
                <a:latin typeface="SimHei" panose="02010609060101010101" pitchFamily="49" charset="-122"/>
                <a:ea typeface="SimHei" panose="02010609060101010101" pitchFamily="49" charset="-122"/>
              </a:rPr>
              <a:t>的秘诀</a:t>
            </a:r>
            <a:endParaRPr lang="zh-TW" altLang="en-US" sz="4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220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1874</Words>
  <Application>Microsoft Office PowerPoint</Application>
  <PresentationFormat>Bildschirmpräsentation (4:3)</PresentationFormat>
  <Paragraphs>93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0" baseType="lpstr">
      <vt:lpstr>等线</vt:lpstr>
      <vt:lpstr>等线</vt:lpstr>
      <vt:lpstr>SimHei</vt:lpstr>
      <vt:lpstr>Arial</vt:lpstr>
      <vt:lpstr>Calibri</vt:lpstr>
      <vt:lpstr>Times New Roman</vt:lpstr>
      <vt:lpstr>Office 主题​​</vt:lpstr>
      <vt:lpstr>PowerPoint-Präsentation</vt:lpstr>
      <vt:lpstr>引言</vt:lpstr>
      <vt:lpstr>引言</vt:lpstr>
      <vt:lpstr>引言</vt:lpstr>
      <vt:lpstr>约翰福音十三31-35</vt:lpstr>
      <vt:lpstr>爱的秘诀</vt:lpstr>
      <vt:lpstr>爱的秘诀</vt:lpstr>
      <vt:lpstr>爱的秘诀</vt:lpstr>
      <vt:lpstr>爱的秘诀</vt:lpstr>
      <vt:lpstr>爱的秘诀</vt:lpstr>
      <vt:lpstr>爱的秘诀</vt:lpstr>
      <vt:lpstr>爱的秘诀</vt:lpstr>
      <vt:lpstr>爱的秘诀</vt:lpstr>
      <vt:lpstr>爱的秘诀</vt:lpstr>
      <vt:lpstr>爱的秘诀</vt:lpstr>
      <vt:lpstr>爱的行动</vt:lpstr>
      <vt:lpstr>爱的行动</vt:lpstr>
      <vt:lpstr>爱的行动</vt:lpstr>
      <vt:lpstr>爱的行动</vt:lpstr>
      <vt:lpstr>爱的行动</vt:lpstr>
      <vt:lpstr>爱的行动</vt:lpstr>
      <vt:lpstr>爱的行动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323</cp:revision>
  <dcterms:created xsi:type="dcterms:W3CDTF">2023-03-17T14:22:59Z</dcterms:created>
  <dcterms:modified xsi:type="dcterms:W3CDTF">2024-01-24T23:13:39Z</dcterms:modified>
</cp:coreProperties>
</file>