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13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2023/12/28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2023/12/28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天使的喜讯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经文：路1:26-38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53" name="Inhaltsplatzhalter 2"/>
          <p:cNvSpPr txBox="1"/>
          <p:nvPr/>
        </p:nvSpPr>
        <p:spPr>
          <a:xfrm>
            <a:off x="379101" y="1415846"/>
            <a:ext cx="8385798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我们尝试这样做时，会有什么反应？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第一，你的家人可能立刻跑出来打扰你。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第二，自己想去做其他事情！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第三，身体会发出各种信号，坐立不安！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第四，涌出百般思念，带到情绪当中。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59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第四种情况，我们要学一样事情，莫视这些思念。</a:t>
            </a:r>
          </a:p>
        </p:txBody>
      </p:sp>
      <p:pic>
        <p:nvPicPr>
          <p:cNvPr id="160" name="影像" descr="影像"/>
          <p:cNvPicPr>
            <a:picLocks noChangeAspect="1"/>
          </p:cNvPicPr>
          <p:nvPr/>
        </p:nvPicPr>
        <p:blipFill>
          <a:blip r:embed="rId4"/>
          <a:srcRect t="41666" b="20637"/>
          <a:stretch>
            <a:fillRect/>
          </a:stretch>
        </p:blipFill>
        <p:spPr>
          <a:xfrm>
            <a:off x="-9224" y="2874520"/>
            <a:ext cx="9162419" cy="2590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66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当我们这样安静自己，神便会向我们说话。</a:t>
            </a:r>
            <a:r>
              <a:rPr>
                <a:solidFill>
                  <a:srgbClr val="FF4015"/>
                </a:solidFill>
              </a:rPr>
              <a:t>圣灵透过圣经</a:t>
            </a:r>
            <a:r>
              <a:t>向我们说话，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也带我们</a:t>
            </a:r>
            <a:r>
              <a:rPr>
                <a:solidFill>
                  <a:srgbClr val="FF4015"/>
                </a:solidFill>
              </a:rPr>
              <a:t>看到需要</a:t>
            </a:r>
            <a:r>
              <a:t>而感动我们，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教会群体也能进一步</a:t>
            </a:r>
            <a:r>
              <a:rPr>
                <a:solidFill>
                  <a:srgbClr val="FF4015"/>
                </a:solidFill>
              </a:rPr>
              <a:t>引证</a:t>
            </a:r>
            <a:r>
              <a:t>神的带领。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神会亲自和你说话</a:t>
            </a:r>
            <a:r>
              <a:t>，正如圣经里所记载，许多人物与神相遇的经历一样。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怎么有这事呢？</a:t>
            </a:r>
          </a:p>
        </p:txBody>
      </p:sp>
      <p:sp>
        <p:nvSpPr>
          <p:cNvPr id="172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马利亚听到天使的信息，觉得不可思议，马利亚说：“我没有出嫁，</a:t>
            </a:r>
            <a:r>
              <a:rPr>
                <a:solidFill>
                  <a:srgbClr val="FF4015"/>
                </a:solidFill>
              </a:rPr>
              <a:t>怎么有这事呢</a:t>
            </a:r>
            <a:r>
              <a:t>？”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怎么有这事呢？</a:t>
            </a:r>
          </a:p>
        </p:txBody>
      </p:sp>
      <p:sp>
        <p:nvSpPr>
          <p:cNvPr id="178" name="Inhaltsplatzhalter 2"/>
          <p:cNvSpPr txBox="1"/>
          <p:nvPr/>
        </p:nvSpPr>
        <p:spPr>
          <a:xfrm>
            <a:off x="379101" y="1415846"/>
            <a:ext cx="8385798" cy="439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天使随即说：“</a:t>
            </a:r>
            <a:r>
              <a:rPr>
                <a:solidFill>
                  <a:srgbClr val="FF4015"/>
                </a:solidFill>
              </a:rPr>
              <a:t>圣灵要临到你</a:t>
            </a:r>
            <a:r>
              <a:t>身上，</a:t>
            </a:r>
            <a:r>
              <a:rPr>
                <a:solidFill>
                  <a:srgbClr val="FF4015"/>
                </a:solidFill>
              </a:rPr>
              <a:t>至高者的能力要荫庇你</a:t>
            </a:r>
            <a:r>
              <a:t>，因此所要生的圣者必称为神的儿子 。”（路1:35）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更补充说出她的亲戚伊利莎白怀孕的消息（路1:36），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更说：“</a:t>
            </a:r>
            <a:r>
              <a:rPr>
                <a:solidFill>
                  <a:srgbClr val="FF4015"/>
                </a:solidFill>
              </a:rPr>
              <a:t>出于神的话，没有一句不带能力的。</a:t>
            </a:r>
            <a:r>
              <a:t>”（路1:37）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怎么有这事呢？</a:t>
            </a:r>
          </a:p>
        </p:txBody>
      </p:sp>
      <p:sp>
        <p:nvSpPr>
          <p:cNvPr id="184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周五查考使徒行传，彼得医好一个生来瘸腿的人（徒3章），大家便说，现在有没有看到过神迹发生？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神迹，从一个无用的人，成为有用的人。说自己的软弱，见证神怎样在自己身上显出的神迹。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怎么有这事呢？</a:t>
            </a:r>
          </a:p>
        </p:txBody>
      </p:sp>
      <p:sp>
        <p:nvSpPr>
          <p:cNvPr id="190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“ 怎么有这事呢？ ”</a:t>
            </a:r>
            <a:r>
              <a:t>纵然再没可能，在神都能。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我深信马利亚的经历，我的经历，大家都可以经历的。</a:t>
            </a:r>
            <a:r>
              <a:rPr>
                <a:solidFill>
                  <a:srgbClr val="FF4015"/>
                </a:solidFill>
              </a:rPr>
              <a:t>“出于神的话，没有一句不带能力的。”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el 1"/>
          <p:cNvSpPr txBox="1"/>
          <p:nvPr/>
        </p:nvSpPr>
        <p:spPr>
          <a:xfrm>
            <a:off x="1092467" y="133082"/>
            <a:ext cx="737846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情愿你的话成就在我身上</a:t>
            </a:r>
          </a:p>
        </p:txBody>
      </p:sp>
      <p:sp>
        <p:nvSpPr>
          <p:cNvPr id="196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马利亚听到天使的信息，便回应：“我是主的使女，</a:t>
            </a:r>
            <a:r>
              <a:rPr>
                <a:solidFill>
                  <a:srgbClr val="FF4015"/>
                </a:solidFill>
              </a:rPr>
              <a:t>情愿</a:t>
            </a:r>
            <a:r>
              <a:t>照你的话成就在我身上。”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是否 </a:t>
            </a:r>
            <a:r>
              <a:rPr>
                <a:solidFill>
                  <a:srgbClr val="0061FE"/>
                </a:solidFill>
              </a:rPr>
              <a:t>“情愿”</a:t>
            </a:r>
            <a:r>
              <a:t> 娶某某为妻⋯⋯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是否 </a:t>
            </a:r>
            <a:r>
              <a:rPr>
                <a:solidFill>
                  <a:srgbClr val="FF4015"/>
                </a:solidFill>
              </a:rPr>
              <a:t>“甘愿”</a:t>
            </a:r>
            <a:r>
              <a:t> 嫁某某为夫⋯⋯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</a:t>
            </a:r>
            <a:r>
              <a:rPr>
                <a:solidFill>
                  <a:srgbClr val="0061FE"/>
                </a:solidFill>
              </a:rPr>
              <a:t>十分十分十分之愿意</a:t>
            </a:r>
            <a:r>
              <a:t>娶某某为妻”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 1"/>
          <p:cNvSpPr txBox="1"/>
          <p:nvPr/>
        </p:nvSpPr>
        <p:spPr>
          <a:xfrm>
            <a:off x="1092467" y="133082"/>
            <a:ext cx="737846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情愿你的话成就在我身上</a:t>
            </a:r>
          </a:p>
        </p:txBody>
      </p:sp>
      <p:sp>
        <p:nvSpPr>
          <p:cNvPr id="202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马利亚</a:t>
            </a:r>
            <a:r>
              <a:rPr>
                <a:solidFill>
                  <a:srgbClr val="FF4015"/>
                </a:solidFill>
              </a:rPr>
              <a:t> “情愿” </a:t>
            </a:r>
            <a:r>
              <a:t>这事发生，就是说这是违反着个人的意愿，但既然是上主的计划，马利亚在有选择之下，自由地</a:t>
            </a:r>
            <a:r>
              <a:rPr>
                <a:solidFill>
                  <a:srgbClr val="FF4015"/>
                </a:solidFill>
              </a:rPr>
              <a:t> “情愿” </a:t>
            </a:r>
            <a:r>
              <a:t>就照这话成就吧！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我们看出马利亚是</a:t>
            </a:r>
            <a:r>
              <a:rPr>
                <a:solidFill>
                  <a:srgbClr val="FF4015"/>
                </a:solidFill>
              </a:rPr>
              <a:t>选择顺服</a:t>
            </a:r>
            <a:r>
              <a:t>的表现。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itel 1"/>
          <p:cNvSpPr txBox="1"/>
          <p:nvPr/>
        </p:nvSpPr>
        <p:spPr>
          <a:xfrm>
            <a:off x="1092467" y="133082"/>
            <a:ext cx="7378461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08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马利亚在圣经里的形象是这样的：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第一，她对主的话</a:t>
            </a:r>
            <a:r>
              <a:rPr>
                <a:solidFill>
                  <a:srgbClr val="FF4015"/>
                </a:solidFill>
              </a:rPr>
              <a:t>反覆思想</a:t>
            </a:r>
            <a:r>
              <a:t>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 马利亚的所说的话，是</a:t>
            </a:r>
            <a:r>
              <a:rPr>
                <a:solidFill>
                  <a:srgbClr val="FF4015"/>
                </a:solidFill>
              </a:rPr>
              <a:t>将问题带到耶稣的面前，指引人相信耶稣</a:t>
            </a:r>
            <a:r>
              <a:t>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第三，马利亚</a:t>
            </a:r>
            <a:r>
              <a:rPr>
                <a:solidFill>
                  <a:srgbClr val="FF4015"/>
                </a:solidFill>
              </a:rPr>
              <a:t>尊主为大</a:t>
            </a:r>
            <a:r>
              <a:t>，</a:t>
            </a:r>
            <a:r>
              <a:rPr>
                <a:solidFill>
                  <a:srgbClr val="FF4015"/>
                </a:solidFill>
              </a:rPr>
              <a:t>顺服神</a:t>
            </a:r>
            <a:r>
              <a:t>的计划。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我们以天使对马利亚的问安方式，彼此问安。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对方是</a:t>
            </a:r>
            <a:r>
              <a:rPr>
                <a:solidFill>
                  <a:srgbClr val="FF4015"/>
                </a:solidFill>
              </a:rPr>
              <a:t>姐妹</a:t>
            </a:r>
            <a:r>
              <a:t>：“蒙大恩的女子，我问你安，主和你同在了！”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对方是</a:t>
            </a:r>
            <a:r>
              <a:rPr>
                <a:solidFill>
                  <a:srgbClr val="0061FE"/>
                </a:solidFill>
              </a:rPr>
              <a:t>弟兄</a:t>
            </a:r>
            <a:r>
              <a:t>：“蒙大恩的男子，我问你安，主和你同在了！”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将临期第四主日。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记念二千多年前，救主耶稣的降生。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等候耶稣基督第二次的降临。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天使的喜讯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天使说：“31你要怀孕生子，可以给他起名叫耶稣。32他要为大，称为至高者的儿子；主神要把他祖大卫的位给他。33他要作雅各家的王，直到永远；</a:t>
            </a:r>
            <a:r>
              <a:rPr>
                <a:solidFill>
                  <a:srgbClr val="FF4015"/>
                </a:solidFill>
              </a:rPr>
              <a:t>他的国</a:t>
            </a:r>
            <a:r>
              <a:t>也没有穷尽。”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21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主祷文说：</a:t>
            </a:r>
            <a:r>
              <a:rPr>
                <a:solidFill>
                  <a:srgbClr val="FF4015"/>
                </a:solidFill>
              </a:rPr>
              <a:t>“愿你的国降临。”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马丁路德在《基督徒小问答》解释说：“上帝的国自然降临，并不靠我们的祷告；但我们在这祷告中求</a:t>
            </a:r>
            <a:r>
              <a:rPr>
                <a:solidFill>
                  <a:srgbClr val="0061FE"/>
                </a:solidFill>
              </a:rPr>
              <a:t>祂的国也临到我们</a:t>
            </a:r>
            <a:r>
              <a:t>。这怎能成就呢？就是在</a:t>
            </a:r>
            <a:r>
              <a:rPr>
                <a:solidFill>
                  <a:srgbClr val="0061FE"/>
                </a:solidFill>
              </a:rPr>
              <a:t>天父赐圣灵</a:t>
            </a:r>
            <a:r>
              <a:t>给我们，使我们</a:t>
            </a:r>
            <a:r>
              <a:rPr>
                <a:solidFill>
                  <a:srgbClr val="0061FE"/>
                </a:solidFill>
              </a:rPr>
              <a:t>借着祂的恩典</a:t>
            </a:r>
            <a:r>
              <a:t>能</a:t>
            </a:r>
            <a:r>
              <a:rPr>
                <a:solidFill>
                  <a:srgbClr val="0061FE"/>
                </a:solidFill>
              </a:rPr>
              <a:t>信祂的圣道</a:t>
            </a:r>
            <a:r>
              <a:t>，今生来生得以</a:t>
            </a:r>
            <a:r>
              <a:rPr>
                <a:solidFill>
                  <a:srgbClr val="0061FE"/>
                </a:solidFill>
              </a:rPr>
              <a:t>敬虔生活</a:t>
            </a:r>
            <a:r>
              <a:t>。 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马利亚对天使的出现，第一时间反应是</a:t>
            </a:r>
            <a:r>
              <a:rPr>
                <a:solidFill>
                  <a:srgbClr val="FF4015"/>
                </a:solidFill>
              </a:rPr>
              <a:t>惊慌</a:t>
            </a:r>
            <a:r>
              <a:t>，对天使的问候</a:t>
            </a:r>
            <a:r>
              <a:rPr>
                <a:solidFill>
                  <a:srgbClr val="FF4015"/>
                </a:solidFill>
              </a:rPr>
              <a:t>反覆思想</a:t>
            </a:r>
            <a:r>
              <a:t>。</a:t>
            </a:r>
            <a:endParaRPr>
              <a:solidFill>
                <a:srgbClr val="FF4015"/>
              </a:solidFill>
            </a:endParaRP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天使是真实的吗？还会有天使和我们说话吗？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我们应当相反去问，为什么神会使用马利亚？怎样才能遇见天使？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3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被工作、生活、网络世界所充斥，没有一刻停下来给神，神怎能和我们说话？</a:t>
            </a:r>
          </a:p>
        </p:txBody>
      </p:sp>
      <p:pic>
        <p:nvPicPr>
          <p:cNvPr id="13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41" y="2686300"/>
            <a:ext cx="9164682" cy="5045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40" name="Inhaltsplatzhalter 2"/>
          <p:cNvSpPr txBox="1"/>
          <p:nvPr/>
        </p:nvSpPr>
        <p:spPr>
          <a:xfrm>
            <a:off x="379101" y="1415846"/>
            <a:ext cx="3576133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属灵操练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安静自己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集中在基督内</a:t>
            </a:r>
          </a:p>
        </p:txBody>
      </p:sp>
      <p:pic>
        <p:nvPicPr>
          <p:cNvPr id="141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507" y="1395626"/>
            <a:ext cx="3987750" cy="531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反覆思想</a:t>
            </a:r>
          </a:p>
        </p:txBody>
      </p:sp>
      <p:sp>
        <p:nvSpPr>
          <p:cNvPr id="147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好像盛满了水的杯，不能盛载其他东西了。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我们知道世界的大事，朋友的动向，却不知自己的燥动从何而来，我的不安如何可以止息，未了的心愿缠扰着自己。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那有空间与主相遇？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Bildschirmpräsentation (4:3)</PresentationFormat>
  <Paragraphs>108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等线</vt:lpstr>
      <vt:lpstr>SimHei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305</cp:revision>
  <dcterms:created xsi:type="dcterms:W3CDTF">2023-03-17T14:22:59Z</dcterms:created>
  <dcterms:modified xsi:type="dcterms:W3CDTF">2023-12-27T23:26:23Z</dcterms:modified>
</cp:coreProperties>
</file>