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1576" r:id="rId4"/>
    <p:sldId id="21577" r:id="rId5"/>
    <p:sldId id="21578" r:id="rId6"/>
    <p:sldId id="21579" r:id="rId7"/>
    <p:sldId id="21580" r:id="rId8"/>
    <p:sldId id="21581" r:id="rId9"/>
    <p:sldId id="21582" r:id="rId10"/>
    <p:sldId id="266" r:id="rId11"/>
    <p:sldId id="215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5370" autoAdjust="0"/>
  </p:normalViewPr>
  <p:slideViewPr>
    <p:cSldViewPr snapToGrid="0">
      <p:cViewPr varScale="1">
        <p:scale>
          <a:sx n="138" d="100"/>
          <a:sy n="138" d="100"/>
        </p:scale>
        <p:origin x="23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2023/11/14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你和你一家都必得救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经文：太28:19；可16:16；徒2:37-42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16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在马可福音16:15-16，“</a:t>
            </a:r>
            <a:r>
              <a:rPr sz="1381">
                <a:solidFill>
                  <a:srgbClr val="AAAAAA"/>
                </a:solidFill>
              </a:rPr>
              <a:t>15</a:t>
            </a:r>
            <a:r>
              <a:t>他（耶稣）又对他们（门徒）说：“你们往普天下去，传福音给</a:t>
            </a:r>
            <a:r>
              <a:rPr>
                <a:solidFill>
                  <a:srgbClr val="FF2600"/>
                </a:solidFill>
              </a:rPr>
              <a:t>万民</a:t>
            </a:r>
            <a:r>
              <a:t>听。</a:t>
            </a:r>
            <a:r>
              <a:rPr sz="1381">
                <a:solidFill>
                  <a:srgbClr val="AAAAAA"/>
                </a:solidFill>
              </a:rPr>
              <a:t>16</a:t>
            </a:r>
            <a:r>
              <a:t>信而受洗的，必然得救；不信的，必被定罪。”</a:t>
            </a:r>
          </a:p>
        </p:txBody>
      </p:sp>
      <p:sp>
        <p:nvSpPr>
          <p:cNvPr id="163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A. 耶稣基督的吩咐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16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“耶稣说：“让小孩子到我这里来，不要禁止他们；因为在天国的，正是这样的人。”（太19:14；可10:14；路18:16）</a:t>
            </a:r>
          </a:p>
        </p:txBody>
      </p:sp>
      <p:sp>
        <p:nvSpPr>
          <p:cNvPr id="170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A. 耶稣基督的吩咐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176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277926" indent="-277926" defTabSz="905255">
              <a:spcBef>
                <a:spcPts val="900"/>
              </a:spcBef>
              <a:defRPr sz="3366">
                <a:latin typeface="SimHei"/>
                <a:ea typeface="SimHei"/>
                <a:cs typeface="SimHei"/>
                <a:sym typeface="SimHei"/>
              </a:defRPr>
            </a:pPr>
            <a:r>
              <a:t>“</a:t>
            </a:r>
            <a:r>
              <a:rPr sz="1367">
                <a:solidFill>
                  <a:srgbClr val="AAAAAA"/>
                </a:solidFill>
              </a:rPr>
              <a:t>1</a:t>
            </a:r>
            <a:r>
              <a:t>在凯撒利亚有一个人，名叫</a:t>
            </a:r>
            <a:r>
              <a:rPr>
                <a:solidFill>
                  <a:srgbClr val="0433FF"/>
                </a:solidFill>
              </a:rPr>
              <a:t>哥尼流</a:t>
            </a:r>
            <a:r>
              <a:t>，是“意大利营”的百夫长。</a:t>
            </a:r>
            <a:r>
              <a:rPr sz="1367">
                <a:solidFill>
                  <a:srgbClr val="AAAAAA"/>
                </a:solidFill>
              </a:rPr>
              <a:t>2</a:t>
            </a:r>
            <a:r>
              <a:t>他是个虔诚人，他和</a:t>
            </a:r>
            <a:r>
              <a:rPr>
                <a:solidFill>
                  <a:srgbClr val="FF2600"/>
                </a:solidFill>
              </a:rPr>
              <a:t>全家都敬畏神</a:t>
            </a:r>
            <a:r>
              <a:t>，多多赒济百姓，常常祷告神。……</a:t>
            </a:r>
            <a:r>
              <a:rPr sz="1367">
                <a:solidFill>
                  <a:srgbClr val="AAAAAA"/>
                </a:solidFill>
              </a:rPr>
              <a:t>47</a:t>
            </a:r>
            <a:r>
              <a:t>于是彼得说：“这些人既受了圣灵，与我们一样，谁能禁止用水给他们施洗呢？”</a:t>
            </a:r>
            <a:r>
              <a:rPr sz="1367">
                <a:solidFill>
                  <a:srgbClr val="AAAAAA"/>
                </a:solidFill>
              </a:rPr>
              <a:t>48</a:t>
            </a:r>
            <a:r>
              <a:t>就吩咐</a:t>
            </a:r>
            <a:r>
              <a:rPr>
                <a:solidFill>
                  <a:srgbClr val="FF2600"/>
                </a:solidFill>
              </a:rPr>
              <a:t>奉耶稣基督的名给他们施洗</a:t>
            </a:r>
            <a:r>
              <a:t>。他们又请彼得住了几天。（徒10:1-2，47-48）</a:t>
            </a:r>
          </a:p>
        </p:txBody>
      </p:sp>
      <p:sp>
        <p:nvSpPr>
          <p:cNvPr id="177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B. 初期教会全家受洗的记述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18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114052" indent="-114052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 sz="1381">
                <a:solidFill>
                  <a:srgbClr val="AAAAAA"/>
                </a:solidFill>
              </a:rPr>
              <a:t>14</a:t>
            </a:r>
            <a:r>
              <a:t>有一个卖紫色布疋的妇人，名叫</a:t>
            </a:r>
            <a:r>
              <a:rPr>
                <a:solidFill>
                  <a:srgbClr val="0433FF"/>
                </a:solidFill>
              </a:rPr>
              <a:t>吕底亚</a:t>
            </a:r>
            <a:r>
              <a:t>，是推雅推喇城的人，素来敬拜神。她听见了，主就开导她的心，叫她留心听保罗所讲的话。</a:t>
            </a:r>
            <a:r>
              <a:rPr sz="1381">
                <a:solidFill>
                  <a:srgbClr val="AAAAAA"/>
                </a:solidFill>
              </a:rPr>
              <a:t>15</a:t>
            </a:r>
            <a:r>
              <a:rPr>
                <a:solidFill>
                  <a:srgbClr val="FF2600"/>
                </a:solidFill>
              </a:rPr>
              <a:t>她和她一家既领了洗</a:t>
            </a:r>
            <a:r>
              <a:t>，便求我们说：“你们若以为我是真信主的，请到我家里来住”；于是强留我们。（徒16:14-15）</a:t>
            </a:r>
          </a:p>
        </p:txBody>
      </p:sp>
      <p:sp>
        <p:nvSpPr>
          <p:cNvPr id="184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B. 初期教会全家受洗的记述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190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95803" indent="-95803" defTabSz="768095">
              <a:spcBef>
                <a:spcPts val="800"/>
              </a:spcBef>
              <a:defRPr sz="2856">
                <a:latin typeface="SimHei"/>
                <a:ea typeface="SimHei"/>
                <a:cs typeface="SimHei"/>
                <a:sym typeface="SimHei"/>
              </a:defRPr>
            </a:pPr>
            <a:r>
              <a:rPr sz="1160">
                <a:solidFill>
                  <a:srgbClr val="AAAAAA"/>
                </a:solidFill>
              </a:rPr>
              <a:t>29</a:t>
            </a:r>
            <a:r>
              <a:rPr>
                <a:solidFill>
                  <a:srgbClr val="0433FF"/>
                </a:solidFill>
              </a:rPr>
              <a:t>禁卒</a:t>
            </a:r>
            <a:r>
              <a:t>叫人拿灯来，就跳进去，战战兢兢地俯伏在保罗、西拉面前；</a:t>
            </a:r>
            <a:r>
              <a:rPr sz="1160">
                <a:solidFill>
                  <a:srgbClr val="AAAAAA"/>
                </a:solidFill>
              </a:rPr>
              <a:t>30</a:t>
            </a:r>
            <a:r>
              <a:t>又领他们出来，说：“二位先生，我当怎样行才可以得救？”</a:t>
            </a:r>
            <a:r>
              <a:rPr sz="1160">
                <a:solidFill>
                  <a:srgbClr val="AAAAAA"/>
                </a:solidFill>
              </a:rPr>
              <a:t>31</a:t>
            </a:r>
            <a:r>
              <a:t>他们说：“</a:t>
            </a:r>
            <a:r>
              <a:rPr>
                <a:solidFill>
                  <a:srgbClr val="FF2600"/>
                </a:solidFill>
              </a:rPr>
              <a:t>当信主耶稣，你和你一家都必得救。</a:t>
            </a:r>
            <a:r>
              <a:t>”</a:t>
            </a:r>
            <a:r>
              <a:rPr sz="1160">
                <a:solidFill>
                  <a:srgbClr val="AAAAAA"/>
                </a:solidFill>
              </a:rPr>
              <a:t>32</a:t>
            </a:r>
            <a:r>
              <a:t>他们就把主的道讲给他和他全家的人听。</a:t>
            </a:r>
            <a:r>
              <a:rPr sz="1160">
                <a:solidFill>
                  <a:srgbClr val="AAAAAA"/>
                </a:solidFill>
              </a:rPr>
              <a:t>33</a:t>
            </a:r>
            <a:r>
              <a:t>当夜，就在那时候，禁卒把他们带去，洗他们的伤；</a:t>
            </a:r>
            <a:r>
              <a:rPr>
                <a:solidFill>
                  <a:srgbClr val="FF2600"/>
                </a:solidFill>
              </a:rPr>
              <a:t>他和属乎他的人立时都受了洗</a:t>
            </a:r>
            <a:r>
              <a:t>。</a:t>
            </a:r>
            <a:r>
              <a:rPr sz="1160">
                <a:solidFill>
                  <a:srgbClr val="AAAAAA"/>
                </a:solidFill>
              </a:rPr>
              <a:t>34</a:t>
            </a:r>
            <a:r>
              <a:t>于是禁卒领他们上自己家里去，给他们摆上饭。</a:t>
            </a:r>
            <a:r>
              <a:rPr>
                <a:solidFill>
                  <a:srgbClr val="FF2600"/>
                </a:solidFill>
              </a:rPr>
              <a:t>他和全家，因为信了神，都很喜乐</a:t>
            </a:r>
            <a:r>
              <a:t>。（徒16:29-34）</a:t>
            </a:r>
          </a:p>
        </p:txBody>
      </p:sp>
      <p:sp>
        <p:nvSpPr>
          <p:cNvPr id="191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B. 初期教会全家受洗的记述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19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114052" indent="-114052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 sz="1381">
                <a:solidFill>
                  <a:srgbClr val="AAAAAA"/>
                </a:solidFill>
              </a:rPr>
              <a:t>8</a:t>
            </a:r>
            <a:r>
              <a:t>管会堂的</a:t>
            </a:r>
            <a:r>
              <a:rPr>
                <a:solidFill>
                  <a:srgbClr val="0433FF"/>
                </a:solidFill>
              </a:rPr>
              <a:t>基利司布</a:t>
            </a:r>
            <a:r>
              <a:t>和</a:t>
            </a:r>
            <a:r>
              <a:rPr>
                <a:solidFill>
                  <a:srgbClr val="FF2600"/>
                </a:solidFill>
              </a:rPr>
              <a:t>全家都信了主</a:t>
            </a:r>
            <a:r>
              <a:t>，还有许多哥林多人听了，</a:t>
            </a:r>
            <a:r>
              <a:rPr>
                <a:solidFill>
                  <a:srgbClr val="FF2600"/>
                </a:solidFill>
              </a:rPr>
              <a:t>就相信受洗</a:t>
            </a:r>
            <a:r>
              <a:t>。（徒18:8）</a:t>
            </a:r>
          </a:p>
        </p:txBody>
      </p:sp>
      <p:sp>
        <p:nvSpPr>
          <p:cNvPr id="198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B. 初期教会全家受洗的记述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204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114052" indent="-114052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 sz="1381">
                <a:solidFill>
                  <a:srgbClr val="AAAAAA"/>
                </a:solidFill>
              </a:rPr>
              <a:t>16</a:t>
            </a:r>
            <a:r>
              <a:t>我也给</a:t>
            </a:r>
            <a:r>
              <a:rPr>
                <a:solidFill>
                  <a:srgbClr val="0433FF"/>
                </a:solidFill>
              </a:rPr>
              <a:t>司提法</a:t>
            </a:r>
            <a:r>
              <a:rPr>
                <a:solidFill>
                  <a:srgbClr val="FF2600"/>
                </a:solidFill>
              </a:rPr>
              <a:t>那家施过洗</a:t>
            </a:r>
            <a:r>
              <a:t>，此外给别人施洗没有，我却记不清。（林前1:16）</a:t>
            </a:r>
          </a:p>
        </p:txBody>
      </p:sp>
      <p:sp>
        <p:nvSpPr>
          <p:cNvPr id="205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B. 初期教会全家受洗的记述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21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112911" indent="-112911" defTabSz="905255">
              <a:spcBef>
                <a:spcPts val="900"/>
              </a:spcBef>
              <a:defRPr sz="3366">
                <a:latin typeface="SimHei"/>
                <a:ea typeface="SimHei"/>
                <a:cs typeface="SimHei"/>
                <a:sym typeface="SimHei"/>
              </a:defRPr>
            </a:pPr>
            <a:r>
              <a:rPr sz="1367">
                <a:solidFill>
                  <a:srgbClr val="AAAAAA"/>
                </a:solidFill>
              </a:rPr>
              <a:t>37</a:t>
            </a:r>
            <a:r>
              <a:t>众人听见这话，觉得扎心，就对彼得和其余的使徒说：“弟兄们，我们当怎样行？”</a:t>
            </a:r>
            <a:r>
              <a:rPr sz="1367">
                <a:solidFill>
                  <a:srgbClr val="AAAAAA"/>
                </a:solidFill>
              </a:rPr>
              <a:t>38</a:t>
            </a:r>
            <a:r>
              <a:t>彼得说：“</a:t>
            </a:r>
            <a:r>
              <a:rPr>
                <a:solidFill>
                  <a:srgbClr val="FF2600"/>
                </a:solidFill>
              </a:rPr>
              <a:t>你们各人要悔改，奉耶稣基督的名受洗</a:t>
            </a:r>
            <a:r>
              <a:t>，叫你们的罪得赦，就必领受所赐的圣灵；</a:t>
            </a:r>
            <a:r>
              <a:rPr sz="1367">
                <a:solidFill>
                  <a:srgbClr val="AAAAAA"/>
                </a:solidFill>
              </a:rPr>
              <a:t>39</a:t>
            </a:r>
            <a:r>
              <a:t>因为</a:t>
            </a:r>
            <a:r>
              <a:rPr>
                <a:solidFill>
                  <a:srgbClr val="FF2600"/>
                </a:solidFill>
              </a:rPr>
              <a:t>这应许是给你们和你们的儿女</a:t>
            </a:r>
            <a:r>
              <a:t>，并一切在远方的人，就是主－我们神所召来的。”（徒2:37-39）	</a:t>
            </a:r>
          </a:p>
        </p:txBody>
      </p:sp>
      <p:sp>
        <p:nvSpPr>
          <p:cNvPr id="212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C. 圣经的教导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21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114052" indent="-114052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 sz="1381">
                <a:solidFill>
                  <a:srgbClr val="AAAAAA"/>
                </a:solidFill>
              </a:rPr>
              <a:t>11</a:t>
            </a:r>
            <a:r>
              <a:t>你们在他里面也受了不是人手所行的割礼，乃是</a:t>
            </a:r>
            <a:r>
              <a:rPr>
                <a:solidFill>
                  <a:srgbClr val="FF2600"/>
                </a:solidFill>
              </a:rPr>
              <a:t>基督使你们脱去肉体情欲的割礼</a:t>
            </a:r>
            <a:r>
              <a:t>。</a:t>
            </a:r>
            <a:r>
              <a:rPr sz="1381">
                <a:solidFill>
                  <a:srgbClr val="AAAAAA"/>
                </a:solidFill>
              </a:rPr>
              <a:t>12</a:t>
            </a:r>
            <a:r>
              <a:rPr>
                <a:solidFill>
                  <a:srgbClr val="FF2600"/>
                </a:solidFill>
              </a:rPr>
              <a:t>你们既受洗与他一同埋葬，也就在此与他一同复活</a:t>
            </a:r>
            <a:r>
              <a:t>，都因信那叫他从死里复活神的功用。（西2:11-12）	</a:t>
            </a:r>
          </a:p>
        </p:txBody>
      </p:sp>
      <p:sp>
        <p:nvSpPr>
          <p:cNvPr id="219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C. 圣经的教导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225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C. 圣经的教导</a:t>
            </a:r>
          </a:p>
        </p:txBody>
      </p:sp>
      <p:graphicFrame>
        <p:nvGraphicFramePr>
          <p:cNvPr id="226" name="Table 4-1"/>
          <p:cNvGraphicFramePr/>
          <p:nvPr/>
        </p:nvGraphicFramePr>
        <p:xfrm>
          <a:off x="1775082" y="2357496"/>
          <a:ext cx="5600186" cy="3857202"/>
        </p:xfrm>
        <a:graphic>
          <a:graphicData uri="http://schemas.openxmlformats.org/drawingml/2006/table">
            <a:tbl>
              <a:tblPr bandRow="1"/>
              <a:tblGrid>
                <a:gridCol w="279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82">
                <a:tc gridSpan="2">
                  <a:txBody>
                    <a:bodyPr/>
                    <a:lstStyle/>
                    <a:p>
                      <a:pPr algn="ctr" defTabSz="304800">
                        <a:defRPr sz="3200">
                          <a:uFill>
                            <a:solidFill>
                              <a:srgbClr val="000000"/>
                            </a:solidFill>
                          </a:uFill>
                          <a:latin typeface="新細明體"/>
                          <a:ea typeface="新細明體"/>
                          <a:cs typeface="新細明體"/>
                          <a:sym typeface="新細明體"/>
                        </a:defRPr>
                      </a:pPr>
                      <a:r>
                        <a:t>约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668">
                <a:tc>
                  <a:txBody>
                    <a:bodyPr/>
                    <a:lstStyle/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旧约</a:t>
                      </a:r>
                    </a:p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出二十四1-8</a:t>
                      </a:r>
                    </a:p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十诫</a:t>
                      </a:r>
                    </a:p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摩西</a:t>
                      </a:r>
                    </a:p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割礼(影儿、立约记号)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新约</a:t>
                      </a:r>
                    </a:p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可十六16</a:t>
                      </a:r>
                    </a:p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上帝的恩典</a:t>
                      </a:r>
                    </a:p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耶稣基督</a:t>
                      </a:r>
                    </a:p>
                    <a:p>
                      <a:pPr algn="ctr" defTabSz="304800">
                        <a:defRPr sz="21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洗礼(实在、立约记号)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亲爱的弟兄姐妹，愿你们平安。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23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114052" indent="-114052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 sz="1381">
                <a:solidFill>
                  <a:srgbClr val="AAAAAA"/>
                </a:solidFill>
              </a:rPr>
              <a:t>15</a:t>
            </a:r>
            <a:r>
              <a:t>他</a:t>
            </a:r>
            <a:r>
              <a:rPr>
                <a:solidFill>
                  <a:srgbClr val="0433FF"/>
                </a:solidFill>
              </a:rPr>
              <a:t>（施洗约翰）</a:t>
            </a:r>
            <a:r>
              <a:t>在主面前将要为大，淡酒浓酒都不喝，</a:t>
            </a:r>
            <a:r>
              <a:rPr>
                <a:solidFill>
                  <a:srgbClr val="FF2600"/>
                </a:solidFill>
              </a:rPr>
              <a:t>从母腹里就被圣灵充满了</a:t>
            </a:r>
            <a:r>
              <a:t>。（路1:15）	</a:t>
            </a:r>
          </a:p>
        </p:txBody>
      </p:sp>
      <p:sp>
        <p:nvSpPr>
          <p:cNvPr id="233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D. 小孩子的信心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23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耶稣说：“我实在告诉你们，你们若不回转，变成小孩子的样式，断不得进天国。”（太18:3）	</a:t>
            </a:r>
          </a:p>
        </p:txBody>
      </p:sp>
      <p:sp>
        <p:nvSpPr>
          <p:cNvPr id="240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D. 小孩子的信心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反对婴孩洗礼的理由</a:t>
            </a:r>
          </a:p>
        </p:txBody>
      </p:sp>
      <p:sp>
        <p:nvSpPr>
          <p:cNvPr id="246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414323"/>
            <a:ext cx="7831394" cy="4899813"/>
          </a:xfrm>
          <a:prstGeom prst="rect">
            <a:avLst/>
          </a:prstGeom>
        </p:spPr>
        <p:txBody>
          <a:bodyPr/>
          <a:lstStyle/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没有圣经根据。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没有重生的经历。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没有信，而受洗。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剥夺了孩子信仰的自由。                           （自由恋爱，反抗父母之命 媒妁之言！）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孩子长大了，不信神，羞辱神的名。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给予了虚假的信仰安全感，以为受洗后，         一次得救，永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得救。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我接受婴孩洗礼的原因</a:t>
            </a:r>
          </a:p>
        </p:txBody>
      </p:sp>
      <p:sp>
        <p:nvSpPr>
          <p:cNvPr id="25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414323"/>
            <a:ext cx="7831394" cy="4899813"/>
          </a:xfrm>
          <a:prstGeom prst="rect">
            <a:avLst/>
          </a:prstGeom>
        </p:spPr>
        <p:txBody>
          <a:bodyPr/>
          <a:lstStyle/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4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我在信义宗神学院读书。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4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基于圣经的理据，耶稣的设立并清楚的应许。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4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基于恩约的记号，由割礼成了洗礼。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4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相信救恩是白白称义的，都是恩典。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4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相信不是人头脑的知识理解，而是跟神信靠、           信服的关系</a:t>
            </a:r>
          </a:p>
          <a:p>
            <a:pPr marL="478154" lvl="1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4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看见孩子单纯的信心（不用年纪对信仰有不同的思考方式，不用否定所表达的信心。）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我接受婴孩洗礼的原因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4"/>
          <a:srcRect l="19601" r="8568"/>
          <a:stretch>
            <a:fillRect/>
          </a:stretch>
        </p:blipFill>
        <p:spPr>
          <a:xfrm>
            <a:off x="5590477" y="1260703"/>
            <a:ext cx="2996708" cy="5562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Screenshot 2023-11-03 at 2.09.50 PM.png" descr="Screenshot 2023-11-03 at 2.09.50 PM.png"/>
          <p:cNvPicPr>
            <a:picLocks noChangeAspect="1"/>
          </p:cNvPicPr>
          <p:nvPr/>
        </p:nvPicPr>
        <p:blipFill>
          <a:blip r:embed="rId5"/>
          <a:srcRect t="4070"/>
          <a:stretch>
            <a:fillRect/>
          </a:stretch>
        </p:blipFill>
        <p:spPr>
          <a:xfrm>
            <a:off x="428924" y="2564060"/>
            <a:ext cx="4872634" cy="348535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el 1"/>
          <p:cNvSpPr txBox="1"/>
          <p:nvPr/>
        </p:nvSpPr>
        <p:spPr>
          <a:xfrm>
            <a:off x="1183537" y="1816792"/>
            <a:ext cx="487263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  2019接受坚信礼 👉</a:t>
            </a:r>
          </a:p>
        </p:txBody>
      </p:sp>
      <p:sp>
        <p:nvSpPr>
          <p:cNvPr id="261" name="Titel 1"/>
          <p:cNvSpPr txBox="1"/>
          <p:nvPr/>
        </p:nvSpPr>
        <p:spPr>
          <a:xfrm>
            <a:off x="177518" y="6070244"/>
            <a:ext cx="487263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       2006👆接受洗礼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6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1304" indent="-267970">
              <a:buClr>
                <a:srgbClr val="000000"/>
              </a:buClr>
              <a:defRPr sz="34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圣诞节前后　婴孩洗礼入教高峰期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163082" indent="-149747">
              <a:spcBef>
                <a:spcPts val="0"/>
              </a:spcBef>
              <a:buClr>
                <a:srgbClr val="000000"/>
              </a:buClr>
              <a:defRPr sz="1900">
                <a:ln w="12788" cap="flat">
                  <a:solidFill>
                    <a:srgbClr val="000000"/>
                  </a:solidFill>
                  <a:prstDash val="solid"/>
                  <a:miter lim="400000"/>
                </a:ln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PingFang HK Regular"/>
                <a:ea typeface="PingFang HK Regular"/>
                <a:cs typeface="PingFang HK Regular"/>
                <a:sym typeface="PingFang HK Regular"/>
              </a:rPr>
              <a:t>原文网址</a:t>
            </a:r>
            <a:r>
              <a:t>: </a:t>
            </a:r>
            <a:r>
              <a:rPr>
                <a:latin typeface="PingFang HK Regular"/>
                <a:ea typeface="PingFang HK Regular"/>
                <a:cs typeface="PingFang HK Regular"/>
                <a:sym typeface="PingFang HK Regular"/>
              </a:rPr>
              <a:t>又到圣诞，又到小孩洗礼时间？</a:t>
            </a:r>
            <a:r>
              <a:t> | </a:t>
            </a:r>
            <a:r>
              <a:rPr>
                <a:latin typeface="PingFang HK Regular"/>
                <a:ea typeface="PingFang HK Regular"/>
                <a:cs typeface="PingFang HK Regular"/>
                <a:sym typeface="PingFang HK Regular"/>
              </a:rPr>
              <a:t>香港</a:t>
            </a:r>
            <a:r>
              <a:t>01 https://www.hk01.com/article/61753?utm_source=01articlecopy&amp;utm_medium=referral</a:t>
            </a:r>
          </a:p>
        </p:txBody>
      </p:sp>
      <p:pic>
        <p:nvPicPr>
          <p:cNvPr id="26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186" y="3351065"/>
            <a:ext cx="6120831" cy="3442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74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问题（一）：为何我不让儿子长大后，才自己选择宗教信仰？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80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问题（二）：我是否介意父母为了小孩上学而去全家信耶稣？</a:t>
            </a: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266" y="2859774"/>
            <a:ext cx="5780671" cy="3856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8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动机看似不良　过程中会有改变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决志祷告 与 信而受洗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割礼 与 洗礼 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洗而相信（婴孩洗礼＋坚信礼） 与    重生得救而受洗（成年浸礼）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寛容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257988"/>
            <a:ext cx="6538269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de-DE" dirty="0" err="1"/>
              <a:t>引言</a:t>
            </a:r>
            <a:endParaRPr dirty="0"/>
          </a:p>
        </p:txBody>
      </p:sp>
      <p:sp>
        <p:nvSpPr>
          <p:cNvPr id="11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《路德桌边谈</a:t>
            </a:r>
            <a:r>
              <a:rPr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rPr>
              <a:t>话</a:t>
            </a:r>
            <a:r>
              <a:t>》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欢迎继续找我们谈</a:t>
            </a:r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933" y="1732913"/>
            <a:ext cx="3127061" cy="4500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2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为什么要说到这个话题？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引起纷争？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按照这里的方式，为孩子举行儿童奉献礼，一直没有打算要推动婴孩洗礼，避免引起宗派的争论。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一些情况，将我们带到一个不得不正视的地步⋯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两方的看法，也要学习彼此尊重。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graphicFrame>
        <p:nvGraphicFramePr>
          <p:cNvPr id="134" name="Table 1"/>
          <p:cNvGraphicFramePr/>
          <p:nvPr/>
        </p:nvGraphicFramePr>
        <p:xfrm>
          <a:off x="185180" y="1543155"/>
          <a:ext cx="4133682" cy="4551792"/>
        </p:xfrm>
        <a:graphic>
          <a:graphicData uri="http://schemas.openxmlformats.org/drawingml/2006/table">
            <a:tbl>
              <a:tblPr firstRow="1" bandRow="1"/>
              <a:tblGrid>
                <a:gridCol w="206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6059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婴孩洗礼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婴孩奉献礼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225">
                <a:tc>
                  <a:txBody>
                    <a:bodyPr/>
                    <a:lstStyle/>
                    <a:p>
                      <a:pPr algn="ctr">
                        <a:defRPr sz="18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罗马教会、</a:t>
                      </a:r>
                    </a:p>
                    <a:p>
                      <a:pPr algn="ctr">
                        <a:defRPr sz="18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东正教会、</a:t>
                      </a: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algn="ctr">
                        <a:defRPr sz="18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圣公会、路德宗、</a:t>
                      </a: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algn="ctr">
                        <a:defRPr sz="18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改革宗（长老会）、</a:t>
                      </a:r>
                      <a:b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t>循道卫理宗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浸信会、门诺会、</a:t>
                      </a: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algn="ctr">
                        <a:defRPr sz="18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宣道会、播道会、</a:t>
                      </a: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algn="ctr">
                        <a:defRPr sz="18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神召会、五旬宗、</a:t>
                      </a: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algn="ctr">
                        <a:defRPr sz="1800">
                          <a:latin typeface="PingFang HK Regular"/>
                          <a:ea typeface="PingFang HK Regular"/>
                          <a:cs typeface="PingFang HK Regular"/>
                          <a:sym typeface="PingFang HK Regular"/>
                        </a:defRPr>
                      </a:pPr>
                      <a:r>
                        <a:t>独立教会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059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中华基督教会
（合一运动下建立的非宗派教会）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5" name="Image" descr="Image"/>
          <p:cNvPicPr>
            <a:picLocks noChangeAspect="1"/>
          </p:cNvPicPr>
          <p:nvPr/>
        </p:nvPicPr>
        <p:blipFill>
          <a:blip r:embed="rId4"/>
          <a:srcRect r="18308"/>
          <a:stretch>
            <a:fillRect/>
          </a:stretch>
        </p:blipFill>
        <p:spPr>
          <a:xfrm>
            <a:off x="4360650" y="1669734"/>
            <a:ext cx="4643077" cy="4294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4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那会做成混乱吗？一些孩子受了洗，另一些没有？有一些领圣餐，另一些没有？</a:t>
            </a:r>
          </a:p>
        </p:txBody>
      </p:sp>
      <p:pic>
        <p:nvPicPr>
          <p:cNvPr id="142" name="pasted-movie.png" descr="pasted-mov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41" y="2802681"/>
            <a:ext cx="5427718" cy="4070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4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那会做成混乱吗？一些孩子受了洗，另一些没有？有一些领圣餐，另一些没有？</a:t>
            </a:r>
          </a:p>
        </p:txBody>
      </p:sp>
      <p:pic>
        <p:nvPicPr>
          <p:cNvPr id="149" name="pasted-movie.png" descr="pasted-mov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39" y="2808636"/>
            <a:ext cx="5442522" cy="4081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婴孩洗礼的理据</a:t>
            </a:r>
          </a:p>
        </p:txBody>
      </p:sp>
      <p:sp>
        <p:nvSpPr>
          <p:cNvPr id="15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2132908"/>
            <a:ext cx="7831395" cy="4520623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马太福音28:18-20，“</a:t>
            </a:r>
            <a:r>
              <a:rPr sz="1381">
                <a:solidFill>
                  <a:srgbClr val="AAAAAA"/>
                </a:solidFill>
              </a:rPr>
              <a:t>18</a:t>
            </a:r>
            <a:r>
              <a:t>耶稣进前来，对他们说：“天上地下所有的权柄都赐给我了。</a:t>
            </a:r>
            <a:r>
              <a:rPr sz="1381">
                <a:solidFill>
                  <a:srgbClr val="AAAAAA"/>
                </a:solidFill>
              </a:rPr>
              <a:t>19</a:t>
            </a:r>
            <a:r>
              <a:t>所以，你们要去，使</a:t>
            </a:r>
            <a:r>
              <a:rPr>
                <a:solidFill>
                  <a:srgbClr val="FF2600"/>
                </a:solidFill>
              </a:rPr>
              <a:t>万民</a:t>
            </a:r>
            <a:r>
              <a:t>作我的门徒，奉父、子、圣灵的名给他们施洗 。</a:t>
            </a:r>
            <a:r>
              <a:rPr sz="1381">
                <a:solidFill>
                  <a:srgbClr val="AAAAAA"/>
                </a:solidFill>
              </a:rPr>
              <a:t>20</a:t>
            </a:r>
            <a:r>
              <a:t>凡我所吩咐你们的，都教训他们遵守，我就常与你们同在，直到世界的末了。”</a:t>
            </a:r>
          </a:p>
        </p:txBody>
      </p:sp>
      <p:sp>
        <p:nvSpPr>
          <p:cNvPr id="156" name="Titel 1"/>
          <p:cNvSpPr txBox="1"/>
          <p:nvPr/>
        </p:nvSpPr>
        <p:spPr>
          <a:xfrm>
            <a:off x="500881" y="1161570"/>
            <a:ext cx="65382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A. 耶稣基督的吩咐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1566</Words>
  <Application>Microsoft Office PowerPoint</Application>
  <PresentationFormat>Bildschirmpräsentation (4:3)</PresentationFormat>
  <Paragraphs>222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等线</vt:lpstr>
      <vt:lpstr>Helvetica Neue</vt:lpstr>
      <vt:lpstr>PingFang HK Regular</vt:lpstr>
      <vt:lpstr>PingFang SC Regular</vt:lpstr>
      <vt:lpstr>新細明體</vt:lpstr>
      <vt:lpstr>SimHei</vt:lpstr>
      <vt:lpstr>SimSun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496</cp:revision>
  <dcterms:created xsi:type="dcterms:W3CDTF">2023-03-17T14:22:59Z</dcterms:created>
  <dcterms:modified xsi:type="dcterms:W3CDTF">2023-11-14T19:06:03Z</dcterms:modified>
</cp:coreProperties>
</file>