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244" r:id="rId2"/>
    <p:sldId id="257" r:id="rId3"/>
    <p:sldId id="21515" r:id="rId4"/>
    <p:sldId id="21516" r:id="rId5"/>
    <p:sldId id="260" r:id="rId6"/>
    <p:sldId id="21517" r:id="rId7"/>
    <p:sldId id="21518" r:id="rId8"/>
    <p:sldId id="21519" r:id="rId9"/>
    <p:sldId id="21520" r:id="rId10"/>
    <p:sldId id="21521" r:id="rId11"/>
    <p:sldId id="266" r:id="rId12"/>
    <p:sldId id="21522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85292" autoAdjust="0"/>
  </p:normalViewPr>
  <p:slideViewPr>
    <p:cSldViewPr snapToGrid="0">
      <p:cViewPr varScale="1">
        <p:scale>
          <a:sx n="138" d="100"/>
          <a:sy n="138" d="100"/>
        </p:scale>
        <p:origin x="238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2023/11/8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el 1"/>
          <p:cNvSpPr txBox="1"/>
          <p:nvPr/>
        </p:nvSpPr>
        <p:spPr>
          <a:xfrm>
            <a:off x="1092467" y="216437"/>
            <a:ext cx="6538269" cy="67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lang="zh-CN" altLang="en-US" dirty="0"/>
              <a:t>讲道</a:t>
            </a:r>
            <a:endParaRPr dirty="0"/>
          </a:p>
        </p:txBody>
      </p:sp>
      <p:sp>
        <p:nvSpPr>
          <p:cNvPr id="96" name="Inhaltsplatzhalter 2"/>
          <p:cNvSpPr txBox="1"/>
          <p:nvPr/>
        </p:nvSpPr>
        <p:spPr>
          <a:xfrm>
            <a:off x="44279" y="2413337"/>
            <a:ext cx="905400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 defTabSz="914400">
              <a:defRPr sz="6000">
                <a:ln w="12954" cap="flat">
                  <a:solidFill>
                    <a:srgbClr val="000000"/>
                  </a:solidFill>
                  <a:prstDash val="solid"/>
                  <a:miter lim="400000"/>
                </a:ln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rPr lang="zh-CN" altLang="en-US" dirty="0">
                <a:ln w="12954" cap="flat">
                  <a:noFill/>
                  <a:prstDash val="solid"/>
                  <a:miter lim="400000"/>
                </a:ln>
                <a:latin typeface="SimHei" panose="02010609060101010101" pitchFamily="49" charset="-122"/>
                <a:ea typeface="SimHei" panose="02010609060101010101" pitchFamily="49" charset="-122"/>
              </a:rPr>
              <a:t>如何成为基督徒</a:t>
            </a:r>
            <a:endParaRPr dirty="0">
              <a:ln w="12954" cap="flat">
                <a:noFill/>
                <a:prstDash val="solid"/>
                <a:miter lim="400000"/>
              </a:ln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7" name="Inhaltsplatzhalter 2"/>
          <p:cNvSpPr txBox="1"/>
          <p:nvPr/>
        </p:nvSpPr>
        <p:spPr>
          <a:xfrm>
            <a:off x="44280" y="3701846"/>
            <a:ext cx="9054001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lang="zh-CN" altLang="en-US" dirty="0"/>
              <a:t>证道</a:t>
            </a:r>
            <a:r>
              <a:rPr dirty="0"/>
              <a:t>：</a:t>
            </a:r>
            <a:r>
              <a:rPr lang="zh-CN" altLang="en-US" dirty="0"/>
              <a:t>陈永安 牧师</a:t>
            </a:r>
            <a:endParaRPr dirty="0"/>
          </a:p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rPr lang="zh-CN" altLang="en-US" dirty="0"/>
              <a:t>经文</a:t>
            </a:r>
            <a:r>
              <a:rPr dirty="0"/>
              <a:t>：</a:t>
            </a:r>
            <a:r>
              <a:rPr lang="en-US" dirty="0"/>
              <a:t> </a:t>
            </a:r>
            <a:r>
              <a:rPr lang="zh-CN" altLang="en-US" dirty="0"/>
              <a:t>太 </a:t>
            </a:r>
            <a:r>
              <a:rPr lang="en-US" altLang="zh-CN" dirty="0"/>
              <a:t>28:19</a:t>
            </a:r>
            <a:r>
              <a:rPr lang="zh-CN" altLang="en-US" dirty="0"/>
              <a:t>；可 </a:t>
            </a:r>
            <a:r>
              <a:rPr lang="en-US" altLang="zh-CN" dirty="0"/>
              <a:t>16:16</a:t>
            </a:r>
            <a:r>
              <a:rPr lang="zh-TW" altLang="en-US" dirty="0"/>
              <a:t>；</a:t>
            </a:r>
            <a:r>
              <a:rPr lang="zh-CN" altLang="en-US" dirty="0"/>
              <a:t>徒 </a:t>
            </a:r>
            <a:r>
              <a:rPr lang="en-US" altLang="zh-CN" dirty="0"/>
              <a:t>2:37-42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洗礼的确据</a:t>
            </a:r>
          </a:p>
        </p:txBody>
      </p:sp>
      <p:sp>
        <p:nvSpPr>
          <p:cNvPr id="15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“</a:t>
            </a:r>
            <a:r>
              <a:rPr sz="1381">
                <a:solidFill>
                  <a:srgbClr val="AAAAAA"/>
                </a:solidFill>
              </a:rPr>
              <a:t>19</a:t>
            </a:r>
            <a:r>
              <a:t>所以，你们要去，使万民作我的门徒，奉父、子、圣灵的名给他们施洗 。</a:t>
            </a:r>
            <a:r>
              <a:rPr sz="1381">
                <a:solidFill>
                  <a:srgbClr val="AAAAAA"/>
                </a:solidFill>
              </a:rPr>
              <a:t>20</a:t>
            </a:r>
            <a:r>
              <a:t>凡我所吩咐你们的，都教训他们遵守，我就常与你们同在，直到世界的末了。”（太28:19-20）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“</a:t>
            </a:r>
            <a:r>
              <a:rPr sz="1381">
                <a:solidFill>
                  <a:srgbClr val="AAAAAA"/>
                </a:solidFill>
              </a:rPr>
              <a:t>15</a:t>
            </a:r>
            <a:r>
              <a:t>他又对他们说：“你们往普天下去，传福音给万民听。</a:t>
            </a:r>
            <a:r>
              <a:rPr sz="1381">
                <a:solidFill>
                  <a:srgbClr val="AAAAAA"/>
                </a:solidFill>
              </a:rPr>
              <a:t>16</a:t>
            </a:r>
            <a:r>
              <a:t>信而受洗的，必然得救；不信的，必被定罪。”（马可福音16:15-16）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洗礼的确据</a:t>
            </a:r>
          </a:p>
        </p:txBody>
      </p:sp>
      <p:sp>
        <p:nvSpPr>
          <p:cNvPr id="158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“</a:t>
            </a:r>
            <a:r>
              <a:rPr sz="1381">
                <a:solidFill>
                  <a:srgbClr val="AAAAAA"/>
                </a:solidFill>
              </a:rPr>
              <a:t>19</a:t>
            </a:r>
            <a:r>
              <a:t>所以，你们要去，使万民作我的门徒，</a:t>
            </a:r>
            <a:r>
              <a:rPr>
                <a:solidFill>
                  <a:srgbClr val="FF2600"/>
                </a:solidFill>
              </a:rPr>
              <a:t>奉父、子、圣灵的名给他们施洗 </a:t>
            </a:r>
            <a:r>
              <a:t>。</a:t>
            </a:r>
            <a:r>
              <a:rPr sz="1381">
                <a:solidFill>
                  <a:srgbClr val="AAAAAA"/>
                </a:solidFill>
              </a:rPr>
              <a:t>20</a:t>
            </a:r>
            <a:r>
              <a:t>凡我所吩咐你们的，都教训他们遵守，我就常与你们同在，直到世界的末了。”（太28:19-20）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“</a:t>
            </a:r>
            <a:r>
              <a:rPr sz="1381">
                <a:solidFill>
                  <a:srgbClr val="AAAAAA"/>
                </a:solidFill>
              </a:rPr>
              <a:t>15</a:t>
            </a:r>
            <a:r>
              <a:t>他又对他们说：“你们往普天下去，传福音给万民听。</a:t>
            </a:r>
            <a:r>
              <a:rPr sz="1381">
                <a:solidFill>
                  <a:srgbClr val="AAAAAA"/>
                </a:solidFill>
              </a:rPr>
              <a:t>16</a:t>
            </a:r>
            <a:r>
              <a:t>信而受洗的，必然得救；不信的，必被定罪。”（马可福音16:15-16）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洗礼的确据</a:t>
            </a:r>
          </a:p>
        </p:txBody>
      </p:sp>
      <p:sp>
        <p:nvSpPr>
          <p:cNvPr id="164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“</a:t>
            </a:r>
            <a:r>
              <a:rPr sz="1381">
                <a:solidFill>
                  <a:srgbClr val="AAAAAA"/>
                </a:solidFill>
              </a:rPr>
              <a:t>19</a:t>
            </a:r>
            <a:r>
              <a:t>所以，你们要去，使万民作我的门徒，</a:t>
            </a:r>
            <a:r>
              <a:rPr>
                <a:solidFill>
                  <a:srgbClr val="FF2600"/>
                </a:solidFill>
              </a:rPr>
              <a:t>奉父、子、圣灵的名给他们施洗 </a:t>
            </a:r>
            <a:r>
              <a:t>。</a:t>
            </a:r>
            <a:r>
              <a:rPr sz="1381">
                <a:solidFill>
                  <a:srgbClr val="AAAAAA"/>
                </a:solidFill>
              </a:rPr>
              <a:t>20</a:t>
            </a:r>
            <a:r>
              <a:rPr>
                <a:solidFill>
                  <a:srgbClr val="0433FF"/>
                </a:solidFill>
              </a:rPr>
              <a:t>凡我所吩咐你们的，都教训他们遵守</a:t>
            </a:r>
            <a:r>
              <a:t>，我就常与你们同在，直到世界的末了。”（太28:19-20）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“</a:t>
            </a:r>
            <a:r>
              <a:rPr sz="1381">
                <a:solidFill>
                  <a:srgbClr val="AAAAAA"/>
                </a:solidFill>
              </a:rPr>
              <a:t>15</a:t>
            </a:r>
            <a:r>
              <a:t>他又对他们说：“你们往普天下去，传福音给万民听。</a:t>
            </a:r>
            <a:r>
              <a:rPr sz="1381">
                <a:solidFill>
                  <a:srgbClr val="AAAAAA"/>
                </a:solidFill>
              </a:rPr>
              <a:t>16</a:t>
            </a:r>
            <a:r>
              <a:t>信而受洗的，必然得救；不信的，必被定罪。”（马可福音16:15-16）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洗礼的确据</a:t>
            </a:r>
          </a:p>
        </p:txBody>
      </p:sp>
      <p:sp>
        <p:nvSpPr>
          <p:cNvPr id="170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“</a:t>
            </a:r>
            <a:r>
              <a:rPr sz="1381">
                <a:solidFill>
                  <a:srgbClr val="AAAAAA"/>
                </a:solidFill>
              </a:rPr>
              <a:t>19</a:t>
            </a:r>
            <a:r>
              <a:t>所以，你们要去，使万民作我的门徒，</a:t>
            </a:r>
            <a:r>
              <a:rPr>
                <a:solidFill>
                  <a:srgbClr val="FF2600"/>
                </a:solidFill>
              </a:rPr>
              <a:t>奉父、子、圣灵的名给他们施洗 </a:t>
            </a:r>
            <a:r>
              <a:t>。</a:t>
            </a:r>
            <a:r>
              <a:rPr sz="1381">
                <a:solidFill>
                  <a:srgbClr val="AAAAAA"/>
                </a:solidFill>
              </a:rPr>
              <a:t>20</a:t>
            </a:r>
            <a:r>
              <a:rPr>
                <a:solidFill>
                  <a:srgbClr val="0433FF"/>
                </a:solidFill>
              </a:rPr>
              <a:t>凡我所吩咐你们的，都教训他们遵守</a:t>
            </a:r>
            <a:r>
              <a:t>，我就常与你们同在，直到世界的末了。”（太28:19-20）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“</a:t>
            </a:r>
            <a:r>
              <a:rPr sz="1381">
                <a:solidFill>
                  <a:srgbClr val="AAAAAA"/>
                </a:solidFill>
              </a:rPr>
              <a:t>15</a:t>
            </a:r>
            <a:r>
              <a:t>他又对他们说：“你们往普天下去，传福音给万民听。</a:t>
            </a:r>
            <a:r>
              <a:rPr sz="1381">
                <a:solidFill>
                  <a:srgbClr val="AAAAAA"/>
                </a:solidFill>
              </a:rPr>
              <a:t>16</a:t>
            </a:r>
            <a:r>
              <a:rPr>
                <a:solidFill>
                  <a:srgbClr val="008F00"/>
                </a:solidFill>
              </a:rPr>
              <a:t>信而受洗的，必然得救；不信的，必被定罪</a:t>
            </a:r>
            <a:r>
              <a:t>。”（马可福音16:15-16）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176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但为什么有一些牧者、教会，看重决志祷告，而没有将洗礼放在一个适当的位置？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当中有历史，也有神学的因素。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18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当基督教成为罗马国教后，大量异教徒受洗加入教会，由于教育水平普通不高，他们带着昔日的迷信归入基督教名下，他们并不知道自己信什么，只知道要受洗，流传下来就是大量</a:t>
            </a:r>
            <a:r>
              <a:rPr>
                <a:solidFill>
                  <a:srgbClr val="FF2600"/>
                </a:solidFill>
              </a:rPr>
              <a:t>“没有信，而受洗”的“基督徒”</a:t>
            </a:r>
            <a:r>
              <a:t>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188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77926" indent="-277926" defTabSz="905255">
              <a:spcBef>
                <a:spcPts val="900"/>
              </a:spcBef>
              <a:defRPr sz="3366">
                <a:latin typeface="SimHei"/>
                <a:ea typeface="SimHei"/>
                <a:cs typeface="SimHei"/>
                <a:sym typeface="SimHei"/>
              </a:defRPr>
            </a:pPr>
            <a:r>
              <a:t>洗礼既然是承继了犹太人割礼作为上帝子民的记号，教会也为刚出生的婴孩洗礼。</a:t>
            </a:r>
          </a:p>
          <a:p>
            <a:pPr marL="277926" indent="-277926" defTabSz="905255">
              <a:spcBef>
                <a:spcPts val="900"/>
              </a:spcBef>
              <a:defRPr sz="3366">
                <a:latin typeface="SimHei"/>
                <a:ea typeface="SimHei"/>
                <a:cs typeface="SimHei"/>
                <a:sym typeface="SimHei"/>
              </a:defRPr>
            </a:pPr>
            <a:r>
              <a:t>他们是生下来的基督徒，没有经历“归信”的经历。</a:t>
            </a:r>
          </a:p>
          <a:p>
            <a:pPr marL="277926" indent="-277926" defTabSz="905255">
              <a:spcBef>
                <a:spcPts val="900"/>
              </a:spcBef>
              <a:defRPr sz="3366">
                <a:latin typeface="SimHei"/>
                <a:ea typeface="SimHei"/>
                <a:cs typeface="SimHei"/>
                <a:sym typeface="SimHei"/>
              </a:defRPr>
            </a:pPr>
            <a:r>
              <a:t>但洗礼的确据，使他们有一种虚假的安全感，认为单单受洗就能够得救，</a:t>
            </a:r>
            <a:r>
              <a:rPr>
                <a:solidFill>
                  <a:srgbClr val="FF2600"/>
                </a:solidFill>
              </a:rPr>
              <a:t>忽略了“信而受洗”，当中必定包含着“信”的部份</a:t>
            </a:r>
            <a:r>
              <a:t>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194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宗教改革家马丁路德，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在改革后，为</a:t>
            </a:r>
            <a:r>
              <a:rPr>
                <a:solidFill>
                  <a:srgbClr val="FF2600"/>
                </a:solidFill>
              </a:rPr>
              <a:t>教导牧师们</a:t>
            </a:r>
            <a:r>
              <a:t>学习信仰而写了</a:t>
            </a:r>
            <a:r>
              <a:rPr>
                <a:solidFill>
                  <a:srgbClr val="0433FF"/>
                </a:solidFill>
              </a:rPr>
              <a:t>《基督徒大问答》</a:t>
            </a:r>
            <a:r>
              <a:t>，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又</a:t>
            </a:r>
            <a:r>
              <a:rPr>
                <a:solidFill>
                  <a:srgbClr val="FF2600"/>
                </a:solidFill>
              </a:rPr>
              <a:t>为家长教导孩子</a:t>
            </a:r>
            <a:r>
              <a:t>而写了                    </a:t>
            </a:r>
            <a:r>
              <a:rPr>
                <a:solidFill>
                  <a:srgbClr val="0433FF"/>
                </a:solidFill>
              </a:rPr>
              <a:t>《基督徒小问答》</a:t>
            </a:r>
            <a:r>
              <a:t>，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目的是</a:t>
            </a:r>
            <a:r>
              <a:rPr>
                <a:solidFill>
                  <a:srgbClr val="008F00"/>
                </a:solidFill>
              </a:rPr>
              <a:t>加强“信”</a:t>
            </a:r>
            <a:r>
              <a:t>的部份，</a:t>
            </a:r>
            <a:r>
              <a:rPr>
                <a:solidFill>
                  <a:srgbClr val="008F00"/>
                </a:solidFill>
              </a:rPr>
              <a:t>使人真正能“信而受洗”</a:t>
            </a:r>
            <a:r>
              <a:t>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200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成人受洗，是先有学习，有了信，后有洗礼；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儿童受洗，是先有洗礼，后有学习，培育了信。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基督徒要不断在主的面前悔改，不断更新⋯⋯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206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激进改革派，认为当时的宗教改革不够彻底，他们</a:t>
            </a:r>
            <a:r>
              <a:rPr>
                <a:solidFill>
                  <a:srgbClr val="FF2600"/>
                </a:solidFill>
              </a:rPr>
              <a:t>只接受信徒自己亲身明白经历了基督重生工作的人施浸，反对婴儿受洗</a:t>
            </a:r>
            <a:r>
              <a:t>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他们</a:t>
            </a:r>
            <a:r>
              <a:rPr>
                <a:solidFill>
                  <a:srgbClr val="FF2600"/>
                </a:solidFill>
              </a:rPr>
              <a:t>强调一种“重生得救”的经历，以浸的形式，才能象征着与耶稣一同受死、一同复活</a:t>
            </a:r>
            <a:r>
              <a:t>（罗6:3-5），如果只是洒水礼，也不是有效的洗礼，需要“受浸”才真正成为基督徒。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引言</a:t>
            </a:r>
          </a:p>
        </p:txBody>
      </p:sp>
      <p:sp>
        <p:nvSpPr>
          <p:cNvPr id="103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亲爱的弟兄姐妹，愿你们平安。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彼此问安。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21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徒2:37-42的经历：“</a:t>
            </a:r>
            <a:r>
              <a:rPr sz="1381">
                <a:solidFill>
                  <a:srgbClr val="AAAAAA"/>
                </a:solidFill>
              </a:rPr>
              <a:t>37</a:t>
            </a:r>
            <a:r>
              <a:t>众人听见这话，</a:t>
            </a:r>
            <a:r>
              <a:rPr>
                <a:solidFill>
                  <a:srgbClr val="EE220C"/>
                </a:solidFill>
              </a:rPr>
              <a:t>觉得扎心</a:t>
            </a:r>
            <a:r>
              <a:t>，就对彼得和其余的使徒说：“弟兄们，我们当怎样行？”</a:t>
            </a:r>
            <a:r>
              <a:rPr sz="1381">
                <a:solidFill>
                  <a:srgbClr val="AAAAAA"/>
                </a:solidFill>
              </a:rPr>
              <a:t>38</a:t>
            </a:r>
            <a:r>
              <a:t>彼得说：“你们各人要</a:t>
            </a:r>
            <a:r>
              <a:rPr>
                <a:solidFill>
                  <a:srgbClr val="EE220C"/>
                </a:solidFill>
              </a:rPr>
              <a:t>悔改</a:t>
            </a:r>
            <a:r>
              <a:t>，奉耶稣基督的名</a:t>
            </a:r>
            <a:r>
              <a:rPr>
                <a:solidFill>
                  <a:srgbClr val="EE220C"/>
                </a:solidFill>
              </a:rPr>
              <a:t>受洗</a:t>
            </a:r>
            <a:r>
              <a:t>，叫你们的罪得赦，就必</a:t>
            </a:r>
            <a:r>
              <a:rPr>
                <a:solidFill>
                  <a:srgbClr val="EE220C"/>
                </a:solidFill>
              </a:rPr>
              <a:t>领受所赐的圣灵</a:t>
            </a:r>
            <a:r>
              <a:t>；”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218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这发展成一种</a:t>
            </a:r>
            <a:r>
              <a:rPr>
                <a:solidFill>
                  <a:srgbClr val="FF2600"/>
                </a:solidFill>
              </a:rPr>
              <a:t>宣教的动力</a:t>
            </a:r>
            <a:r>
              <a:t>，布道家举行奋兴布道会，唤醒沉睡的心灵，当中有受过婴孩洗礼的或也有异教徒。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224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326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在布道会中，讲员指出人生命中没有神的问题，呼吁人回转悔改。</a:t>
            </a:r>
          </a:p>
          <a:p>
            <a:pPr marL="280734" indent="-280734">
              <a:defRPr sz="340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哀悼者的板凳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882" y="2903570"/>
            <a:ext cx="4913218" cy="3723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231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后来发展成</a:t>
            </a:r>
            <a:r>
              <a:rPr>
                <a:solidFill>
                  <a:srgbClr val="0433FF"/>
                </a:solidFill>
              </a:rPr>
              <a:t>访谈室</a:t>
            </a:r>
            <a:r>
              <a:t>，邀请人在布道会后，到访谈室忏悔认罪，在那里会有同工问他们是否真正愿意承认自己的罪、接受辅导、悔改。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再后来，为追求效率，变成</a:t>
            </a:r>
            <a:r>
              <a:rPr>
                <a:solidFill>
                  <a:srgbClr val="0433FF"/>
                </a:solidFill>
              </a:rPr>
              <a:t>公开决志祷告</a:t>
            </a:r>
            <a:r>
              <a:t>的形式，但往后教会的跟进工作便很重要了。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237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这种</a:t>
            </a:r>
            <a:r>
              <a:rPr>
                <a:solidFill>
                  <a:srgbClr val="0433FF"/>
                </a:solidFill>
              </a:rPr>
              <a:t>在“悔改归信”上的追求，固然值得敬佩</a:t>
            </a:r>
            <a:r>
              <a:t>，但这种</a:t>
            </a:r>
            <a:r>
              <a:rPr>
                <a:solidFill>
                  <a:srgbClr val="FF2600"/>
                </a:solidFill>
              </a:rPr>
              <a:t>“只接受信徒自己亲身明白经历了基督重生工作的人施浸”</a:t>
            </a:r>
            <a:r>
              <a:t>的方式，却将大量未达到这条件的人拼除出去，</a:t>
            </a:r>
            <a:r>
              <a:rPr>
                <a:solidFill>
                  <a:srgbClr val="0433FF"/>
                </a:solidFill>
              </a:rPr>
              <a:t>马丁路德、加尔文及慈运理都对此大力反对⋯⋯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40" y="1300965"/>
            <a:ext cx="3549152" cy="5294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Group"/>
          <p:cNvGrpSpPr/>
          <p:nvPr/>
        </p:nvGrpSpPr>
        <p:grpSpPr>
          <a:xfrm>
            <a:off x="5062568" y="1315140"/>
            <a:ext cx="3167773" cy="5265947"/>
            <a:chOff x="0" y="0"/>
            <a:chExt cx="3167772" cy="5265946"/>
          </a:xfrm>
        </p:grpSpPr>
        <p:pic>
          <p:nvPicPr>
            <p:cNvPr id="244" name="pasted-movie.png" descr="pasted-movie.png"/>
            <p:cNvPicPr>
              <a:picLocks noChangeAspect="1"/>
            </p:cNvPicPr>
            <p:nvPr/>
          </p:nvPicPr>
          <p:blipFill>
            <a:blip r:embed="rId5"/>
            <a:srcRect l="16269" t="14778" r="16269" b="2212"/>
            <a:stretch>
              <a:fillRect/>
            </a:stretch>
          </p:blipFill>
          <p:spPr>
            <a:xfrm>
              <a:off x="0" y="2342718"/>
              <a:ext cx="3167579" cy="2923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pasted-movie.png" descr="pasted-movi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167773" cy="2375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pic>
        <p:nvPicPr>
          <p:cNvPr id="252" name="Screenshot 2023-11-03 at 2.09.50 PM.png" descr="Screenshot 2023-11-03 at 2.09.50 PM.png"/>
          <p:cNvPicPr>
            <a:picLocks noChangeAspect="1"/>
          </p:cNvPicPr>
          <p:nvPr/>
        </p:nvPicPr>
        <p:blipFill>
          <a:blip r:embed="rId4"/>
          <a:srcRect t="1685"/>
          <a:stretch>
            <a:fillRect/>
          </a:stretch>
        </p:blipFill>
        <p:spPr>
          <a:xfrm>
            <a:off x="784225" y="1245069"/>
            <a:ext cx="7575586" cy="5553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258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他们将救恩收窄，只有符合这种重生经历的，才是真信徒，而将其他人的信仰排除，否定，他们不单不接受天主教徒，也不接受其他的基督徒，只有“重生得救”的基督徒才是真正得救。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加上“重浸派”有强烈的分离主义色彩，对政权强烈不信任，被欧洲主流教会视为极端的宗派，因此也惨遭迫害。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264" name="Inhaltsplatzhalter 2"/>
          <p:cNvSpPr txBox="1">
            <a:spLocks noGrp="1"/>
          </p:cNvSpPr>
          <p:nvPr>
            <p:ph type="body" sz="half" idx="1"/>
          </p:nvPr>
        </p:nvSpPr>
        <p:spPr>
          <a:xfrm>
            <a:off x="749627" y="1401702"/>
            <a:ext cx="3283649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现今我们从战争中走出来，不想再因为宗教思想而发动迫害、战争，寛容各种的宗教，宗派，减少敌意，尊重彼此的差异。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225" y="1309671"/>
            <a:ext cx="4071970" cy="5422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信而受洗，必然得救</a:t>
            </a:r>
          </a:p>
        </p:txBody>
      </p:sp>
      <p:sp>
        <p:nvSpPr>
          <p:cNvPr id="271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但正如刚才所说，他们的宣教动力，布道的热诚，在今天的华人教会中，相反成了人数众多的教会主流。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发展下来，当日宗教改革的主流教会，反而成了西方在没落中的教会。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在今天讨论那个才是“主流”教会，也成了一个有趣的题目。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引言</a:t>
            </a:r>
          </a:p>
        </p:txBody>
      </p:sp>
      <p:sp>
        <p:nvSpPr>
          <p:cNvPr id="109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在12月3日举行联合崇拜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2位慕道朋友，接受洗礼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  <p:sp>
        <p:nvSpPr>
          <p:cNvPr id="277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77926" indent="-277926" defTabSz="905255">
              <a:spcBef>
                <a:spcPts val="900"/>
              </a:spcBef>
              <a:defRPr sz="3366">
                <a:latin typeface="SimHei"/>
                <a:ea typeface="SimHei"/>
                <a:cs typeface="SimHei"/>
                <a:sym typeface="SimHei"/>
              </a:defRPr>
            </a:pPr>
            <a:r>
              <a:t>今天，我们主要是谈第一代基督徒归信的情况。</a:t>
            </a:r>
          </a:p>
          <a:p>
            <a:pPr marL="277926" indent="-277926" defTabSz="905255">
              <a:spcBef>
                <a:spcPts val="900"/>
              </a:spcBef>
              <a:defRPr sz="3366">
                <a:latin typeface="SimHei"/>
                <a:ea typeface="SimHei"/>
                <a:cs typeface="SimHei"/>
                <a:sym typeface="SimHei"/>
              </a:defRPr>
            </a:pPr>
            <a:r>
              <a:t>谈了决志相信耶稣和信而受洗的问题，我并不是说，以后就不要再有“决志信主”的做法。</a:t>
            </a:r>
          </a:p>
          <a:p>
            <a:pPr marL="277926" indent="-277926" defTabSz="905255">
              <a:spcBef>
                <a:spcPts val="900"/>
              </a:spcBef>
              <a:defRPr sz="3366">
                <a:latin typeface="SimHei"/>
                <a:ea typeface="SimHei"/>
                <a:cs typeface="SimHei"/>
                <a:sym typeface="SimHei"/>
              </a:defRPr>
            </a:pPr>
            <a:r>
              <a:t>而是我们应该看清楚，那只是一个过程，我们可以将“决志信主”看为愿意寻求信仰的表示，并不能取代耶稣所设立的洗礼。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  <p:sp>
        <p:nvSpPr>
          <p:cNvPr id="283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耶稣所应许“信而受洗，必然得救”，接受洗礼，这不是可有可无，也不是尽诸般的义。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相反，受洗才是耶稣所应许，成为基督徒的标记。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但这只是一个起步，仍需要不断在信仰上不断悔改，让圣灵持续更新生命。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  <p:sp>
        <p:nvSpPr>
          <p:cNvPr id="289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接下来的两周，我会继续余下的讨论，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下星期会谈到“婴儿洗礼”的问题，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再下星期谈到“婴孩奉献礼”。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  <p:sp>
        <p:nvSpPr>
          <p:cNvPr id="295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讓我再次重申，在纷乱的世代中，我亦无意挑起更多争端，我亦无意要推行宗派主义。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毕竟不莱梅只有一个华人教会。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就让我们成为一个真正超越宗派的教会。既可以举行婴孩奉献礼，也可举行婴孩洗礼的教会。成为彼此尊重接纳的教会。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引言</a:t>
            </a:r>
          </a:p>
        </p:txBody>
      </p:sp>
      <p:sp>
        <p:nvSpPr>
          <p:cNvPr id="115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今天，我们来谈“如何成为基督徒”。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有些人生在基督徒的家庭里⋯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有些人的家庭是没有信仰的⋯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得救的确据</a:t>
            </a:r>
          </a:p>
        </p:txBody>
      </p:sp>
      <p:sp>
        <p:nvSpPr>
          <p:cNvPr id="121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大家的信仰是怎样开始呢？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什么是决志信主？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圣经那里说到决志？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得救的确据</a:t>
            </a:r>
          </a:p>
        </p:txBody>
      </p:sp>
      <p:sp>
        <p:nvSpPr>
          <p:cNvPr id="127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58275" indent="-258275" defTabSz="841247">
              <a:spcBef>
                <a:spcPts val="900"/>
              </a:spcBef>
              <a:defRPr sz="3128">
                <a:latin typeface="SimHei"/>
                <a:ea typeface="SimHei"/>
                <a:cs typeface="SimHei"/>
                <a:sym typeface="SimHei"/>
              </a:defRPr>
            </a:pPr>
            <a:r>
              <a:t>圣经那里说到决志？</a:t>
            </a:r>
          </a:p>
          <a:p>
            <a:pPr marL="258275" indent="-258275" defTabSz="841247">
              <a:spcBef>
                <a:spcPts val="900"/>
              </a:spcBef>
              <a:defRPr sz="3128">
                <a:latin typeface="SimHei"/>
                <a:ea typeface="SimHei"/>
                <a:cs typeface="SimHei"/>
                <a:sym typeface="SimHei"/>
              </a:defRPr>
            </a:pPr>
            <a:r>
              <a:t>在《给初信者》第6课，〈得救的确据〉引述以下经文：</a:t>
            </a:r>
          </a:p>
          <a:p>
            <a:pPr marL="258275" indent="-258275" defTabSz="841247">
              <a:spcBef>
                <a:spcPts val="900"/>
              </a:spcBef>
              <a:defRPr sz="3128">
                <a:latin typeface="SimHei"/>
                <a:ea typeface="SimHei"/>
                <a:cs typeface="SimHei"/>
                <a:sym typeface="SimHei"/>
              </a:defRPr>
            </a:pPr>
            <a:r>
              <a:t>约一12，“</a:t>
            </a:r>
            <a:r>
              <a:rPr sz="1270">
                <a:solidFill>
                  <a:srgbClr val="AAAAAA"/>
                </a:solidFill>
              </a:rPr>
              <a:t>12</a:t>
            </a:r>
            <a:r>
              <a:t>凡接待他的，就是信他名的人，他就赐他们权柄作神的儿女。”</a:t>
            </a:r>
          </a:p>
          <a:p>
            <a:pPr marL="258275" indent="-258275" defTabSz="841247">
              <a:spcBef>
                <a:spcPts val="900"/>
              </a:spcBef>
              <a:defRPr sz="3128">
                <a:latin typeface="SimHei"/>
                <a:ea typeface="SimHei"/>
                <a:cs typeface="SimHei"/>
                <a:sym typeface="SimHei"/>
              </a:defRPr>
            </a:pPr>
            <a:r>
              <a:t>约壹5:13，“</a:t>
            </a:r>
            <a:r>
              <a:rPr sz="1270">
                <a:solidFill>
                  <a:srgbClr val="AAAAAA"/>
                </a:solidFill>
              </a:rPr>
              <a:t>13</a:t>
            </a:r>
            <a:r>
              <a:t>我将这些话写给你们信奉神儿子之名的人，要叫你们知道自己有永生。”</a:t>
            </a:r>
          </a:p>
          <a:p>
            <a:pPr marL="258275" indent="-258275" defTabSz="841247">
              <a:spcBef>
                <a:spcPts val="900"/>
              </a:spcBef>
              <a:defRPr sz="3128">
                <a:latin typeface="SimHei"/>
                <a:ea typeface="SimHei"/>
                <a:cs typeface="SimHei"/>
                <a:sym typeface="SimHei"/>
              </a:defRPr>
            </a:pPr>
            <a:r>
              <a:t>约6:37，“</a:t>
            </a:r>
            <a:r>
              <a:rPr sz="1270">
                <a:solidFill>
                  <a:srgbClr val="AAAAAA"/>
                </a:solidFill>
              </a:rPr>
              <a:t>37……</a:t>
            </a:r>
            <a:r>
              <a:t>到我这里来的，我总不丢弃他。”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得救的确据</a:t>
            </a:r>
          </a:p>
        </p:txBody>
      </p:sp>
      <p:sp>
        <p:nvSpPr>
          <p:cNvPr id="133" name="Inhaltsplatzhalter 2"/>
          <p:cNvSpPr txBox="1">
            <a:spLocks noGrp="1"/>
          </p:cNvSpPr>
          <p:nvPr>
            <p:ph type="body" sz="half" idx="1"/>
          </p:nvPr>
        </p:nvSpPr>
        <p:spPr>
          <a:xfrm>
            <a:off x="5327233" y="1397794"/>
            <a:ext cx="3362194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启3:20，“</a:t>
            </a:r>
            <a:r>
              <a:rPr sz="1381">
                <a:solidFill>
                  <a:srgbClr val="AAAAAA"/>
                </a:solidFill>
              </a:rPr>
              <a:t>20</a:t>
            </a:r>
            <a:r>
              <a:t>看哪，我站在门外叩门，若有听见我声音就开门的，我要进到他那里去，我与他，他与我一同坐席。”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36" y="1210527"/>
            <a:ext cx="4016471" cy="5612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得救的确据</a:t>
            </a:r>
          </a:p>
        </p:txBody>
      </p:sp>
      <p:sp>
        <p:nvSpPr>
          <p:cNvPr id="140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/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那要不要接受洗礼？</a:t>
            </a:r>
          </a:p>
          <a:p>
            <a: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pPr>
            <a:r>
              <a:t>《给初信者》第24课，〈初入教会的疑难〉则说：“ 洗礼是表明我们与基督联合的事实： 与他一同受死、一同复活（罗6:3-5）。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itel 1"/>
          <p:cNvSpPr txBox="1"/>
          <p:nvPr/>
        </p:nvSpPr>
        <p:spPr>
          <a:xfrm>
            <a:off x="1092467" y="190233"/>
            <a:ext cx="653826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得救的确据</a:t>
            </a:r>
          </a:p>
        </p:txBody>
      </p:sp>
      <p:sp>
        <p:nvSpPr>
          <p:cNvPr id="146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1" y="1619999"/>
            <a:ext cx="7831395" cy="5238001"/>
          </a:xfrm>
          <a:prstGeom prst="rect">
            <a:avLst/>
          </a:prstGeom>
        </p:spPr>
        <p:txBody>
          <a:bodyPr/>
          <a:lstStyle>
            <a:lvl1pPr marL="280734" indent="-280734">
              <a:defRPr sz="34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这样说有问题吗？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1881</Words>
  <Application>Microsoft Office PowerPoint</Application>
  <PresentationFormat>Bildschirmpräsentation (4:3)</PresentationFormat>
  <Paragraphs>233</Paragraphs>
  <Slides>33</Slides>
  <Notes>33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9" baseType="lpstr">
      <vt:lpstr>等线</vt:lpstr>
      <vt:lpstr>Helvetica Neue</vt:lpstr>
      <vt:lpstr>SimHei</vt:lpstr>
      <vt:lpstr>SimSun</vt:lpstr>
      <vt:lpstr>Arial</vt:lpstr>
      <vt:lpstr>Office 主题​​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484</cp:revision>
  <dcterms:created xsi:type="dcterms:W3CDTF">2023-03-17T14:22:59Z</dcterms:created>
  <dcterms:modified xsi:type="dcterms:W3CDTF">2023-11-08T01:21:53Z</dcterms:modified>
</cp:coreProperties>
</file>