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6.tif"/><Relationship Id="rId5" Type="http://schemas.openxmlformats.org/officeDocument/2006/relationships/image" Target="../media/image7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743" y="185908"/>
            <a:ext cx="11359314" cy="938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神國裡的公平與恩典"/>
          <p:cNvSpPr txBox="1"/>
          <p:nvPr>
            <p:ph type="ctrTitle"/>
          </p:nvPr>
        </p:nvSpPr>
        <p:spPr>
          <a:xfrm>
            <a:off x="1434729" y="-420822"/>
            <a:ext cx="10464801" cy="3302001"/>
          </a:xfrm>
          <a:prstGeom prst="rect">
            <a:avLst/>
          </a:prstGeom>
        </p:spPr>
        <p:txBody>
          <a:bodyPr/>
          <a:lstStyle/>
          <a:p>
            <a:pPr/>
            <a:r>
              <a:t>神國裡的公平與恩典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得救的确据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得救的确据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神怎样用守约来保护我们？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8390" indent="-458390" algn="just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神应许人因信称义，成为得救的确据：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t>脱离了不能自救的捆绑：没有人能凭一己之力配得救恩。因信称义成为了我们得救的确据；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t>脱离了被惩罚的恐惧：过去和现在罪都被赦免，将来犯罪，只要认罪悔改，也得到赦免。神的爱不会离开我们。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约一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4:18 </a:t>
            </a:r>
            <a:r>
              <a:t>爱里没有惧怕；爱既完全，就把惧怕除去。因为惧怕里含着刑罚，惧怕的人在爱里未得完全。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人计算的方法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人计算的方法</a:t>
            </a:r>
          </a:p>
          <a:p>
            <a:pPr marL="458390" indent="-458390" defTabSz="457200">
              <a:spcBef>
                <a:spcPts val="0"/>
              </a:spcBef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交易：付出多少就配得多少。</a:t>
            </a:r>
          </a:p>
          <a:p>
            <a:pPr marL="458390" indent="-458390" defTabSz="457200">
              <a:spcBef>
                <a:spcPts val="0"/>
              </a:spcBef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葡萄园工人工资计算：</a:t>
            </a:r>
          </a:p>
          <a:p>
            <a:pPr marL="0" indent="673100" defTabSz="457200">
              <a:spcBef>
                <a:spcPts val="0"/>
              </a:spcBef>
              <a:buSzTx/>
              <a:buNone/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1钱银子</a:t>
            </a:r>
            <a:r>
              <a:rPr>
                <a:latin typeface="Apple Color Emoji"/>
                <a:ea typeface="Apple Color Emoji"/>
                <a:cs typeface="Apple Color Emoji"/>
                <a:sym typeface="Apple Color Emoji"/>
              </a:rPr>
              <a:t>➗</a:t>
            </a:r>
            <a:r>
              <a:t>12小时</a:t>
            </a:r>
            <a:r>
              <a:rPr>
                <a:latin typeface="Apple Color Emoji"/>
                <a:ea typeface="Apple Color Emoji"/>
                <a:cs typeface="Apple Color Emoji"/>
                <a:sym typeface="Apple Color Emoji"/>
              </a:rPr>
              <a:t>🟰</a:t>
            </a:r>
            <a:r>
              <a:t>0.083钱银子</a:t>
            </a:r>
          </a:p>
          <a:p>
            <a:pPr marL="0" indent="673100" defTabSz="457200">
              <a:spcBef>
                <a:spcPts val="0"/>
              </a:spcBef>
              <a:buSzTx/>
              <a:buNone/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t>钱银子</a:t>
            </a:r>
            <a:r>
              <a:rPr>
                <a:latin typeface="Apple Color Emoji"/>
                <a:ea typeface="Apple Color Emoji"/>
                <a:cs typeface="Apple Color Emoji"/>
                <a:sym typeface="Apple Color Emoji"/>
              </a:rPr>
              <a:t>✖️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12</a:t>
            </a:r>
            <a:r>
              <a:t>小时</a:t>
            </a:r>
            <a:r>
              <a:rPr>
                <a:latin typeface="Apple Color Emoji"/>
                <a:ea typeface="Apple Color Emoji"/>
                <a:cs typeface="Apple Color Emoji"/>
                <a:sym typeface="Apple Color Emoji"/>
              </a:rPr>
              <a:t>🟰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12</a:t>
            </a:r>
            <a:r>
              <a:t>钱银子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150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7655" y="3824021"/>
            <a:ext cx="4085492" cy="4085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中德职业技术教育网页：2022年德国大学毕业生的起薪平均 税前年收入是44836欧元。 硕士毕业生的起薪平均年收入为46709欧元（每月3892欧元），本科毕业生的起薪年收入为41300欧元（每月3441欧元）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58390" indent="-458390" defTabSz="457200">
              <a:spcBef>
                <a:spcPts val="600"/>
              </a:spcBef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中德职业技术教育网页：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2022</a:t>
            </a:r>
            <a:r>
              <a:t>年德国大学毕业生的起薪平均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税前年收入是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44836</a:t>
            </a:r>
            <a:r>
              <a:t>欧元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。 </a:t>
            </a:r>
            <a:r>
              <a:t>硕士毕业生的起薪平均年收入为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46709</a:t>
            </a:r>
            <a:r>
              <a:t>欧元（每月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3892</a:t>
            </a:r>
            <a:r>
              <a:t>欧元），本科毕业生的起薪年收入为41300欧元（每月3441欧元）。</a:t>
            </a:r>
          </a:p>
          <a:p>
            <a:pPr marL="458390" indent="-458390" defTabSz="457200">
              <a:spcBef>
                <a:spcPts val="600"/>
              </a:spcBef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在工人眼中，家主的守约並不重要，他们认为自己配得才是更重要！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神赐予的方法：恩典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神赐予的方法：恩典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solidFill>
                  <a:srgbClr val="000000"/>
                </a:solidFill>
              </a:rPr>
              <a:t>神的眼中是用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“恩典”</a:t>
            </a:r>
            <a:r>
              <a:rPr>
                <a:solidFill>
                  <a:srgbClr val="000000"/>
                </a:solidFill>
              </a:rPr>
              <a:t>去看顾人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恩典：</a:t>
            </a:r>
            <a:r>
              <a:t>神因为爱和怜悯，将好处赐给不配得的人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太</a:t>
            </a:r>
            <a:r>
              <a:rPr>
                <a:latin typeface="Arial"/>
                <a:ea typeface="Arial"/>
                <a:cs typeface="Arial"/>
                <a:sym typeface="Arial"/>
              </a:rPr>
              <a:t>20:3-7 </a:t>
            </a:r>
            <a:r>
              <a:t>约在巳初出去，看见市上还</a:t>
            </a:r>
            <a:r>
              <a:rPr>
                <a:solidFill>
                  <a:srgbClr val="000000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rPr>
              <a:t>有闲站的人</a:t>
            </a:r>
            <a:r>
              <a:t>，就对他们说：『你们也进葡萄园去……约在午正和申初又出去，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  <a:latin typeface="PingFang TC Semibold"/>
                <a:ea typeface="PingFang TC Semibold"/>
                <a:cs typeface="PingFang TC Semibold"/>
                <a:sym typeface="PingFang TC Semibold"/>
              </a:rPr>
              <a:t>也是这样行</a:t>
            </a:r>
            <a:r>
              <a:t>。约在酉初出去，看见</a:t>
            </a:r>
            <a:r>
              <a:rPr>
                <a:solidFill>
                  <a:srgbClr val="000000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rPr>
              <a:t>还有人站</a:t>
            </a:r>
            <a:r>
              <a:t>在那里，就问他们说：『你们为什么整天在这里</a:t>
            </a:r>
            <a:r>
              <a:rPr>
                <a:solidFill>
                  <a:srgbClr val="000000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rPr>
              <a:t>闲站</a:t>
            </a:r>
            <a:r>
              <a:t>呢？』他们说：『因为没有人雇我们。』他说：『你们也进葡萄园去。』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用人交易的方法去衡量事情，我们只会看见不公平，偏袒和嫉妒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58390" indent="-458390" algn="just" defTabSz="457200">
              <a:spcBef>
                <a:spcPts val="1500"/>
              </a:spcBef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用人交易的方法去衡量事情，我们只会看见不公平，偏袒和嫉妒。</a:t>
            </a:r>
          </a:p>
          <a:p>
            <a:pPr marL="458390" indent="-458390" algn="just" defTabSz="457200">
              <a:spcBef>
                <a:spcPts val="1500"/>
              </a:spcBef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恩典的角度去看，我们能看见神对人的爱和怜悯。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48738" b="12141"/>
          <a:stretch>
            <a:fillRect/>
          </a:stretch>
        </p:blipFill>
        <p:spPr>
          <a:xfrm>
            <a:off x="1544933" y="3640323"/>
            <a:ext cx="3078914" cy="354368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人：一样才是公平"/>
          <p:cNvSpPr txBox="1"/>
          <p:nvPr/>
        </p:nvSpPr>
        <p:spPr>
          <a:xfrm>
            <a:off x="771265" y="7502487"/>
            <a:ext cx="432125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人：一样才是公平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0554" t="0" r="0" b="12128"/>
          <a:stretch>
            <a:fillRect/>
          </a:stretch>
        </p:blipFill>
        <p:spPr>
          <a:xfrm>
            <a:off x="6679601" y="3655614"/>
            <a:ext cx="2943745" cy="351309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神：施恩典，看顾人的需要"/>
          <p:cNvSpPr txBox="1"/>
          <p:nvPr/>
        </p:nvSpPr>
        <p:spPr>
          <a:xfrm>
            <a:off x="5510697" y="7502487"/>
            <a:ext cx="561467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神：施恩典，看顾人的需要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实践：感恩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实践：感恩</a:t>
            </a:r>
          </a:p>
          <a:p>
            <a:pPr marL="458390" indent="-458390" algn="just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在清晨或较早时间来到的工人，他们生活也是困苦無保障。可能一开始他们也是带着感恩的心去接受这一天一钱银子的工作。在辛苦时怀疑自己的付出是否值得，到最后认为是错误的！于是埋怨嫉妒。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458390" indent="-458390" algn="just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说到这里让我想起浪子比喻(路十五)的大儿子埋怨：我听听话话服侍你这么多年，你从来没有给我宰羊跟朋友开Party！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父亲对他说：“儿啊！你常和我同在，我所有的一切都是你的。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58390" indent="-458390" algn="just" defTabSz="457200">
              <a:spcBef>
                <a:spcPts val="150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父亲对他说：“儿啊！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你常和我同在，我所有的一切都是你的。</a:t>
            </a:r>
            <a:r>
              <a:t>”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458390" indent="-458390" algn="just" defTabSz="457200">
              <a:spcBef>
                <a:spcPts val="150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“神常和我们同在，神所有的一切都是我们的。</a:t>
            </a:r>
            <a:r>
              <a:rPr>
                <a:solidFill>
                  <a:srgbClr val="222222"/>
                </a:solidFill>
              </a:rPr>
              <a:t>”我们能为此而满足吗？我们能为到自己人生而满足和感恩吗？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2351" y="4346912"/>
            <a:ext cx="4689155" cy="3392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20:16  这样，那在后的，将要在前；在前的，将要在后了。（有古卷加：因为被召的人多，选上的人少。）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150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20:16  这样，那在后的，将要在前；在前的，将要在后了。（有古卷加：因为被召的人多，选上的人少。）</a:t>
            </a:r>
          </a:p>
          <a:p>
            <a:pPr marL="320324" indent="-306989" defTabSz="457200">
              <a:spcBef>
                <a:spcPts val="1500"/>
              </a:spcBef>
              <a:buClr>
                <a:srgbClr val="222222"/>
              </a:buClr>
              <a:buFont typeface="PingFang TC Regular"/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最先到葡萄园工作的人，他们最先得到安慰的人。但后来他们便忘记了这安慰去埋怨家主，失落了家主赐的恩典。</a:t>
            </a:r>
          </a:p>
          <a:p>
            <a:pPr marL="320324" indent="-306989" defTabSz="457200">
              <a:spcBef>
                <a:spcPts val="1500"/>
              </a:spcBef>
              <a:buClr>
                <a:srgbClr val="222222"/>
              </a:buClr>
              <a:buFont typeface="PingFang TC Regular"/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最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迟</a:t>
            </a:r>
            <a:r>
              <a:t>来的工人，他们在街上受了最长时间担忧的人，在这一刻仍然为到这份恩典而感恩！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在前的将要在后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在前的将要在后</a:t>
            </a:r>
          </a:p>
          <a:p>
            <a:pPr marL="458390" indent="-458390" algn="just" defTabSz="457200">
              <a:spcBef>
                <a:spcPts val="0"/>
              </a:spcBef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耶稣提醒：</a:t>
            </a:r>
          </a:p>
          <a:p>
            <a:pPr marL="654843" indent="-654843" algn="just" defTabSz="457200">
              <a:spcBef>
                <a:spcPts val="0"/>
              </a:spcBef>
              <a:buSzPct val="100000"/>
              <a:buAutoNum type="arabicPeriod" startAt="1"/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神会记得为祂牺牲的人</a:t>
            </a:r>
          </a:p>
          <a:p>
            <a:pPr marL="654843" indent="-654843" algn="just" defTabSz="457200">
              <a:spcBef>
                <a:spcPts val="0"/>
              </a:spcBef>
              <a:buSzPct val="100000"/>
              <a:buAutoNum type="arabicPeriod" startAt="1"/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不要以为自己是最先或最劳苦的就能配得更多，各人得多少是神的恩典去决定。</a:t>
            </a:r>
          </a:p>
          <a:p>
            <a:pPr marL="654843" indent="-654843" algn="just" defTabSz="457200">
              <a:spcBef>
                <a:spcPts val="0"/>
              </a:spcBef>
              <a:buSzPct val="100000"/>
              <a:buAutoNum type="arabicPeriod" startAt="1"/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千万不要嫉妒，因为你嫉妒就会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t>离神，失落了与神同在和祂的一切的好处，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458390" indent="-458390" algn="just" defTabSz="457200">
              <a:spcBef>
                <a:spcPts val="0"/>
              </a:spcBef>
              <a:defRPr sz="3300">
                <a:solidFill>
                  <a:srgbClr val="222222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感恩的心能将我们带到神面前。埋怨嫉妒使人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t>离了神。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4578" y="6167386"/>
            <a:ext cx="5315644" cy="2503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5" y="33361"/>
            <a:ext cx="5861409" cy="586140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总结…"/>
          <p:cNvSpPr txBox="1"/>
          <p:nvPr>
            <p:ph type="body" idx="1"/>
          </p:nvPr>
        </p:nvSpPr>
        <p:spPr>
          <a:xfrm>
            <a:off x="2157713" y="1558277"/>
            <a:ext cx="10171941" cy="7213601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总结</a:t>
            </a:r>
          </a:p>
          <a:p>
            <a:pPr marL="458390" indent="-458390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葡萄园的比喻：神国里的公平和恩典。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8390" indent="-458390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公平：“守约”，保护我们不受亏待。因信称义是保护我们不再被罪捆绑。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8390" indent="-458390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恩典：“向不配的人施慈爱和怜悯”。神眷顾我们离开困苦，享受与祂同在，及在祂里面一切的好处。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8390" indent="-458390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时常感恩，使我们常在神面前，不致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t>离祂和祂的恩典。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引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引言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葡萄园的比喻：为了一钱银子工资的劳资纠纷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一钱银子在当时可以买一天的粮。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耶稣用葡萄园的比喻，教导门徒和我们明白“神国里的公平和恩典”。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7540" y="4466021"/>
            <a:ext cx="7951631" cy="449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经文背景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经文背景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>
              <a:spcBef>
                <a:spcPts val="0"/>
              </a:spcBef>
              <a:buSzTx/>
              <a:buNone/>
              <a:defRPr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马太福音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19</a:t>
            </a:r>
            <a:r>
              <a:t>章：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10493" indent="-297793" algn="just">
              <a:spcBef>
                <a:spcPts val="0"/>
              </a:spcBef>
              <a:buClr>
                <a:srgbClr val="000000"/>
              </a:buClr>
              <a:buFont typeface="Helvetica Neue"/>
              <a:defRPr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少年财主问耶稣如何得到永生。耶稣知道从小便遵守诫命，所以耶稣挑战他把一切家产变卖并要跟随耶稣。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10493" indent="-297793" algn="just">
              <a:spcBef>
                <a:spcPts val="700"/>
              </a:spcBef>
              <a:buClr>
                <a:srgbClr val="000000"/>
              </a:buClr>
              <a:buFont typeface="Helvetica Neue"/>
              <a:defRPr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那少年人因为不舍得财富，结果他忧愁地离去。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9314" y="4657692"/>
            <a:ext cx="6578366" cy="3696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太 19:27  彼得就对他(耶稣)说：看哪，我们已经撇下所有的跟从你，将来我们要得什么呢？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150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太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19:27  </a:t>
            </a:r>
            <a:r>
              <a:t>彼得就对他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t>耶稣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t>说：看哪，我们已经撇下所有的跟从你，将来我们要得什么呢？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耶稣的回答：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1.</a:t>
            </a:r>
            <a:r>
              <a:t>神不会忘记那些为天国作牺牲的人；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2.</a:t>
            </a:r>
            <a:r>
              <a:t>神国里的公平和恩典。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于是向门徒讲这个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葡萄园的比喻</a:t>
            </a:r>
            <a:r>
              <a:t>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133" name="Group"/>
          <p:cNvGrpSpPr/>
          <p:nvPr/>
        </p:nvGrpSpPr>
        <p:grpSpPr>
          <a:xfrm>
            <a:off x="176660" y="5132017"/>
            <a:ext cx="12655823" cy="3098116"/>
            <a:chOff x="0" y="0"/>
            <a:chExt cx="12655822" cy="3098114"/>
          </a:xfrm>
        </p:grpSpPr>
        <p:pic>
          <p:nvPicPr>
            <p:cNvPr id="12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30105" b="0"/>
            <a:stretch>
              <a:fillRect/>
            </a:stretch>
          </p:blipFill>
          <p:spPr>
            <a:xfrm>
              <a:off x="5055677" y="49717"/>
              <a:ext cx="3630554" cy="2973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739" t="0" r="49739" b="0"/>
            <a:stretch>
              <a:fillRect/>
            </a:stretch>
          </p:blipFill>
          <p:spPr>
            <a:xfrm>
              <a:off x="2388813" y="0"/>
              <a:ext cx="2518348" cy="3098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6397"/>
              <a:ext cx="2271341" cy="2925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2540" t="0" r="0" b="0"/>
            <a:stretch>
              <a:fillRect/>
            </a:stretch>
          </p:blipFill>
          <p:spPr>
            <a:xfrm>
              <a:off x="8811445" y="51752"/>
              <a:ext cx="3844378" cy="29250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人眼中的公平…"/>
          <p:cNvSpPr txBox="1"/>
          <p:nvPr>
            <p:ph type="body" idx="1"/>
          </p:nvPr>
        </p:nvSpPr>
        <p:spPr>
          <a:xfrm>
            <a:off x="746587" y="528716"/>
            <a:ext cx="11099801" cy="7213601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人眼中的公平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太</a:t>
            </a:r>
            <a:r>
              <a:rPr>
                <a:latin typeface="Arial"/>
                <a:ea typeface="Arial"/>
                <a:cs typeface="Arial"/>
                <a:sym typeface="Arial"/>
              </a:rPr>
              <a:t>20:9-12  </a:t>
            </a:r>
            <a:r>
              <a:t>约在酉初雇的人来了，各人得了一钱银子。及至那先雇的来了，他们以为必要多得；谁知也是各得一钱。他们得了，就埋怨家主说：『我们整天劳苦受热，那后来的只做了一小时，你竟叫他们和我们一样吗？』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劳资纠纷</a:t>
            </a:r>
            <a:r>
              <a:rPr>
                <a:latin typeface="Arial"/>
                <a:ea typeface="Arial"/>
                <a:cs typeface="Arial"/>
                <a:sym typeface="Arial"/>
              </a:rPr>
              <a:t> : </a:t>
            </a:r>
            <a:r>
              <a:t>不公平</a:t>
            </a:r>
            <a:r>
              <a:rPr>
                <a:latin typeface="Arial"/>
                <a:ea typeface="Arial"/>
                <a:cs typeface="Arial"/>
                <a:sym typeface="Arial"/>
              </a:rPr>
              <a:t>(</a:t>
            </a:r>
            <a:r>
              <a:t>人人一样、多劳多得、同工同酬……</a:t>
            </a:r>
            <a:r>
              <a:rPr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一樣才是公平！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150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一樣才是公平！</a:t>
            </a:r>
          </a:p>
          <a:p>
            <a:pPr marL="0" indent="0" algn="just" defTabSz="457200">
              <a:spcBef>
                <a:spcPts val="1500"/>
              </a:spcBef>
              <a:buSzTx/>
              <a:buNone/>
              <a:defRPr sz="3300">
                <a:solidFill>
                  <a:schemeClr val="accent1">
                    <a:lumOff val="-135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肖戰(2023年中國最帥男星)            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7480" y="3001813"/>
            <a:ext cx="4903081" cy="4903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八兩金(香港演員）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defRPr sz="3300">
                <a:solidFill>
                  <a:schemeClr val="accent1">
                    <a:lumOff val="-135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八兩金(香港演員）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4298" y="2025650"/>
            <a:ext cx="5715001" cy="5702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人眼中的公平：有好處時就爭取公平，有虧損或犧牲時就不要求了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58390" indent="-458390" defTabSz="457200">
              <a:spcBef>
                <a:spcPts val="0"/>
              </a:spcBef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人眼中的公平：有好處時就爭取公平，有虧損或犧牲時就不要求了。</a:t>
            </a:r>
          </a:p>
          <a:p>
            <a:pPr marL="458390" indent="-458390" algn="just" defTabSz="457200">
              <a:spcBef>
                <a:spcPts val="0"/>
              </a:spcBef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沒有原則，沒有按照規定辦事。這才是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不公平！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4224" y="3436891"/>
            <a:ext cx="3236352" cy="4005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神眼中的公平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神眼中的公平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“守约”</a:t>
            </a:r>
            <a:r>
              <a:t>就是公平，是保护人不受亏负。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457200">
              <a:spcBef>
                <a:spcPts val="60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太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20:1-2 </a:t>
            </a:r>
            <a:r>
              <a:t>因为天国好像家主清早去雇人进他的葡萄园做工，和工人讲定一天一钱银子，就打发他们进葡萄园去。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太</a:t>
            </a:r>
            <a:r>
              <a:rPr>
                <a:latin typeface="Arial"/>
                <a:ea typeface="Arial"/>
                <a:cs typeface="Arial"/>
                <a:sym typeface="Arial"/>
              </a:rPr>
              <a:t>20:13 </a:t>
            </a:r>
            <a:r>
              <a:t>家主回答其中的一人说：『朋友，我不亏负你，你与我讲定的不是一钱银子吗？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家主守约：没有擅自更改约定的工钱。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没有亏负：没有少给了工人。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神国里的公平就是守约。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