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  <p:sldMasterId id="2147483695" r:id="rId2"/>
  </p:sldMasterIdLst>
  <p:notesMasterIdLst>
    <p:notesMasterId r:id="rId30"/>
  </p:notesMasterIdLst>
  <p:sldIdLst>
    <p:sldId id="21331" r:id="rId3"/>
    <p:sldId id="21332" r:id="rId4"/>
    <p:sldId id="21333" r:id="rId5"/>
    <p:sldId id="21334" r:id="rId6"/>
    <p:sldId id="21335" r:id="rId7"/>
    <p:sldId id="21336" r:id="rId8"/>
    <p:sldId id="21337" r:id="rId9"/>
    <p:sldId id="21338" r:id="rId10"/>
    <p:sldId id="21339" r:id="rId11"/>
    <p:sldId id="21340" r:id="rId12"/>
    <p:sldId id="21341" r:id="rId13"/>
    <p:sldId id="21342" r:id="rId14"/>
    <p:sldId id="21343" r:id="rId15"/>
    <p:sldId id="21344" r:id="rId16"/>
    <p:sldId id="21345" r:id="rId17"/>
    <p:sldId id="21346" r:id="rId18"/>
    <p:sldId id="21347" r:id="rId19"/>
    <p:sldId id="21348" r:id="rId20"/>
    <p:sldId id="21349" r:id="rId21"/>
    <p:sldId id="21350" r:id="rId22"/>
    <p:sldId id="21351" r:id="rId23"/>
    <p:sldId id="21352" r:id="rId24"/>
    <p:sldId id="278" r:id="rId25"/>
    <p:sldId id="279" r:id="rId26"/>
    <p:sldId id="280" r:id="rId27"/>
    <p:sldId id="281" r:id="rId28"/>
    <p:sldId id="282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460" autoAdjust="0"/>
    <p:restoredTop sz="85347" autoAdjust="0"/>
  </p:normalViewPr>
  <p:slideViewPr>
    <p:cSldViewPr snapToGrid="0">
      <p:cViewPr varScale="1">
        <p:scale>
          <a:sx n="138" d="100"/>
          <a:sy n="138" d="100"/>
        </p:scale>
        <p:origin x="235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EBC27-3C92-DF40-81E2-50E2258292AA}" type="datetimeFigureOut">
              <a:rPr lang="zh-CN" altLang="en-US"/>
              <a:t>2023/10/2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2B3B1-C204-5A46-AA13-7B4CAFF35EC8}" type="slidenum">
              <a:rPr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1660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9" name="Shape 9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3" name="Shape 15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讲道内容可从牧师师母/同工处获得。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http://www.hao123.com/haoserver/jianfanzh.htm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9" name="Shape 15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讲道内容可从牧师师母/同工处获得。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http://www.hao123.com/haoserver/jianfanzh.htm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5" name="Shape 16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讲道内容可从牧师师母/同工处获得。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http://www.hao123.com/haoserver/jianfanzh.htm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1" name="Shape 17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讲道内容可从牧师师母/同工处获得。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http://www.hao123.com/haoserver/jianfanzh.htm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7" name="Shape 17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讲道内容可从牧师师母/同工处获得。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http://www.hao123.com/haoserver/jianfanzh.htm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3" name="Shape 18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讲道内容可从牧师师母/同工处获得。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http://www.hao123.com/haoserver/jianfanzh.htm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9" name="Shape 18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讲道内容可从牧师师母/同工处获得。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http://www.hao123.com/haoserver/jianfanzh.htm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5" name="Shape 19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讲道内容可从牧师师母/同工处获得。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http://www.hao123.com/haoserver/jianfanzh.htm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1" name="Shape 20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讲道内容可从牧师师母/同工处获得。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http://www.hao123.com/haoserver/jianfanzh.htm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7" name="Shape 20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讲道内容可从牧师师母/同工处获得。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http://www.hao123.com/haoserver/jianfanzh.htm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" name="Shape 10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讲道内容可从牧师师母/同工处获得。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http://www.hao123.com/haoserver/jianfanzh.htm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3" name="Shape 21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讲道内容可从牧师师母/同工处获得。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http://www.hao123.com/haoserver/jianfanzh.htm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9" name="Shape 21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讲道内容可从牧师师母/同工处获得。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http://www.hao123.com/haoserver/jianfanzh.htm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25" name="Shape 22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讲道内容可从牧师师母/同工处获得。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http://www.hao123.com/haoserver/jianfanzh.htm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31" name="Shape 23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讲道内容可从牧师师母/同工处获得。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http://www.hao123.com/haoserver/jianfanzh.htm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37" name="Shape 23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讲道内容可从牧师师母/同工处获得。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http://www.hao123.com/haoserver/jianfanzh.htm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43" name="Shape 24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讲道内容可从牧师师母/同工处获得。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http://www.hao123.com/haoserver/jianfanzh.htm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49" name="Shape 24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讲道内容可从牧师师母/同工处获得。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http://www.hao123.com/haoserver/jianfanzh.htm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55" name="Shape 25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讲道内容可从牧师师母/同工处获得。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http://www.hao123.com/haoserver/jianfanzh.htm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讲道内容可从牧师师母/同工处获得。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http://www.hao123.com/haoserver/jianfanzh.htm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讲道内容可从牧师师母/同工处获得。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http://www.hao123.com/haoserver/jianfanzh.htm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3" name="Shape 12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讲道内容可从牧师师母/同工处获得。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http://www.hao123.com/haoserver/jianfanzh.htm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9" name="Shape 12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讲道内容可从牧师师母/同工处获得。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http://www.hao123.com/haoserver/jianfanzh.htm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5" name="Shape 13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讲道内容可从牧师师母/同工处获得。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http://www.hao123.com/haoserver/jianfanzh.htm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1" name="Shape 14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讲道内容可从牧师师母/同工处获得。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http://www.hao123.com/haoserver/jianfanzh.htm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7" name="Shape 14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讲道内容可从牧师师母/同工处获得。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http://www.hao123.com/haoserver/jianfanzh.htm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等线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2pPr>
            <a:lvl3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3pPr>
            <a:lvl4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4pPr>
            <a:lvl5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196E9F-E187-4BB8-E07C-EF2928DB4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EF26E6-6E9F-F74A-A11D-F933C576503F}" type="datetimeFigureOut">
              <a:rPr lang="de-DE" altLang="zh-CN"/>
              <a:pPr>
                <a:defRPr/>
              </a:pPr>
              <a:t>02.10.2023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992B49-8E76-3889-1AC6-BE85E5646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F0F3A4-D779-EB14-850F-7BE779926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94FD-191C-1C45-A15B-388296FA2A5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98321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1E298F-1AE3-A53F-8C47-DC28480BD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81D86-DAB0-0449-ACC2-B659CA788E52}" type="datetimeFigureOut">
              <a:rPr lang="de-DE" altLang="zh-CN"/>
              <a:pPr>
                <a:defRPr/>
              </a:pPr>
              <a:t>02.10.2023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366907-BE2D-C7F1-C9C3-BA5AD784C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82D3A4-34B4-6414-2609-1A4931AFB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AEEE9-EB5A-9146-BD15-968DA8FE545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48825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標題文字"/>
          <p:cNvSpPr txBox="1">
            <a:spLocks noGrp="1"/>
          </p:cNvSpPr>
          <p:nvPr>
            <p:ph type="title"/>
          </p:nvPr>
        </p:nvSpPr>
        <p:spPr>
          <a:xfrm>
            <a:off x="685800" y="1122362"/>
            <a:ext cx="77724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標題文字</a:t>
            </a:r>
          </a:p>
        </p:txBody>
      </p:sp>
      <p:sp>
        <p:nvSpPr>
          <p:cNvPr id="12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1143000" y="3602037"/>
            <a:ext cx="6858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13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429210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標題文字</a:t>
            </a:r>
          </a:p>
        </p:txBody>
      </p:sp>
      <p:sp>
        <p:nvSpPr>
          <p:cNvPr id="21" name="內文層級一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22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923310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標題文字"/>
          <p:cNvSpPr txBox="1">
            <a:spLocks noGrp="1"/>
          </p:cNvSpPr>
          <p:nvPr>
            <p:ph type="title"/>
          </p:nvPr>
        </p:nvSpPr>
        <p:spPr>
          <a:xfrm>
            <a:off x="623887" y="1709739"/>
            <a:ext cx="7886701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標題文字</a:t>
            </a:r>
          </a:p>
        </p:txBody>
      </p:sp>
      <p:sp>
        <p:nvSpPr>
          <p:cNvPr id="30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623887" y="4589464"/>
            <a:ext cx="78867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31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3317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標題文字</a:t>
            </a:r>
          </a:p>
        </p:txBody>
      </p:sp>
      <p:sp>
        <p:nvSpPr>
          <p:cNvPr id="39" name="內文層級一…"/>
          <p:cNvSpPr txBox="1"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40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564991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標題文字"/>
          <p:cNvSpPr txBox="1">
            <a:spLocks noGrp="1"/>
          </p:cNvSpPr>
          <p:nvPr>
            <p:ph type="title"/>
          </p:nvPr>
        </p:nvSpPr>
        <p:spPr>
          <a:xfrm>
            <a:off x="629841" y="365125"/>
            <a:ext cx="7886701" cy="1325564"/>
          </a:xfrm>
          <a:prstGeom prst="rect">
            <a:avLst/>
          </a:prstGeom>
        </p:spPr>
        <p:txBody>
          <a:bodyPr/>
          <a:lstStyle/>
          <a:p>
            <a:r>
              <a:t>標題文字</a:t>
            </a:r>
          </a:p>
        </p:txBody>
      </p:sp>
      <p:sp>
        <p:nvSpPr>
          <p:cNvPr id="48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629841" y="1681163"/>
            <a:ext cx="3868341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4629150" y="1681163"/>
            <a:ext cx="3887392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469110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標題文字</a:t>
            </a:r>
          </a:p>
        </p:txBody>
      </p:sp>
      <p:sp>
        <p:nvSpPr>
          <p:cNvPr id="58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073798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394995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標題文字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標題文字</a:t>
            </a:r>
          </a:p>
        </p:txBody>
      </p:sp>
      <p:sp>
        <p:nvSpPr>
          <p:cNvPr id="73" name="內文層級一…"/>
          <p:cNvSpPr txBox="1">
            <a:spLocks noGrp="1"/>
          </p:cNvSpPr>
          <p:nvPr>
            <p:ph type="body" sz="half" idx="1"/>
          </p:nvPr>
        </p:nvSpPr>
        <p:spPr>
          <a:xfrm>
            <a:off x="3887391" y="987425"/>
            <a:ext cx="4629151" cy="4873626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629840" y="2057400"/>
            <a:ext cx="2949180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42660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標題文字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標題文字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3887391" y="987425"/>
            <a:ext cx="4629151" cy="4873626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85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55620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8FB3B9-D89E-4CB6-2DB2-E07437262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F6929-7674-C64E-A379-4B8CF168C3CD}" type="datetimeFigureOut">
              <a:rPr lang="de-DE" altLang="zh-CN"/>
              <a:pPr>
                <a:defRPr/>
              </a:pPr>
              <a:t>02.10.2023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6F1CF5-DAD3-4102-DFCA-CEC8CE311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CA2CF9-B987-EF2A-8785-B694B4C31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DE46B-A85F-194F-9E46-B63AAA7C676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56501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6641E16-A752-CB6B-8E51-AEE3AA33F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FCC07-01A9-7740-94A8-6072210E43E6}" type="datetimeFigureOut">
              <a:rPr lang="de-DE" altLang="zh-CN"/>
              <a:pPr>
                <a:defRPr/>
              </a:pPr>
              <a:t>02.10.2023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7B033BA-32CA-F8EA-4C50-09AB51E02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3EA1261-D2B9-BE14-A757-727F5FBE5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D0117-A0C1-7D40-803A-9853DB64ED8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61661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78C4B44-AFE5-673B-4FDD-825E68100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3894E-1E72-6F4B-8811-00EDE40E759C}" type="datetimeFigureOut">
              <a:rPr lang="de-DE" altLang="zh-CN"/>
              <a:pPr>
                <a:defRPr/>
              </a:pPr>
              <a:t>02.10.2023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24D4FEE-FA99-A48C-06C5-07A60283B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E15B7B6-61B4-06EC-FBC4-FF01F7823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FF8B1-BBD4-8748-8331-D105DDB0032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0305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38C5865-C635-2F42-3561-21CB2CD49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E56983-75AE-1846-9280-5A5B74268F51}" type="datetimeFigureOut">
              <a:rPr lang="de-DE" altLang="zh-CN"/>
              <a:pPr>
                <a:defRPr/>
              </a:pPr>
              <a:t>02.10.2023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81A18D2-CDA5-C007-F330-3710E9E4F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E677175-76BB-A5EE-2B67-D411772F7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5FF77-E1FF-3249-BA28-C68491A96D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19352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282091F-EEFD-32A6-1B42-1B36A2411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1CE27-1F3D-F848-9AE5-BF7B3CC9FA40}" type="datetimeFigureOut">
              <a:rPr lang="de-DE" altLang="zh-CN"/>
              <a:pPr>
                <a:defRPr/>
              </a:pPr>
              <a:t>02.10.2023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646A9ED-C190-E917-9915-F31E5B63E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81D9995-C205-89D0-6BF5-3316EDEE0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8F636-86AF-384E-BB59-3B068CFD939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14992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F6FCCC-6B54-1358-C1D7-7EC41ABDA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80734-FB61-B54C-A1B6-C31F2D4537B5}" type="datetimeFigureOut">
              <a:rPr lang="de-DE" altLang="zh-CN"/>
              <a:pPr>
                <a:defRPr/>
              </a:pPr>
              <a:t>02.10.2023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89A5A01-3BBD-4CD8-3589-8FBC67B02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FB7F182-1AA0-3430-1E15-429705D12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132F0-3B9A-8948-A8C1-52568DD17EF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45468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0B2B663-078B-1506-2D35-850CBF275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ED7B1-A6EA-A043-BAFC-E32A348514EB}" type="datetimeFigureOut">
              <a:rPr lang="de-DE" altLang="zh-CN"/>
              <a:pPr>
                <a:defRPr/>
              </a:pPr>
              <a:t>02.10.2023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EF7C441-88E5-FF04-F352-75A1502C3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4E2163-5D91-7D5D-F9C2-15BBF9A36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FBB4C-C788-2241-8B49-86D4164D362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66128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6298CD-788A-B393-30E2-2407DF088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30762-BB40-2741-8509-34B7C38F1A2E}" type="datetimeFigureOut">
              <a:rPr lang="de-DE" altLang="zh-CN"/>
              <a:pPr>
                <a:defRPr/>
              </a:pPr>
              <a:t>02.10.2023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DCB59A-13A4-0BFE-5738-0DFC391B2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1FE47B-BBDE-D143-1525-E50432B4F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9BC3C-6933-614F-9674-93CE780DA6C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11401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Grafik 7">
            <a:extLst>
              <a:ext uri="{FF2B5EF4-FFF2-40B4-BE49-F238E27FC236}">
                <a16:creationId xmlns:a16="http://schemas.microsoft.com/office/drawing/2014/main" id="{2BC8ACDF-1BFB-CBFF-09F9-ABE60A05BA3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06363"/>
            <a:ext cx="1030288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Title Placeholder 1">
            <a:extLst>
              <a:ext uri="{FF2B5EF4-FFF2-40B4-BE49-F238E27FC236}">
                <a16:creationId xmlns:a16="http://schemas.microsoft.com/office/drawing/2014/main" id="{DED92892-EE7B-287A-0C7F-2284F18EC6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Mastertitelformat bearbeiten</a:t>
            </a:r>
            <a:endParaRPr lang="en-US" altLang="zh-CN"/>
          </a:p>
        </p:txBody>
      </p:sp>
      <p:sp>
        <p:nvSpPr>
          <p:cNvPr id="25604" name="Text Placeholder 2">
            <a:extLst>
              <a:ext uri="{FF2B5EF4-FFF2-40B4-BE49-F238E27FC236}">
                <a16:creationId xmlns:a16="http://schemas.microsoft.com/office/drawing/2014/main" id="{904C3FE2-E384-F73A-C73A-5FDAD23924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502CC-8AC7-D4F9-0720-32AAB4B392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7715D2D-EBE1-F748-99F4-CEA1E3DDB077}" type="datetimeFigureOut">
              <a:rPr lang="de-DE" altLang="zh-CN"/>
              <a:pPr>
                <a:defRPr/>
              </a:pPr>
              <a:t>02.10.2023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49AD25-B32E-5581-D7DF-4040039514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8EBF46-5897-BCCD-20C8-1E57E99B7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F53C672-224E-7A45-8E47-6577FE70226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B6B8A5FE-A70F-F6E0-BB73-2C145B80B78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174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文字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標題文字</a:t>
            </a:r>
          </a:p>
        </p:txBody>
      </p:sp>
      <p:sp>
        <p:nvSpPr>
          <p:cNvPr id="3" name="內文層級一…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4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8256726" y="6414761"/>
            <a:ext cx="258624" cy="248306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51144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</p:sldLayoutIdLst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2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讲道</a:t>
            </a:r>
          </a:p>
        </p:txBody>
      </p:sp>
      <p:sp>
        <p:nvSpPr>
          <p:cNvPr id="96" name="Inhaltsplatzhalter 2"/>
          <p:cNvSpPr txBox="1"/>
          <p:nvPr/>
        </p:nvSpPr>
        <p:spPr>
          <a:xfrm>
            <a:off x="44279" y="2270760"/>
            <a:ext cx="9054001" cy="1158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spAutoFit/>
          </a:bodyPr>
          <a:lstStyle>
            <a:lvl1pPr algn="ctr" defTabSz="914400">
              <a:defRPr sz="600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6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避免成为假冒为善的人</a:t>
            </a:r>
            <a:endParaRPr kumimoji="0" sz="6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/>
              <a:ea typeface="SimHei"/>
              <a:sym typeface="SimHei"/>
            </a:endParaRPr>
          </a:p>
        </p:txBody>
      </p:sp>
      <p:sp>
        <p:nvSpPr>
          <p:cNvPr id="97" name="Inhaltsplatzhalter 2"/>
          <p:cNvSpPr txBox="1"/>
          <p:nvPr/>
        </p:nvSpPr>
        <p:spPr>
          <a:xfrm>
            <a:off x="44280" y="3701846"/>
            <a:ext cx="9054001" cy="1386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讲道：陈永安 牧师</a:t>
            </a: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kumimoji="0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经文：太23:13-36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50" name="Titel 1"/>
          <p:cNvSpPr txBox="1"/>
          <p:nvPr/>
        </p:nvSpPr>
        <p:spPr>
          <a:xfrm>
            <a:off x="1092467" y="190233"/>
            <a:ext cx="7256631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sz="36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3. 巧妙发誓避惩罚（太23:16-22）</a:t>
            </a:r>
          </a:p>
        </p:txBody>
      </p:sp>
      <p:sp>
        <p:nvSpPr>
          <p:cNvPr id="151" name="Inhaltsplatzhalter 2"/>
          <p:cNvSpPr txBox="1">
            <a:spLocks noGrp="1"/>
          </p:cNvSpPr>
          <p:nvPr>
            <p:ph type="body" idx="1"/>
          </p:nvPr>
        </p:nvSpPr>
        <p:spPr>
          <a:xfrm>
            <a:off x="619431" y="1619999"/>
            <a:ext cx="7831395" cy="5238001"/>
          </a:xfrm>
          <a:prstGeom prst="rect">
            <a:avLst/>
          </a:prstGeom>
        </p:spPr>
        <p:txBody>
          <a:bodyPr/>
          <a:lstStyle/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耶稣说他们是瞎眼领路，看不见祸害，却以为在指出一条正路。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耶稣接着论到起誓，犹太人不会用神的名字起誓，便指着圣殿起誓⋯⋯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56" name="Titel 1"/>
          <p:cNvSpPr txBox="1"/>
          <p:nvPr/>
        </p:nvSpPr>
        <p:spPr>
          <a:xfrm>
            <a:off x="1092467" y="190233"/>
            <a:ext cx="7256631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sz="36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3. 巧妙发誓避惩罚（太23:16-22）</a:t>
            </a:r>
          </a:p>
        </p:txBody>
      </p:sp>
      <p:sp>
        <p:nvSpPr>
          <p:cNvPr id="157" name="Inhaltsplatzhalter 2"/>
          <p:cNvSpPr txBox="1">
            <a:spLocks noGrp="1"/>
          </p:cNvSpPr>
          <p:nvPr>
            <p:ph type="body" idx="1"/>
          </p:nvPr>
        </p:nvSpPr>
        <p:spPr>
          <a:xfrm>
            <a:off x="619431" y="1619999"/>
            <a:ext cx="7831395" cy="5238001"/>
          </a:xfrm>
          <a:prstGeom prst="rect">
            <a:avLst/>
          </a:prstGeom>
        </p:spPr>
        <p:txBody>
          <a:bodyPr/>
          <a:lstStyle/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这些讨论的出发点不是在于诚实，而是在于规避违背誓言的后果。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为什么要起誓？不就是要表明自己所说的是事实。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因此起誓的讨论，就成了教导人怎样行诡诈，怎样说谎的教导。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62" name="Titel 1"/>
          <p:cNvSpPr txBox="1"/>
          <p:nvPr/>
        </p:nvSpPr>
        <p:spPr>
          <a:xfrm>
            <a:off x="1092467" y="190233"/>
            <a:ext cx="7256631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sz="36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4. 没有献生命为祭（太23:23-24）</a:t>
            </a:r>
          </a:p>
        </p:txBody>
      </p:sp>
      <p:sp>
        <p:nvSpPr>
          <p:cNvPr id="163" name="Inhaltsplatzhalter 2"/>
          <p:cNvSpPr txBox="1">
            <a:spLocks noGrp="1"/>
          </p:cNvSpPr>
          <p:nvPr>
            <p:ph type="body" idx="1"/>
          </p:nvPr>
        </p:nvSpPr>
        <p:spPr>
          <a:xfrm>
            <a:off x="619431" y="1619999"/>
            <a:ext cx="7831395" cy="5238001"/>
          </a:xfrm>
          <a:prstGeom prst="rect">
            <a:avLst/>
          </a:prstGeom>
        </p:spPr>
        <p:txBody>
          <a:bodyPr/>
          <a:lstStyle>
            <a:lvl1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“你们将薄荷、茴香、芹菜献上十分之一，那律法上更重的事，就是公义、怜悯、信实，反倒不行了。这更重的是你们当行的；那也是不可不行的。”（太23:23）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68" name="Titel 1"/>
          <p:cNvSpPr txBox="1"/>
          <p:nvPr/>
        </p:nvSpPr>
        <p:spPr>
          <a:xfrm>
            <a:off x="1092467" y="190233"/>
            <a:ext cx="7256631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sz="36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4. 没有献生命为祭（太23:23-24）</a:t>
            </a:r>
          </a:p>
        </p:txBody>
      </p:sp>
      <p:sp>
        <p:nvSpPr>
          <p:cNvPr id="169" name="Inhaltsplatzhalter 2"/>
          <p:cNvSpPr txBox="1">
            <a:spLocks noGrp="1"/>
          </p:cNvSpPr>
          <p:nvPr>
            <p:ph type="body" idx="1"/>
          </p:nvPr>
        </p:nvSpPr>
        <p:spPr>
          <a:xfrm>
            <a:off x="619431" y="1619999"/>
            <a:ext cx="7831395" cy="5238001"/>
          </a:xfrm>
          <a:prstGeom prst="rect">
            <a:avLst/>
          </a:prstGeom>
        </p:spPr>
        <p:txBody>
          <a:bodyPr/>
          <a:lstStyle/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在奉献的事情上，我们会讨论那十分之一，是税前，还是税后？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还是在每月剩下的十分之一？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重点其实不是奉献了多少，而是有没有感恩的心作奉献！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74" name="Titel 1"/>
          <p:cNvSpPr txBox="1"/>
          <p:nvPr/>
        </p:nvSpPr>
        <p:spPr>
          <a:xfrm>
            <a:off x="1092467" y="190233"/>
            <a:ext cx="7256631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sz="36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4. 没有献生命为祭（太23:23-24）</a:t>
            </a:r>
          </a:p>
        </p:txBody>
      </p:sp>
      <p:sp>
        <p:nvSpPr>
          <p:cNvPr id="175" name="Inhaltsplatzhalter 2"/>
          <p:cNvSpPr txBox="1">
            <a:spLocks noGrp="1"/>
          </p:cNvSpPr>
          <p:nvPr>
            <p:ph type="body" idx="1"/>
          </p:nvPr>
        </p:nvSpPr>
        <p:spPr>
          <a:xfrm>
            <a:off x="619431" y="1619999"/>
            <a:ext cx="7831395" cy="5238001"/>
          </a:xfrm>
          <a:prstGeom prst="rect">
            <a:avLst/>
          </a:prstGeom>
        </p:spPr>
        <p:txBody>
          <a:bodyPr/>
          <a:lstStyle/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不是要奉献什么，奉献多少？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而更重要的是我们的生命，有没有呈献作活祭。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80" name="Titel 1"/>
          <p:cNvSpPr txBox="1"/>
          <p:nvPr/>
        </p:nvSpPr>
        <p:spPr>
          <a:xfrm>
            <a:off x="1092467" y="190233"/>
            <a:ext cx="7256631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sz="36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4. 没有献生命为祭（太23:23-24）</a:t>
            </a:r>
          </a:p>
        </p:txBody>
      </p:sp>
      <p:sp>
        <p:nvSpPr>
          <p:cNvPr id="181" name="Inhaltsplatzhalter 2"/>
          <p:cNvSpPr txBox="1">
            <a:spLocks noGrp="1"/>
          </p:cNvSpPr>
          <p:nvPr>
            <p:ph type="body" idx="1"/>
          </p:nvPr>
        </p:nvSpPr>
        <p:spPr>
          <a:xfrm>
            <a:off x="619431" y="1619999"/>
            <a:ext cx="7831395" cy="5238001"/>
          </a:xfrm>
          <a:prstGeom prst="rect">
            <a:avLst/>
          </a:prstGeom>
        </p:spPr>
        <p:txBody>
          <a:bodyPr/>
          <a:lstStyle/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先知多次训斥犹太人用欺骗的方式做生意，没有顾念穷乏人的需要。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长老没有为寡妇主持公道，侵吞他们应得的家业。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这些都是没有公义、怜悯、信实的表现。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86" name="Titel 1"/>
          <p:cNvSpPr txBox="1"/>
          <p:nvPr/>
        </p:nvSpPr>
        <p:spPr>
          <a:xfrm>
            <a:off x="1092467" y="190233"/>
            <a:ext cx="7256631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sz="36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4. 没有献生命为祭（太23:23-24）</a:t>
            </a:r>
          </a:p>
        </p:txBody>
      </p:sp>
      <p:sp>
        <p:nvSpPr>
          <p:cNvPr id="187" name="Inhaltsplatzhalter 2"/>
          <p:cNvSpPr txBox="1">
            <a:spLocks noGrp="1"/>
          </p:cNvSpPr>
          <p:nvPr>
            <p:ph type="body" idx="1"/>
          </p:nvPr>
        </p:nvSpPr>
        <p:spPr>
          <a:xfrm>
            <a:off x="619431" y="1619999"/>
            <a:ext cx="7831395" cy="5238001"/>
          </a:xfrm>
          <a:prstGeom prst="rect">
            <a:avLst/>
          </a:prstGeom>
        </p:spPr>
        <p:txBody>
          <a:bodyPr/>
          <a:lstStyle/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什么是重要的？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耶稣以夸张的说法：“蠓虫你们就滤出来，骆驼你们倒吞下去。”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两者都是不洁的，但卻軽重不分，信仰上的焦点完全放错了。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92" name="Titel 1"/>
          <p:cNvSpPr txBox="1"/>
          <p:nvPr/>
        </p:nvSpPr>
        <p:spPr>
          <a:xfrm>
            <a:off x="1092467" y="190233"/>
            <a:ext cx="7256631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sz="36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5. 虚有其表的生命（太23:25-26）</a:t>
            </a:r>
          </a:p>
        </p:txBody>
      </p:sp>
      <p:sp>
        <p:nvSpPr>
          <p:cNvPr id="193" name="Inhaltsplatzhalter 2"/>
          <p:cNvSpPr txBox="1">
            <a:spLocks noGrp="1"/>
          </p:cNvSpPr>
          <p:nvPr>
            <p:ph type="body" idx="1"/>
          </p:nvPr>
        </p:nvSpPr>
        <p:spPr>
          <a:xfrm>
            <a:off x="619431" y="1619999"/>
            <a:ext cx="7831395" cy="5238001"/>
          </a:xfrm>
          <a:prstGeom prst="rect">
            <a:avLst/>
          </a:prstGeom>
        </p:spPr>
        <p:txBody>
          <a:bodyPr/>
          <a:lstStyle>
            <a:lvl1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“你们洗净杯盘的外面，里面却盛满了勒索和放荡。你这瞎眼的法利赛人，先洗净杯盘的里面，好叫外面也干净了。”（太23:25-26）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98" name="Titel 1"/>
          <p:cNvSpPr txBox="1"/>
          <p:nvPr/>
        </p:nvSpPr>
        <p:spPr>
          <a:xfrm>
            <a:off x="1092467" y="190233"/>
            <a:ext cx="7256631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sz="36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5. 虚有其表的生命（太23:25-26）</a:t>
            </a:r>
          </a:p>
        </p:txBody>
      </p:sp>
      <p:sp>
        <p:nvSpPr>
          <p:cNvPr id="199" name="Inhaltsplatzhalter 2"/>
          <p:cNvSpPr txBox="1">
            <a:spLocks noGrp="1"/>
          </p:cNvSpPr>
          <p:nvPr>
            <p:ph type="body" idx="1"/>
          </p:nvPr>
        </p:nvSpPr>
        <p:spPr>
          <a:xfrm>
            <a:off x="619431" y="1619999"/>
            <a:ext cx="7831395" cy="5238001"/>
          </a:xfrm>
          <a:prstGeom prst="rect">
            <a:avLst/>
          </a:prstGeom>
        </p:spPr>
        <p:txBody>
          <a:bodyPr/>
          <a:lstStyle/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犹太人有许多洁净的礼仪⋯法利实人有两派人⋯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一派说若杯子里不洁净，“外面洁净”也足够了，这一派是主流。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另一派則相反，认为“里面洁净”才是重要的。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3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04" name="Titel 1"/>
          <p:cNvSpPr txBox="1"/>
          <p:nvPr/>
        </p:nvSpPr>
        <p:spPr>
          <a:xfrm>
            <a:off x="1092467" y="190233"/>
            <a:ext cx="7256631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sz="36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5. 虚有其表的生命（太23:25-26）</a:t>
            </a:r>
          </a:p>
        </p:txBody>
      </p:sp>
      <p:sp>
        <p:nvSpPr>
          <p:cNvPr id="205" name="Inhaltsplatzhalter 2"/>
          <p:cNvSpPr txBox="1">
            <a:spLocks noGrp="1"/>
          </p:cNvSpPr>
          <p:nvPr>
            <p:ph type="body" idx="1"/>
          </p:nvPr>
        </p:nvSpPr>
        <p:spPr>
          <a:xfrm>
            <a:off x="619431" y="1619999"/>
            <a:ext cx="7831395" cy="5238001"/>
          </a:xfrm>
          <a:prstGeom prst="rect">
            <a:avLst/>
          </a:prstGeom>
        </p:spPr>
        <p:txBody>
          <a:bodyPr/>
          <a:lstStyle/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但耶稣却是认同要从里面洁净，相信内心洁净，会引导外在生命的敬虔。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虚有其表的洁净，其实还是不洁净。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一个人的动机出了问题，许多的善行，也是没有益处的。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2" name="Titel 1"/>
          <p:cNvSpPr txBox="1"/>
          <p:nvPr/>
        </p:nvSpPr>
        <p:spPr>
          <a:xfrm>
            <a:off x="1092467" y="190233"/>
            <a:ext cx="6538269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36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6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引言</a:t>
            </a:r>
          </a:p>
        </p:txBody>
      </p:sp>
      <p:sp>
        <p:nvSpPr>
          <p:cNvPr id="103" name="Inhaltsplatzhalter 2"/>
          <p:cNvSpPr txBox="1">
            <a:spLocks noGrp="1"/>
          </p:cNvSpPr>
          <p:nvPr>
            <p:ph type="body" idx="1"/>
          </p:nvPr>
        </p:nvSpPr>
        <p:spPr>
          <a:xfrm>
            <a:off x="619431" y="1619999"/>
            <a:ext cx="7831395" cy="5238001"/>
          </a:xfrm>
          <a:prstGeom prst="rect">
            <a:avLst/>
          </a:prstGeom>
        </p:spPr>
        <p:txBody>
          <a:bodyPr/>
          <a:lstStyle/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亲爱的弟兄姐妹，愿你们平安。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彼此问安。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10" name="Titel 1"/>
          <p:cNvSpPr txBox="1"/>
          <p:nvPr/>
        </p:nvSpPr>
        <p:spPr>
          <a:xfrm>
            <a:off x="1092467" y="190233"/>
            <a:ext cx="7256631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sz="36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6. 灵性已死的敬虔（太23:27-28）</a:t>
            </a:r>
          </a:p>
        </p:txBody>
      </p:sp>
      <p:sp>
        <p:nvSpPr>
          <p:cNvPr id="211" name="Inhaltsplatzhalter 2"/>
          <p:cNvSpPr txBox="1">
            <a:spLocks noGrp="1"/>
          </p:cNvSpPr>
          <p:nvPr>
            <p:ph type="body" idx="1"/>
          </p:nvPr>
        </p:nvSpPr>
        <p:spPr>
          <a:xfrm>
            <a:off x="619431" y="1619999"/>
            <a:ext cx="7831395" cy="5238001"/>
          </a:xfrm>
          <a:prstGeom prst="rect">
            <a:avLst/>
          </a:prstGeom>
        </p:spPr>
        <p:txBody>
          <a:bodyPr/>
          <a:lstStyle>
            <a:lvl1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“你们好像粉饰的坟墓，外面好看，里面却装满了死人的骨头和一切的污秽。你们也是如此，在人前，外面显出公义来，里面却装满了假善和不法的事。”         （太23:27-28）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16" name="Titel 1"/>
          <p:cNvSpPr txBox="1"/>
          <p:nvPr/>
        </p:nvSpPr>
        <p:spPr>
          <a:xfrm>
            <a:off x="1092467" y="190233"/>
            <a:ext cx="7256631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sz="36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6. 灵性已死的敬虔（太23:27-28）</a:t>
            </a:r>
          </a:p>
        </p:txBody>
      </p:sp>
      <p:sp>
        <p:nvSpPr>
          <p:cNvPr id="217" name="Inhaltsplatzhalter 2"/>
          <p:cNvSpPr txBox="1">
            <a:spLocks noGrp="1"/>
          </p:cNvSpPr>
          <p:nvPr>
            <p:ph type="body" idx="1"/>
          </p:nvPr>
        </p:nvSpPr>
        <p:spPr>
          <a:xfrm>
            <a:off x="619431" y="1619999"/>
            <a:ext cx="7831395" cy="5238001"/>
          </a:xfrm>
          <a:prstGeom prst="rect">
            <a:avLst/>
          </a:prstGeom>
        </p:spPr>
        <p:txBody>
          <a:bodyPr/>
          <a:lstStyle>
            <a:lvl1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悲哀的地方是许多人投入时间、心思在宗教的生活，却没有处理个人生命的问题。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1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22" name="Titel 1"/>
          <p:cNvSpPr txBox="1"/>
          <p:nvPr/>
        </p:nvSpPr>
        <p:spPr>
          <a:xfrm>
            <a:off x="1092467" y="190233"/>
            <a:ext cx="7256631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sz="36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6. 灵性已死的敬虔（太23:27-28）</a:t>
            </a:r>
          </a:p>
        </p:txBody>
      </p:sp>
      <p:sp>
        <p:nvSpPr>
          <p:cNvPr id="223" name="Inhaltsplatzhalter 2"/>
          <p:cNvSpPr txBox="1">
            <a:spLocks noGrp="1"/>
          </p:cNvSpPr>
          <p:nvPr>
            <p:ph type="body" idx="1"/>
          </p:nvPr>
        </p:nvSpPr>
        <p:spPr>
          <a:xfrm>
            <a:off x="619431" y="1619999"/>
            <a:ext cx="7831395" cy="5238001"/>
          </a:xfrm>
          <a:prstGeom prst="rect">
            <a:avLst/>
          </a:prstGeom>
        </p:spPr>
        <p:txBody>
          <a:bodyPr/>
          <a:lstStyle/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我们要明白，信仰真正受考验的地方，就是在你平日的生活中！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基督徒的事奉，不在教会里，而是在你工作的地方，生活的地方，在你的家人和朋友当中。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神是差遣你们去到这些地方事奉祂。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7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28" name="Titel 1"/>
          <p:cNvSpPr txBox="1"/>
          <p:nvPr/>
        </p:nvSpPr>
        <p:spPr>
          <a:xfrm>
            <a:off x="1092467" y="190233"/>
            <a:ext cx="7256631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sz="36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7. 拒绝先知的责备（太23:29-36）</a:t>
            </a:r>
          </a:p>
        </p:txBody>
      </p:sp>
      <p:sp>
        <p:nvSpPr>
          <p:cNvPr id="229" name="Inhaltsplatzhalter 2"/>
          <p:cNvSpPr txBox="1">
            <a:spLocks noGrp="1"/>
          </p:cNvSpPr>
          <p:nvPr>
            <p:ph type="body" idx="1"/>
          </p:nvPr>
        </p:nvSpPr>
        <p:spPr>
          <a:xfrm>
            <a:off x="619431" y="1619999"/>
            <a:ext cx="7831395" cy="5238001"/>
          </a:xfrm>
          <a:prstGeom prst="rect">
            <a:avLst/>
          </a:prstGeom>
        </p:spPr>
        <p:txBody>
          <a:bodyPr/>
          <a:lstStyle>
            <a:lvl1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最后，建造先知的坟。一方面不接受先知的话，并且杀害他们，却在他们死后表扬先知的话。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3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34" name="Titel 1"/>
          <p:cNvSpPr txBox="1"/>
          <p:nvPr/>
        </p:nvSpPr>
        <p:spPr>
          <a:xfrm>
            <a:off x="1092467" y="190233"/>
            <a:ext cx="7256631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sz="36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7. 拒绝先知的责备（太23:29-36）</a:t>
            </a:r>
          </a:p>
        </p:txBody>
      </p:sp>
      <p:sp>
        <p:nvSpPr>
          <p:cNvPr id="235" name="Inhaltsplatzhalter 2"/>
          <p:cNvSpPr txBox="1">
            <a:spLocks noGrp="1"/>
          </p:cNvSpPr>
          <p:nvPr>
            <p:ph type="body" idx="1"/>
          </p:nvPr>
        </p:nvSpPr>
        <p:spPr>
          <a:xfrm>
            <a:off x="619431" y="1619999"/>
            <a:ext cx="7831395" cy="5238001"/>
          </a:xfrm>
          <a:prstGeom prst="rect">
            <a:avLst/>
          </a:prstGeom>
        </p:spPr>
        <p:txBody>
          <a:bodyPr/>
          <a:lstStyle/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为什么有这些情况？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因为先知都在宣告人的罪，呼吁人悔改，他们拒绝先知的话，更把他们杀了。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但先知们死后，他们留下的话，都一一实现了，在群众中有很大的影响力。这时，在位者却可以借用先知留下的教导，换作自己的话。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9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40" name="Titel 1"/>
          <p:cNvSpPr txBox="1"/>
          <p:nvPr/>
        </p:nvSpPr>
        <p:spPr>
          <a:xfrm>
            <a:off x="1092467" y="190233"/>
            <a:ext cx="7256631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sz="36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7. 拒绝先知的责备（太23:29-36）</a:t>
            </a:r>
          </a:p>
        </p:txBody>
      </p:sp>
      <p:sp>
        <p:nvSpPr>
          <p:cNvPr id="241" name="Inhaltsplatzhalter 2"/>
          <p:cNvSpPr txBox="1">
            <a:spLocks noGrp="1"/>
          </p:cNvSpPr>
          <p:nvPr>
            <p:ph type="body" idx="1"/>
          </p:nvPr>
        </p:nvSpPr>
        <p:spPr>
          <a:xfrm>
            <a:off x="619431" y="1619999"/>
            <a:ext cx="7831395" cy="5238001"/>
          </a:xfrm>
          <a:prstGeom prst="rect">
            <a:avLst/>
          </a:prstGeom>
        </p:spPr>
        <p:txBody>
          <a:bodyPr/>
          <a:lstStyle/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这刻，法利赛人和先知，也要将耶稣杀死，钉死在十字架上。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耶稣知道自己的结局，却仍呼天抢地向他们宣告“有祸了”！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盼望他们能悔改。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46" name="Titel 1"/>
          <p:cNvSpPr txBox="1"/>
          <p:nvPr/>
        </p:nvSpPr>
        <p:spPr>
          <a:xfrm>
            <a:off x="1092467" y="190233"/>
            <a:ext cx="7256631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sz="36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7. 拒绝先知的责备（太23:29-36）</a:t>
            </a:r>
          </a:p>
        </p:txBody>
      </p:sp>
      <p:sp>
        <p:nvSpPr>
          <p:cNvPr id="247" name="Inhaltsplatzhalter 2"/>
          <p:cNvSpPr txBox="1">
            <a:spLocks noGrp="1"/>
          </p:cNvSpPr>
          <p:nvPr>
            <p:ph type="body" idx="1"/>
          </p:nvPr>
        </p:nvSpPr>
        <p:spPr>
          <a:xfrm>
            <a:off x="619431" y="1619999"/>
            <a:ext cx="7831395" cy="5238001"/>
          </a:xfrm>
          <a:prstGeom prst="rect">
            <a:avLst/>
          </a:prstGeom>
        </p:spPr>
        <p:txBody>
          <a:bodyPr/>
          <a:lstStyle>
            <a:lvl1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“人一切的罪和亵渎的话都可得赦免，惟独亵渎圣灵，总不得赦免。凡说话干犯人子的，还可得赦免；惟独说话干犯圣灵的，今世来世总不得赦免。”（太12:31-32）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1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52" name="Titel 1"/>
          <p:cNvSpPr txBox="1"/>
          <p:nvPr/>
        </p:nvSpPr>
        <p:spPr>
          <a:xfrm>
            <a:off x="1092467" y="190233"/>
            <a:ext cx="6538269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36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6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总结</a:t>
            </a:r>
          </a:p>
        </p:txBody>
      </p:sp>
      <p:sp>
        <p:nvSpPr>
          <p:cNvPr id="253" name="Inhaltsplatzhalter 2"/>
          <p:cNvSpPr txBox="1">
            <a:spLocks noGrp="1"/>
          </p:cNvSpPr>
          <p:nvPr>
            <p:ph type="body" idx="1"/>
          </p:nvPr>
        </p:nvSpPr>
        <p:spPr>
          <a:xfrm>
            <a:off x="619431" y="1619999"/>
            <a:ext cx="7831395" cy="5238001"/>
          </a:xfrm>
          <a:prstGeom prst="rect">
            <a:avLst/>
          </a:prstGeom>
        </p:spPr>
        <p:txBody>
          <a:bodyPr/>
          <a:lstStyle/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耶稣所宣告的七个祸哉！对你来说，那一个比较深刻？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有没有那一个是自己在面对的境况。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回到开首，“假冒为善”就是演员的意思。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你的信仰是演出？还是你真实的生命？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8" name="Titel 1"/>
          <p:cNvSpPr txBox="1"/>
          <p:nvPr/>
        </p:nvSpPr>
        <p:spPr>
          <a:xfrm>
            <a:off x="1092467" y="190233"/>
            <a:ext cx="6538269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36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6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引言</a:t>
            </a:r>
          </a:p>
        </p:txBody>
      </p:sp>
      <p:sp>
        <p:nvSpPr>
          <p:cNvPr id="109" name="Inhaltsplatzhalter 2"/>
          <p:cNvSpPr txBox="1">
            <a:spLocks noGrp="1"/>
          </p:cNvSpPr>
          <p:nvPr>
            <p:ph type="body" idx="1"/>
          </p:nvPr>
        </p:nvSpPr>
        <p:spPr>
          <a:xfrm>
            <a:off x="619431" y="1619999"/>
            <a:ext cx="7831395" cy="5238001"/>
          </a:xfrm>
          <a:prstGeom prst="rect">
            <a:avLst/>
          </a:prstGeom>
        </p:spPr>
        <p:txBody>
          <a:bodyPr/>
          <a:lstStyle/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“假冒为善”，这词原来的意思是演员，但也用来讽剌双面人。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耶稣七次说他们“有祸了！”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耶稣也曾经宣告八个“有福了！”      （太5:3-23）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Titel 1"/>
          <p:cNvSpPr txBox="1"/>
          <p:nvPr/>
        </p:nvSpPr>
        <p:spPr>
          <a:xfrm>
            <a:off x="1092467" y="190233"/>
            <a:ext cx="7256631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sz="36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1. 把天国的门关了（太23:13-14）</a:t>
            </a:r>
          </a:p>
        </p:txBody>
      </p:sp>
      <p:sp>
        <p:nvSpPr>
          <p:cNvPr id="115" name="Inhaltsplatzhalter 2"/>
          <p:cNvSpPr txBox="1">
            <a:spLocks noGrp="1"/>
          </p:cNvSpPr>
          <p:nvPr>
            <p:ph type="body" idx="1"/>
          </p:nvPr>
        </p:nvSpPr>
        <p:spPr>
          <a:xfrm>
            <a:off x="619431" y="1619999"/>
            <a:ext cx="7831395" cy="5238001"/>
          </a:xfrm>
          <a:prstGeom prst="rect">
            <a:avLst/>
          </a:prstGeom>
        </p:spPr>
        <p:txBody>
          <a:bodyPr/>
          <a:lstStyle>
            <a:lvl1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“你们这假冒为善的文士和法利赛人有祸了！因为你们正当人前，把天国的门关了，自己不进去，正要进去的人，你们也不容他们进去。”（太23:13）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Titel 1"/>
          <p:cNvSpPr txBox="1"/>
          <p:nvPr/>
        </p:nvSpPr>
        <p:spPr>
          <a:xfrm>
            <a:off x="1092467" y="190233"/>
            <a:ext cx="7256631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sz="36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1. 把天国的门关了（太23:13-14）</a:t>
            </a:r>
          </a:p>
        </p:txBody>
      </p:sp>
      <p:sp>
        <p:nvSpPr>
          <p:cNvPr id="121" name="Inhaltsplatzhalter 2"/>
          <p:cNvSpPr txBox="1">
            <a:spLocks noGrp="1"/>
          </p:cNvSpPr>
          <p:nvPr>
            <p:ph type="body" idx="1"/>
          </p:nvPr>
        </p:nvSpPr>
        <p:spPr>
          <a:xfrm>
            <a:off x="619431" y="1619999"/>
            <a:ext cx="7831395" cy="5238001"/>
          </a:xfrm>
          <a:prstGeom prst="rect">
            <a:avLst/>
          </a:prstGeom>
        </p:spPr>
        <p:txBody>
          <a:bodyPr/>
          <a:lstStyle>
            <a:lvl1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“我要把天国的钥匙给你，凡你在地上所捆绑的，在天上也要捆绑；凡你在地上所释放的，在天上也要释放。”    （太16:19）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6" name="Titel 1"/>
          <p:cNvSpPr txBox="1"/>
          <p:nvPr/>
        </p:nvSpPr>
        <p:spPr>
          <a:xfrm>
            <a:off x="1092467" y="190233"/>
            <a:ext cx="7256631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sz="36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1. 把天国的门关了（太23:13-14）</a:t>
            </a:r>
          </a:p>
        </p:txBody>
      </p:sp>
      <p:sp>
        <p:nvSpPr>
          <p:cNvPr id="127" name="Inhaltsplatzhalter 2"/>
          <p:cNvSpPr txBox="1">
            <a:spLocks noGrp="1"/>
          </p:cNvSpPr>
          <p:nvPr>
            <p:ph type="body" idx="1"/>
          </p:nvPr>
        </p:nvSpPr>
        <p:spPr>
          <a:xfrm>
            <a:off x="619431" y="1619999"/>
            <a:ext cx="7831395" cy="5238001"/>
          </a:xfrm>
          <a:prstGeom prst="rect">
            <a:avLst/>
          </a:prstGeom>
        </p:spPr>
        <p:txBody>
          <a:bodyPr/>
          <a:lstStyle/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法利赛人和文士，怎么会将天国的门关了？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“有古卷加： 14你们这假冒为善的文士和法利赛人有祸了！因为你们侵吞寡妇的家产，假意做很长的祷告，所以要受更重的刑罚。”（太23:14）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2" name="Titel 1"/>
          <p:cNvSpPr txBox="1"/>
          <p:nvPr/>
        </p:nvSpPr>
        <p:spPr>
          <a:xfrm>
            <a:off x="1092467" y="190233"/>
            <a:ext cx="7256631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sz="36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1. 把天国的门关了（太23:13-14）</a:t>
            </a:r>
          </a:p>
        </p:txBody>
      </p:sp>
      <p:sp>
        <p:nvSpPr>
          <p:cNvPr id="133" name="Inhaltsplatzhalter 2"/>
          <p:cNvSpPr txBox="1">
            <a:spLocks noGrp="1"/>
          </p:cNvSpPr>
          <p:nvPr>
            <p:ph type="body" idx="1"/>
          </p:nvPr>
        </p:nvSpPr>
        <p:spPr>
          <a:xfrm>
            <a:off x="619431" y="1619999"/>
            <a:ext cx="7831395" cy="5238001"/>
          </a:xfrm>
          <a:prstGeom prst="rect">
            <a:avLst/>
          </a:prstGeom>
        </p:spPr>
        <p:txBody>
          <a:bodyPr/>
          <a:lstStyle/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祷告应该是配合著行动的。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雅2:15-17，“15若是弟兄或是姐妹，赤身露体，又缺了日用的饮食；16你们中间有人对他们说：“平平安安地去吧！愿你们穿得暖，吃得饱”，却不给他们身体所需用的，这有什么益处呢？17这样，信心若没有行为就是死的。”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Titel 1"/>
          <p:cNvSpPr txBox="1"/>
          <p:nvPr/>
        </p:nvSpPr>
        <p:spPr>
          <a:xfrm>
            <a:off x="1092467" y="190233"/>
            <a:ext cx="7256631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sz="36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2. 使人作地狱之子（太23:15）</a:t>
            </a:r>
          </a:p>
        </p:txBody>
      </p:sp>
      <p:sp>
        <p:nvSpPr>
          <p:cNvPr id="139" name="Inhaltsplatzhalter 2"/>
          <p:cNvSpPr txBox="1">
            <a:spLocks noGrp="1"/>
          </p:cNvSpPr>
          <p:nvPr>
            <p:ph type="body" idx="1"/>
          </p:nvPr>
        </p:nvSpPr>
        <p:spPr>
          <a:xfrm>
            <a:off x="619431" y="1619999"/>
            <a:ext cx="7831395" cy="5238001"/>
          </a:xfrm>
          <a:prstGeom prst="rect">
            <a:avLst/>
          </a:prstGeom>
        </p:spPr>
        <p:txBody>
          <a:bodyPr/>
          <a:lstStyle/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什么是作地狱之子？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“你们这假冒为善的文士和法利赛人有祸了！因为你们走遍洋海陆地，勾引一个人入教，既入了教，却使他作地狱之子，比你们还加倍。”(太23:15)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44" name="Titel 1"/>
          <p:cNvSpPr txBox="1"/>
          <p:nvPr/>
        </p:nvSpPr>
        <p:spPr>
          <a:xfrm>
            <a:off x="1092467" y="190233"/>
            <a:ext cx="7256631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/>
          <a:p>
            <a:pPr marL="0" marR="0" lvl="0" indent="0" algn="l" defTabSz="4572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kumimoji="0" sz="3600" b="0" i="0" u="none" strike="noStrike" kern="0" cap="none" spc="0" normalizeH="0" baseline="0" noProof="0">
                <a:ln>
                  <a:noFill/>
                </a:ln>
                <a:solidFill>
                  <a:srgbClr val="2E75B6"/>
                </a:solidFill>
                <a:effectLst/>
                <a:uLnTx/>
                <a:uFillTx/>
                <a:latin typeface="SimHei"/>
                <a:ea typeface="SimHei"/>
                <a:sym typeface="SimHei"/>
              </a:rPr>
              <a:t>2. 使人作地狱之子（太23:15）</a:t>
            </a:r>
          </a:p>
        </p:txBody>
      </p:sp>
      <p:sp>
        <p:nvSpPr>
          <p:cNvPr id="145" name="Inhaltsplatzhalter 2"/>
          <p:cNvSpPr txBox="1">
            <a:spLocks noGrp="1"/>
          </p:cNvSpPr>
          <p:nvPr>
            <p:ph type="body" idx="1"/>
          </p:nvPr>
        </p:nvSpPr>
        <p:spPr>
          <a:xfrm>
            <a:off x="619431" y="1619999"/>
            <a:ext cx="7831395" cy="5238001"/>
          </a:xfrm>
          <a:prstGeom prst="rect">
            <a:avLst/>
          </a:prstGeom>
        </p:spPr>
        <p:txBody>
          <a:bodyPr/>
          <a:lstStyle/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什么是作地狱之子？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引领人入教，却使人走入地狱。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因为他们的教导，不过是一些表面的信仰规条，而没有转变一个人的生命。</a:t>
            </a:r>
          </a:p>
          <a:p>
            <a:pPr marL="280734" indent="-280734">
              <a:defRPr sz="3400">
                <a:latin typeface="SimHei"/>
                <a:ea typeface="SimHei"/>
                <a:cs typeface="SimHei"/>
                <a:sym typeface="SimHei"/>
              </a:defRPr>
            </a:pPr>
            <a:r>
              <a:t>宗教生活成了人生命中的重担。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uster (1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 主题​​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主题​​">
      <a:majorFont>
        <a:latin typeface="Helvetica"/>
        <a:ea typeface="Helvetica"/>
        <a:cs typeface="Helvetica"/>
      </a:majorFont>
      <a:minorFont>
        <a:latin typeface="等线"/>
        <a:ea typeface="等线"/>
        <a:cs typeface="等线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1503</Words>
  <Application>Microsoft Office PowerPoint</Application>
  <PresentationFormat>Bildschirmpräsentation (4:3)</PresentationFormat>
  <Paragraphs>194</Paragraphs>
  <Slides>27</Slides>
  <Notes>27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27</vt:i4>
      </vt:variant>
    </vt:vector>
  </HeadingPairs>
  <TitlesOfParts>
    <vt:vector size="37" baseType="lpstr">
      <vt:lpstr>等线</vt:lpstr>
      <vt:lpstr>Helvetica Neue</vt:lpstr>
      <vt:lpstr>SimHei</vt:lpstr>
      <vt:lpstr>SimHei</vt:lpstr>
      <vt:lpstr>SimSun</vt:lpstr>
      <vt:lpstr>Arial</vt:lpstr>
      <vt:lpstr>Calibri</vt:lpstr>
      <vt:lpstr>Calibri Light</vt:lpstr>
      <vt:lpstr>Muster (1)</vt:lpstr>
      <vt:lpstr>1_Office 主题​​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siqi D</dc:creator>
  <cp:lastModifiedBy>Dongdong Hu</cp:lastModifiedBy>
  <cp:revision>251</cp:revision>
  <dcterms:created xsi:type="dcterms:W3CDTF">2023-03-17T14:22:59Z</dcterms:created>
  <dcterms:modified xsi:type="dcterms:W3CDTF">2023-10-02T00:23:40Z</dcterms:modified>
</cp:coreProperties>
</file>