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6"/>
  </p:notesMasterIdLst>
  <p:sldIdLst>
    <p:sldId id="256" r:id="rId2"/>
    <p:sldId id="273" r:id="rId3"/>
    <p:sldId id="297" r:id="rId4"/>
    <p:sldId id="257" r:id="rId5"/>
    <p:sldId id="21408" r:id="rId6"/>
    <p:sldId id="290" r:id="rId7"/>
    <p:sldId id="260" r:id="rId8"/>
    <p:sldId id="21409" r:id="rId9"/>
    <p:sldId id="298" r:id="rId10"/>
    <p:sldId id="21410" r:id="rId11"/>
    <p:sldId id="292" r:id="rId12"/>
    <p:sldId id="299" r:id="rId13"/>
    <p:sldId id="21411" r:id="rId14"/>
    <p:sldId id="275" r:id="rId15"/>
    <p:sldId id="295" r:id="rId16"/>
    <p:sldId id="293" r:id="rId17"/>
    <p:sldId id="294" r:id="rId18"/>
    <p:sldId id="276" r:id="rId19"/>
    <p:sldId id="279" r:id="rId20"/>
    <p:sldId id="280" r:id="rId21"/>
    <p:sldId id="296" r:id="rId22"/>
    <p:sldId id="281" r:id="rId23"/>
    <p:sldId id="282" r:id="rId24"/>
    <p:sldId id="287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51" autoAdjust="0"/>
    <p:restoredTop sz="85386" autoAdjust="0"/>
  </p:normalViewPr>
  <p:slideViewPr>
    <p:cSldViewPr snapToGrid="0">
      <p:cViewPr varScale="1">
        <p:scale>
          <a:sx n="138" d="100"/>
          <a:sy n="138" d="100"/>
        </p:scale>
        <p:origin x="2352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2023/9/25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2023/9/25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2023/9/25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2023/9/25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证道：小标题+纯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EE57C4-2713-4239-9E0E-C4858CFFEB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67A80-61B7-4D40-A153-0598801E3DC5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4" name="Google Shape;65;p8">
            <a:extLst>
              <a:ext uri="{FF2B5EF4-FFF2-40B4-BE49-F238E27FC236}">
                <a16:creationId xmlns:a16="http://schemas.microsoft.com/office/drawing/2014/main" id="{53670995-B77F-4B3D-823A-A4D637DF7992}"/>
              </a:ext>
            </a:extLst>
          </p:cNvPr>
          <p:cNvSpPr txBox="1">
            <a:spLocks noGrp="1"/>
          </p:cNvSpPr>
          <p:nvPr>
            <p:ph type="body" idx="11" hasCustomPrompt="1"/>
          </p:nvPr>
        </p:nvSpPr>
        <p:spPr>
          <a:xfrm>
            <a:off x="790303" y="154305"/>
            <a:ext cx="3517344" cy="574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l">
              <a:lnSpc>
                <a:spcPct val="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000" b="1">
                <a:solidFill>
                  <a:srgbClr val="915A32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eko"/>
                <a:sym typeface="Teko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r>
              <a:rPr lang="zh-CN" altLang="en-US"/>
              <a:t>输入标题</a:t>
            </a:r>
            <a:endParaRPr lang="en-GB" dirty="0"/>
          </a:p>
        </p:txBody>
      </p:sp>
      <p:sp>
        <p:nvSpPr>
          <p:cNvPr id="12" name="Google Shape;31;p3">
            <a:extLst>
              <a:ext uri="{FF2B5EF4-FFF2-40B4-BE49-F238E27FC236}">
                <a16:creationId xmlns:a16="http://schemas.microsoft.com/office/drawing/2014/main" id="{B89A462B-5C3D-4B5B-9250-C3B3822E9B83}"/>
              </a:ext>
            </a:extLst>
          </p:cNvPr>
          <p:cNvSpPr txBox="1">
            <a:spLocks noGrp="1"/>
          </p:cNvSpPr>
          <p:nvPr userDrawn="1">
            <p:ph type="body" idx="1" hasCustomPrompt="1"/>
          </p:nvPr>
        </p:nvSpPr>
        <p:spPr>
          <a:xfrm>
            <a:off x="793160" y="1089025"/>
            <a:ext cx="7560537" cy="4892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+mj-lt"/>
              <a:buNone/>
              <a:defRPr sz="2250" baseline="0">
                <a:solidFill>
                  <a:schemeClr val="dk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eko"/>
                <a:sym typeface="Teko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2250">
                <a:latin typeface="Teko"/>
                <a:ea typeface="Teko"/>
                <a:cs typeface="Teko"/>
                <a:sym typeface="Teko"/>
              </a:defRPr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r>
              <a:rPr lang="zh-TW" altLang="en-US" dirty="0"/>
              <a:t>输入纯文字</a:t>
            </a:r>
            <a:endParaRPr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BE12282-8FCC-4C8B-87FC-1E7B3EB24AD1}"/>
              </a:ext>
            </a:extLst>
          </p:cNvPr>
          <p:cNvGrpSpPr/>
          <p:nvPr userDrawn="1"/>
        </p:nvGrpSpPr>
        <p:grpSpPr>
          <a:xfrm>
            <a:off x="9308184" y="-1195753"/>
            <a:ext cx="6356518" cy="6091845"/>
            <a:chOff x="12412863" y="-1195754"/>
            <a:chExt cx="8475357" cy="6091845"/>
          </a:xfrm>
        </p:grpSpPr>
        <p:pic>
          <p:nvPicPr>
            <p:cNvPr id="6" name="Picture 5" descr="Graphical user interface&#10;&#10;Description automatically generated">
              <a:extLst>
                <a:ext uri="{FF2B5EF4-FFF2-40B4-BE49-F238E27FC236}">
                  <a16:creationId xmlns:a16="http://schemas.microsoft.com/office/drawing/2014/main" id="{BE9596A6-02BD-4A9D-83FD-FE43891F8BB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2412863" y="0"/>
              <a:ext cx="2697714" cy="311685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49B7F72-603F-4F3B-8408-54473EAD80EA}"/>
                </a:ext>
              </a:extLst>
            </p:cNvPr>
            <p:cNvSpPr/>
            <p:nvPr userDrawn="1"/>
          </p:nvSpPr>
          <p:spPr>
            <a:xfrm>
              <a:off x="12412863" y="-1195754"/>
              <a:ext cx="998337" cy="998337"/>
            </a:xfrm>
            <a:prstGeom prst="rect">
              <a:avLst/>
            </a:prstGeom>
            <a:solidFill>
              <a:srgbClr val="915A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5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BAEDC94-4639-4AEB-9B19-C060F51C6051}"/>
                </a:ext>
              </a:extLst>
            </p:cNvPr>
            <p:cNvSpPr/>
            <p:nvPr userDrawn="1"/>
          </p:nvSpPr>
          <p:spPr>
            <a:xfrm>
              <a:off x="15314517" y="-1195754"/>
              <a:ext cx="998337" cy="99833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700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黑</a:t>
              </a:r>
              <a:endParaRPr lang="en-GB" sz="105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E441680-1C6C-42C4-9578-D2B0E7A74DA1}"/>
                </a:ext>
              </a:extLst>
            </p:cNvPr>
            <p:cNvSpPr txBox="1"/>
            <p:nvPr userDrawn="1"/>
          </p:nvSpPr>
          <p:spPr>
            <a:xfrm>
              <a:off x="12412863" y="3429000"/>
              <a:ext cx="2697714" cy="146709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zh-TW" altLang="en-US" sz="1500" b="1" u="sng" dirty="0">
                  <a:solidFill>
                    <a:srgbClr val="915A32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小标题</a:t>
              </a:r>
              <a:r>
                <a:rPr lang="en-US" altLang="zh-TW" sz="1500" b="1" u="sng" dirty="0">
                  <a:solidFill>
                    <a:srgbClr val="915A32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-</a:t>
              </a:r>
              <a:r>
                <a:rPr lang="zh-TW" altLang="en-US" sz="1500" b="1" u="sng" dirty="0">
                  <a:solidFill>
                    <a:srgbClr val="915A32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颜色</a:t>
              </a:r>
              <a:endParaRPr lang="en-US" altLang="zh-TW" sz="1500" b="1" u="sng" dirty="0">
                <a:solidFill>
                  <a:srgbClr val="915A32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r>
                <a:rPr lang="en-US" altLang="zh-TW" sz="1500" b="1" u="none" dirty="0">
                  <a:solidFill>
                    <a:srgbClr val="915A32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Microsoft JhengHei</a:t>
              </a:r>
            </a:p>
            <a:p>
              <a:r>
                <a:rPr lang="en-US" altLang="zh-TW" sz="1500" b="1" u="none" dirty="0">
                  <a:solidFill>
                    <a:srgbClr val="915A32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Font Size: 40 (Bold)</a:t>
              </a:r>
              <a:endParaRPr lang="en-GB" sz="1800" b="1" u="sng" dirty="0">
                <a:solidFill>
                  <a:srgbClr val="915A32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pic>
          <p:nvPicPr>
            <p:cNvPr id="10" name="Picture 9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FD7331D4-A884-4693-A24E-E05F6A4EC59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5314517" y="-22862"/>
              <a:ext cx="2693343" cy="3139712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BE0B4C2-6A50-40C8-B0FE-C656E93A6382}"/>
                </a:ext>
              </a:extLst>
            </p:cNvPr>
            <p:cNvSpPr txBox="1"/>
            <p:nvPr userDrawn="1"/>
          </p:nvSpPr>
          <p:spPr>
            <a:xfrm>
              <a:off x="15314517" y="3429000"/>
              <a:ext cx="2693343" cy="10735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zh-TW" altLang="en-US" sz="1500" b="0" u="sng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內容字文字</a:t>
              </a:r>
              <a:r>
                <a:rPr lang="en-US" altLang="zh-TW" sz="1500" b="0" u="sng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-</a:t>
              </a:r>
              <a:r>
                <a:rPr lang="zh-TW" altLang="en-US" sz="1500" b="0" u="sng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颜色</a:t>
              </a:r>
              <a:endParaRPr lang="en-US" altLang="zh-TW" sz="1500" b="0" u="sng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lang="en-US" altLang="zh-TW" sz="1500" b="0" u="none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Microsoft JhengHei</a:t>
              </a:r>
            </a:p>
            <a:p>
              <a:r>
                <a:rPr lang="en-US" altLang="zh-TW" sz="1500" b="0" u="none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Font Size: 30</a:t>
              </a:r>
              <a:endParaRPr lang="en-GB" sz="1800" b="0" u="sng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D17AE13-BC98-41AA-8090-CFB470EBC002}"/>
                </a:ext>
              </a:extLst>
            </p:cNvPr>
            <p:cNvSpPr txBox="1"/>
            <p:nvPr userDrawn="1"/>
          </p:nvSpPr>
          <p:spPr>
            <a:xfrm>
              <a:off x="15314517" y="4644343"/>
              <a:ext cx="5573703" cy="25174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sz="1500" b="0" i="0" u="none" strike="noStrike" cap="none" dirty="0">
                  <a:solidFill>
                    <a:schemeClr val="tx1"/>
                  </a:solidFill>
                  <a:highlight>
                    <a:srgbClr val="FFFF00"/>
                  </a:highlight>
                  <a:latin typeface="Microsoft JhengHei" panose="020B0604030504040204" pitchFamily="34" charset="-120"/>
                  <a:ea typeface="Microsoft JhengHei" panose="020B0604030504040204" pitchFamily="34" charset="-120"/>
                  <a:cs typeface="Arial"/>
                  <a:sym typeface="Arial"/>
                </a:rPr>
                <a:t>(</a:t>
              </a:r>
              <a:r>
                <a:rPr lang="zh-TW" altLang="en-US" sz="1500" b="0" i="0" u="none" strike="noStrike" cap="none" dirty="0">
                  <a:solidFill>
                    <a:schemeClr val="tx1"/>
                  </a:solidFill>
                  <a:highlight>
                    <a:srgbClr val="FFFF00"/>
                  </a:highlight>
                  <a:latin typeface="Microsoft JhengHei" panose="020B0604030504040204" pitchFamily="34" charset="-120"/>
                  <a:ea typeface="Microsoft JhengHei" panose="020B0604030504040204" pitchFamily="34" charset="-120"/>
                  <a:cs typeface="Arial"/>
                  <a:sym typeface="Arial"/>
                </a:rPr>
                <a:t>內容</a:t>
              </a:r>
              <a:r>
                <a:rPr lang="zh-CN" altLang="en-US" sz="1500" b="0" u="none" dirty="0">
                  <a:solidFill>
                    <a:schemeClr val="tx1"/>
                  </a:solidFill>
                  <a:highlight>
                    <a:srgbClr val="FFFF00"/>
                  </a:highlight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不要小于</a:t>
              </a:r>
              <a:r>
                <a:rPr lang="en-US" altLang="zh-CN" sz="1500" b="0" u="none" dirty="0">
                  <a:solidFill>
                    <a:schemeClr val="tx1"/>
                  </a:solidFill>
                  <a:highlight>
                    <a:srgbClr val="FFFF00"/>
                  </a:highlight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30</a:t>
              </a:r>
              <a:r>
                <a:rPr lang="zh-CN" altLang="en-US" sz="1500" b="0" u="none" dirty="0">
                  <a:solidFill>
                    <a:schemeClr val="tx1"/>
                  </a:solidFill>
                  <a:highlight>
                    <a:srgbClr val="FFFF00"/>
                  </a:highlight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，若不够位置可放在下一页</a:t>
              </a:r>
              <a:r>
                <a:rPr lang="en-US" altLang="zh-CN" sz="1500" b="0" u="none" dirty="0">
                  <a:solidFill>
                    <a:schemeClr val="tx1"/>
                  </a:solidFill>
                  <a:highlight>
                    <a:srgbClr val="FFFF00"/>
                  </a:highlight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)</a:t>
              </a:r>
              <a:endParaRPr lang="en-US" altLang="zh-TW" sz="1800" b="0" u="none" dirty="0">
                <a:solidFill>
                  <a:schemeClr val="tx1"/>
                </a:solidFill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30329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9">
          <p15:clr>
            <a:srgbClr val="FBAE40"/>
          </p15:clr>
        </p15:guide>
        <p15:guide id="2" orient="horz" pos="68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2023/9/25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2023/9/25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2023/9/25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2023/9/25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2023/9/25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2023/9/25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2023/9/25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2023/9/25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2023/9/25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讲道</a:t>
            </a:r>
          </a:p>
        </p:txBody>
      </p:sp>
      <p:sp>
        <p:nvSpPr>
          <p:cNvPr id="96" name="Inhaltsplatzhalter 2"/>
          <p:cNvSpPr txBox="1"/>
          <p:nvPr/>
        </p:nvSpPr>
        <p:spPr>
          <a:xfrm>
            <a:off x="44279" y="2413338"/>
            <a:ext cx="9054001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 defTabSz="914400">
              <a:defRPr sz="60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TW" altLang="en-US" dirty="0"/>
              <a:t>赐自由的主</a:t>
            </a:r>
            <a:endParaRPr dirty="0"/>
          </a:p>
        </p:txBody>
      </p:sp>
      <p:sp>
        <p:nvSpPr>
          <p:cNvPr id="97" name="Inhaltsplatzhalter 2"/>
          <p:cNvSpPr txBox="1"/>
          <p:nvPr/>
        </p:nvSpPr>
        <p:spPr>
          <a:xfrm>
            <a:off x="44280" y="3701846"/>
            <a:ext cx="9054001" cy="1231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讲道</a:t>
            </a:r>
            <a:r>
              <a:rPr dirty="0"/>
              <a:t>：</a:t>
            </a:r>
            <a:r>
              <a:rPr lang="zh-TW" altLang="en-US" dirty="0"/>
              <a:t>宋景昌 牧师</a:t>
            </a:r>
            <a:endParaRPr dirty="0"/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经文</a:t>
            </a:r>
            <a:r>
              <a:rPr dirty="0"/>
              <a:t>：</a:t>
            </a:r>
            <a:r>
              <a:rPr lang="zh-TW" altLang="en-US" dirty="0"/>
              <a:t>路 </a:t>
            </a:r>
            <a:r>
              <a:rPr lang="en-US" altLang="zh-CN" dirty="0"/>
              <a:t>4</a:t>
            </a:r>
            <a:r>
              <a:rPr lang="en-US" altLang="zh-TW" dirty="0"/>
              <a:t>:</a:t>
            </a:r>
            <a:r>
              <a:rPr lang="en-US" altLang="zh-CN" dirty="0"/>
              <a:t>14</a:t>
            </a:r>
            <a:r>
              <a:rPr lang="en-US" altLang="zh-TW" dirty="0"/>
              <a:t>-</a:t>
            </a:r>
            <a:r>
              <a:rPr lang="en-US" altLang="zh-CN" dirty="0"/>
              <a:t>21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FB8C5BA-C5AE-FBB2-9D06-AE5DDEE82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0302" y="2035009"/>
            <a:ext cx="7560537" cy="3850012"/>
          </a:xfrm>
        </p:spPr>
        <p:txBody>
          <a:bodyPr/>
          <a:lstStyle/>
          <a:p>
            <a:r>
              <a:rPr lang="zh-TW" altLang="en-US" dirty="0"/>
              <a:t>在经文中，耶稣与魔鬼都肯定：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耶稣是神的儿子，是救世主、是基督、是神。</a:t>
            </a:r>
            <a:endParaRPr lang="en-US" altLang="zh-TW" dirty="0"/>
          </a:p>
          <a:p>
            <a:pPr marL="342900" lvl="1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TW" dirty="0">
              <a:solidFill>
                <a:schemeClr val="dk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342900" lvl="1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zh-TW" altLang="en-US" dirty="0">
                <a:solidFill>
                  <a:schemeClr val="dk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耶稣引用圣经话语来回应魔鬼，说明耶稣基督是神的话语的权威记录，向人传递神的旨意（</a:t>
            </a:r>
            <a:r>
              <a:rPr lang="en-US" altLang="zh-TW" dirty="0">
                <a:solidFill>
                  <a:schemeClr val="dk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V4, 8, 12</a:t>
            </a:r>
            <a:r>
              <a:rPr lang="zh-TW" altLang="en-US" dirty="0">
                <a:solidFill>
                  <a:schemeClr val="dk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TW" dirty="0">
              <a:solidFill>
                <a:schemeClr val="dk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魔鬼撒旦只是这世界的王。（</a:t>
            </a:r>
            <a:r>
              <a:rPr lang="en-US" altLang="zh-TW" dirty="0"/>
              <a:t>V6</a:t>
            </a:r>
            <a:r>
              <a:rPr lang="zh-TW" altLang="en-US" dirty="0"/>
              <a:t>）</a:t>
            </a:r>
          </a:p>
        </p:txBody>
      </p:sp>
      <p:sp>
        <p:nvSpPr>
          <p:cNvPr id="6" name="文字版面配置區 1">
            <a:extLst>
              <a:ext uri="{FF2B5EF4-FFF2-40B4-BE49-F238E27FC236}">
                <a16:creationId xmlns:a16="http://schemas.microsoft.com/office/drawing/2014/main" id="{4216590F-763D-4627-E368-3CEED8DF92E5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75312" y="363379"/>
            <a:ext cx="7363098" cy="430861"/>
          </a:xfrm>
        </p:spPr>
        <p:txBody>
          <a:bodyPr/>
          <a:lstStyle/>
          <a:p>
            <a:r>
              <a:rPr lang="zh-TW" altLang="en-US" dirty="0"/>
              <a:t>赐自由的主 </a:t>
            </a:r>
            <a:r>
              <a:rPr lang="en-US" altLang="zh-TW" dirty="0"/>
              <a:t>– </a:t>
            </a:r>
            <a:r>
              <a:rPr lang="zh-TW" altLang="en-US" dirty="0"/>
              <a:t>满有圣灵的能力</a:t>
            </a:r>
          </a:p>
        </p:txBody>
      </p:sp>
    </p:spTree>
    <p:extLst>
      <p:ext uri="{BB962C8B-B14F-4D97-AF65-F5344CB8AC3E}">
        <p14:creationId xmlns:p14="http://schemas.microsoft.com/office/powerpoint/2010/main" val="3393989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>
            <a:extLst>
              <a:ext uri="{FF2B5EF4-FFF2-40B4-BE49-F238E27FC236}">
                <a16:creationId xmlns:a16="http://schemas.microsoft.com/office/drawing/2014/main" id="{829B4324-2C54-1BC5-D345-E235E36C6288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790302" y="1149441"/>
            <a:ext cx="7316833" cy="541959"/>
          </a:xfrm>
        </p:spPr>
        <p:txBody>
          <a:bodyPr/>
          <a:lstStyle/>
          <a:p>
            <a:r>
              <a:rPr lang="zh-TW" altLang="en-US" dirty="0"/>
              <a:t>路四</a:t>
            </a:r>
            <a:r>
              <a:rPr lang="en-US" altLang="zh-TW" dirty="0"/>
              <a:t>14-15</a:t>
            </a:r>
            <a:endParaRPr lang="zh-TW" alt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6CEC235-8CCF-9D4E-166A-FE60865C3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3161" y="1960352"/>
            <a:ext cx="7560537" cy="4892058"/>
          </a:xfrm>
        </p:spPr>
        <p:txBody>
          <a:bodyPr/>
          <a:lstStyle/>
          <a:p>
            <a:r>
              <a:rPr lang="de-DE" altLang="zh-TW" dirty="0"/>
              <a:t>14. </a:t>
            </a:r>
            <a:r>
              <a:rPr lang="zh-TW" altLang="en-US" dirty="0"/>
              <a:t>耶稣带着圣灵的能力回到加利利。他的消息传遍了整个地区。 </a:t>
            </a:r>
            <a:endParaRPr lang="en-US" altLang="zh-TW" dirty="0"/>
          </a:p>
          <a:p>
            <a:endParaRPr lang="zh-TW" altLang="en-US" dirty="0"/>
          </a:p>
          <a:p>
            <a:pPr marL="609600" indent="-609600"/>
            <a:r>
              <a:rPr lang="en-US" altLang="zh-TW" dirty="0"/>
              <a:t>15. </a:t>
            </a:r>
            <a:r>
              <a:rPr lang="zh-TW" altLang="en-US" dirty="0"/>
              <a:t>他在各地的会堂里教导人，受到大家赞赏。</a:t>
            </a:r>
          </a:p>
        </p:txBody>
      </p:sp>
    </p:spTree>
    <p:extLst>
      <p:ext uri="{BB962C8B-B14F-4D97-AF65-F5344CB8AC3E}">
        <p14:creationId xmlns:p14="http://schemas.microsoft.com/office/powerpoint/2010/main" val="1037544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1B73AB3-2FC2-63C7-4333-59D0635C4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0234" y="1383011"/>
            <a:ext cx="7560537" cy="4892058"/>
          </a:xfrm>
        </p:spPr>
        <p:txBody>
          <a:bodyPr/>
          <a:lstStyle/>
          <a:p>
            <a:r>
              <a:rPr lang="zh-TW" altLang="en-US" dirty="0"/>
              <a:t>耶稣布道行程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670553D0-94DE-E3AE-831A-6361356EC8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3031" y="32084"/>
            <a:ext cx="4934254" cy="6833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116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2B0569D-11C6-6235-89CB-95C742243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0575" y="1965942"/>
            <a:ext cx="7560537" cy="489205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路加描述：众人都称赞他。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请注意，称赞这个词，并不是一般的所谓欣赏，或是称赞，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称赞这个词，在希腊原文字根</a:t>
            </a:r>
            <a:r>
              <a:rPr lang="en-US" altLang="zh-TW" dirty="0" err="1"/>
              <a:t>δοξάζω</a:t>
            </a:r>
            <a:r>
              <a:rPr lang="en-US" altLang="zh-TW" dirty="0"/>
              <a:t> (</a:t>
            </a:r>
            <a:r>
              <a:rPr lang="en-US" altLang="zh-TW" dirty="0" err="1"/>
              <a:t>doxazo</a:t>
            </a:r>
            <a:r>
              <a:rPr lang="en-US" altLang="zh-TW" dirty="0"/>
              <a:t>) </a:t>
            </a:r>
            <a:r>
              <a:rPr lang="zh-TW" altLang="en-US" dirty="0"/>
              <a:t>是赞美的意思，通常只用作对神的称赞。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TW" altLang="en-US" dirty="0"/>
          </a:p>
        </p:txBody>
      </p:sp>
      <p:sp>
        <p:nvSpPr>
          <p:cNvPr id="9" name="文字版面配置區 1">
            <a:extLst>
              <a:ext uri="{FF2B5EF4-FFF2-40B4-BE49-F238E27FC236}">
                <a16:creationId xmlns:a16="http://schemas.microsoft.com/office/drawing/2014/main" id="{EA9DCAA9-2124-BEEE-3B7A-6A843F4537F7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75312" y="363379"/>
            <a:ext cx="7363098" cy="430861"/>
          </a:xfrm>
        </p:spPr>
        <p:txBody>
          <a:bodyPr/>
          <a:lstStyle/>
          <a:p>
            <a:r>
              <a:rPr lang="zh-TW" altLang="en-US" dirty="0"/>
              <a:t>赐自由的主 </a:t>
            </a:r>
            <a:r>
              <a:rPr lang="en-US" altLang="zh-TW" dirty="0"/>
              <a:t>– </a:t>
            </a:r>
            <a:r>
              <a:rPr lang="zh-TW" altLang="en-US" dirty="0"/>
              <a:t>满有圣灵的能力</a:t>
            </a:r>
          </a:p>
        </p:txBody>
      </p:sp>
    </p:spTree>
    <p:extLst>
      <p:ext uri="{BB962C8B-B14F-4D97-AF65-F5344CB8AC3E}">
        <p14:creationId xmlns:p14="http://schemas.microsoft.com/office/powerpoint/2010/main" val="551348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>
            <a:extLst>
              <a:ext uri="{FF2B5EF4-FFF2-40B4-BE49-F238E27FC236}">
                <a16:creationId xmlns:a16="http://schemas.microsoft.com/office/drawing/2014/main" id="{AAEE8ABE-3873-E093-ED5B-C9BD7D21839A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75312" y="363379"/>
            <a:ext cx="7363098" cy="430861"/>
          </a:xfrm>
        </p:spPr>
        <p:txBody>
          <a:bodyPr/>
          <a:lstStyle/>
          <a:p>
            <a:r>
              <a:rPr lang="zh-TW" altLang="en-US" dirty="0"/>
              <a:t>赐自由的主 </a:t>
            </a:r>
            <a:r>
              <a:rPr lang="en-US" altLang="zh-TW" dirty="0"/>
              <a:t>– </a:t>
            </a:r>
            <a:r>
              <a:rPr lang="zh-TW" altLang="en-US" dirty="0"/>
              <a:t>满有圣灵的能力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DFCDF60-1EB8-6E66-0349-9E78FB6EC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0302" y="1965942"/>
            <a:ext cx="7560537" cy="489205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我们也可以好像耶稣那样，「被圣灵充满」，你们愿意吗？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我们需要有一个与神有密切的关系，其中一个元素是恒常参加敬拜的生活，。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我们要在神的话语中，汲取更多的属灵养份，我们才能被神的灵感动，更明白到神的心意。愿意为神投入更多的时间、精力参与神家的事奉。</a:t>
            </a:r>
          </a:p>
        </p:txBody>
      </p:sp>
    </p:spTree>
    <p:extLst>
      <p:ext uri="{BB962C8B-B14F-4D97-AF65-F5344CB8AC3E}">
        <p14:creationId xmlns:p14="http://schemas.microsoft.com/office/powerpoint/2010/main" val="3553190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>
            <a:extLst>
              <a:ext uri="{FF2B5EF4-FFF2-40B4-BE49-F238E27FC236}">
                <a16:creationId xmlns:a16="http://schemas.microsoft.com/office/drawing/2014/main" id="{B0B88916-A3B2-238A-259E-7EAE0A708637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99436" y="202432"/>
            <a:ext cx="3517344" cy="574481"/>
          </a:xfrm>
        </p:spPr>
        <p:txBody>
          <a:bodyPr/>
          <a:lstStyle/>
          <a:p>
            <a:r>
              <a:rPr lang="de-DE" altLang="zh-TW" dirty="0"/>
              <a:t>V17-21</a:t>
            </a:r>
            <a:endParaRPr lang="zh-TW" alt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5815688-CA8B-9E25-0890-2CE634E7F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8641" y="1674019"/>
            <a:ext cx="8336279" cy="3669044"/>
          </a:xfrm>
        </p:spPr>
        <p:txBody>
          <a:bodyPr/>
          <a:lstStyle/>
          <a:p>
            <a:pPr marL="396479" indent="-396479"/>
            <a:r>
              <a:rPr lang="en-US" altLang="zh-TW" dirty="0"/>
              <a:t>17.	 </a:t>
            </a:r>
            <a:r>
              <a:rPr lang="zh-TW" altLang="en-US" dirty="0"/>
              <a:t>有人把以赛亚先知的书卷递给他。他展开书卷，找到这段经文，上面写着：</a:t>
            </a:r>
          </a:p>
          <a:p>
            <a:pPr marL="396479" indent="-396479"/>
            <a:r>
              <a:rPr lang="en-US" altLang="zh-TW" dirty="0"/>
              <a:t>18.	 </a:t>
            </a:r>
            <a:r>
              <a:rPr lang="zh-TW" altLang="en-US" dirty="0"/>
              <a:t>「主的灵在我身上，因为他膏立我去向穷人传福音；他差遣我</a:t>
            </a:r>
            <a:r>
              <a:rPr lang="en-US" altLang="zh-TW" dirty="0"/>
              <a:t>   </a:t>
            </a:r>
            <a:r>
              <a:rPr lang="zh-TW" altLang="en-US" dirty="0"/>
              <a:t>去宣告被掳的得释放，瞎眼的得看见，受压迫的得自由：</a:t>
            </a:r>
          </a:p>
          <a:p>
            <a:pPr marL="396479" indent="-396479"/>
            <a:r>
              <a:rPr lang="en-US" altLang="zh-TW" dirty="0"/>
              <a:t>19.	 </a:t>
            </a:r>
            <a:r>
              <a:rPr lang="zh-TW" altLang="en-US" dirty="0"/>
              <a:t>他差遣我去宣告主的恩年。」</a:t>
            </a:r>
          </a:p>
          <a:p>
            <a:pPr marL="396479" indent="-396479"/>
            <a:r>
              <a:rPr lang="en-US" altLang="zh-TW" dirty="0"/>
              <a:t>20.	 </a:t>
            </a:r>
            <a:r>
              <a:rPr lang="zh-TW" altLang="en-US" dirty="0"/>
              <a:t>耶稣把书卷卷好，还给会堂的差役，然后坐下。会堂里所有的人都定睛看着他。 </a:t>
            </a:r>
          </a:p>
          <a:p>
            <a:pPr marL="396479" indent="-396479"/>
            <a:r>
              <a:rPr lang="en-US" altLang="zh-TW" dirty="0"/>
              <a:t>21.	 </a:t>
            </a:r>
            <a:r>
              <a:rPr lang="zh-TW" altLang="en-US" dirty="0"/>
              <a:t>耶稣对他们说：「你们听见的这段经文，今天已经应验了。」</a:t>
            </a:r>
          </a:p>
        </p:txBody>
      </p:sp>
    </p:spTree>
    <p:extLst>
      <p:ext uri="{BB962C8B-B14F-4D97-AF65-F5344CB8AC3E}">
        <p14:creationId xmlns:p14="http://schemas.microsoft.com/office/powerpoint/2010/main" val="417517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4">
            <a:extLst>
              <a:ext uri="{FF2B5EF4-FFF2-40B4-BE49-F238E27FC236}">
                <a16:creationId xmlns:a16="http://schemas.microsoft.com/office/drawing/2014/main" id="{106AF42D-114B-C1CE-9544-4954050A2248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71575" y="346691"/>
            <a:ext cx="6509385" cy="431006"/>
          </a:xfrm>
        </p:spPr>
        <p:txBody>
          <a:bodyPr/>
          <a:lstStyle/>
          <a:p>
            <a:r>
              <a:rPr lang="zh-TW" altLang="en-US" dirty="0"/>
              <a:t>赐自由的主 </a:t>
            </a:r>
            <a:r>
              <a:rPr lang="en-US" altLang="zh-TW" dirty="0"/>
              <a:t>– </a:t>
            </a:r>
            <a:r>
              <a:rPr lang="zh-TW" altLang="en-US" dirty="0"/>
              <a:t>宣告自由的行动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63BFB3C-67E0-D414-16F8-3878A2675F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0575" y="1403748"/>
            <a:ext cx="7560537" cy="4892058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B96787B-759E-E491-035C-0EA758CB09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213" y="1335489"/>
            <a:ext cx="7560537" cy="5062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53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4">
            <a:extLst>
              <a:ext uri="{FF2B5EF4-FFF2-40B4-BE49-F238E27FC236}">
                <a16:creationId xmlns:a16="http://schemas.microsoft.com/office/drawing/2014/main" id="{106AF42D-114B-C1CE-9544-4954050A2248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27459" y="347100"/>
            <a:ext cx="6509385" cy="431006"/>
          </a:xfrm>
        </p:spPr>
        <p:txBody>
          <a:bodyPr/>
          <a:lstStyle/>
          <a:p>
            <a:r>
              <a:rPr lang="zh-TW" altLang="en-US" dirty="0"/>
              <a:t>赐自由的主 </a:t>
            </a:r>
            <a:r>
              <a:rPr lang="en-US" altLang="zh-TW" dirty="0"/>
              <a:t>– </a:t>
            </a:r>
            <a:r>
              <a:rPr lang="zh-TW" altLang="en-US" dirty="0"/>
              <a:t>宣告自由的行动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63BFB3C-67E0-D414-16F8-3878A2675F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0575" y="1863863"/>
            <a:ext cx="7560537" cy="489205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会堂的设立是让那些不能到圣殿敬拜的犹太人有聚集之处。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犹太会堂的敬拜仪式，是来自古代犹太教的资料，例如犹太教的口传律法汇编</a:t>
            </a:r>
            <a:r>
              <a:rPr lang="en-US" altLang="zh-TW" dirty="0"/>
              <a:t>《</a:t>
            </a:r>
            <a:r>
              <a:rPr lang="zh-TW" altLang="en-US" dirty="0"/>
              <a:t>米示拿</a:t>
            </a:r>
            <a:r>
              <a:rPr lang="en-US" altLang="zh-TW" dirty="0"/>
              <a:t>》(Mishnah)</a:t>
            </a:r>
            <a:r>
              <a:rPr lang="zh-TW" altLang="en-US" dirty="0"/>
              <a:t>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程序是：会众背诵</a:t>
            </a:r>
            <a:r>
              <a:rPr lang="en-US" altLang="zh-TW" dirty="0"/>
              <a:t>《</a:t>
            </a:r>
            <a:r>
              <a:rPr lang="zh-TW" altLang="en-US" dirty="0"/>
              <a:t>示玛</a:t>
            </a:r>
            <a:r>
              <a:rPr lang="en-US" altLang="zh-TW" dirty="0"/>
              <a:t>》</a:t>
            </a:r>
            <a:r>
              <a:rPr lang="zh-TW" altLang="en-US" dirty="0"/>
              <a:t>（</a:t>
            </a:r>
            <a:r>
              <a:rPr lang="en-US" altLang="zh-TW" dirty="0"/>
              <a:t>Shema)</a:t>
            </a:r>
            <a:r>
              <a:rPr lang="zh-TW" altLang="en-US" dirty="0"/>
              <a:t>，然后他们一同祷告，跟着下来是诵读</a:t>
            </a:r>
            <a:r>
              <a:rPr lang="en-US" altLang="zh-TW" dirty="0"/>
              <a:t>《</a:t>
            </a:r>
            <a:r>
              <a:rPr lang="zh-TW" altLang="en-US" dirty="0"/>
              <a:t>妥拉</a:t>
            </a:r>
            <a:r>
              <a:rPr lang="en-US" altLang="zh-TW" dirty="0"/>
              <a:t>》(Torah)</a:t>
            </a:r>
            <a:r>
              <a:rPr lang="zh-TW" altLang="en-US" dirty="0"/>
              <a:t>律法书，然后是诵读先知书。诵读后便是一段讲解、通常是讨论刚诵读的经文。最后以祝福结束。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4744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4B6E1BB-28E4-6478-98E8-47A85B5EB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3161" y="1674019"/>
            <a:ext cx="3916000" cy="3669044"/>
          </a:xfrm>
        </p:spPr>
        <p:txBody>
          <a:bodyPr/>
          <a:lstStyle/>
          <a:p>
            <a:r>
              <a:rPr lang="zh-TW" altLang="en-US" dirty="0"/>
              <a:t>以赛亚书六十一章</a:t>
            </a:r>
            <a:r>
              <a:rPr lang="en-US" altLang="zh-TW" dirty="0"/>
              <a:t>1</a:t>
            </a:r>
            <a:r>
              <a:rPr lang="zh-TW" altLang="en-US" dirty="0"/>
              <a:t>至</a:t>
            </a:r>
            <a:r>
              <a:rPr lang="en-US" altLang="zh-TW" dirty="0"/>
              <a:t>2</a:t>
            </a:r>
            <a:r>
              <a:rPr lang="zh-TW" altLang="en-US" dirty="0"/>
              <a:t>节</a:t>
            </a:r>
          </a:p>
          <a:p>
            <a:endParaRPr lang="zh-TW" altLang="en-US" dirty="0"/>
          </a:p>
          <a:p>
            <a:r>
              <a:rPr lang="zh-TW" altLang="en-US" dirty="0"/>
              <a:t>「主的灵在我身上，因为他膏立我去向穷人传福音；他差遣我去宣告被掳的得释放，瞎眼的得看见，受压迫的得自由：他差遣我去宣告主的</a:t>
            </a:r>
            <a:r>
              <a:rPr lang="en-US" altLang="zh-TW" dirty="0"/>
              <a:t>(</a:t>
            </a:r>
            <a:r>
              <a:rPr lang="zh-TW" altLang="en-US" dirty="0"/>
              <a:t>禧</a:t>
            </a:r>
            <a:r>
              <a:rPr lang="en-US" altLang="zh-TW" dirty="0"/>
              <a:t>)</a:t>
            </a:r>
            <a:r>
              <a:rPr lang="zh-TW" altLang="en-US" dirty="0"/>
              <a:t>恩年。」</a:t>
            </a:r>
          </a:p>
          <a:p>
            <a:endParaRPr lang="zh-TW" altLang="en-US" dirty="0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A40A1D44-6ACD-2081-0FA2-D8CE21429C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1797" y="1674019"/>
            <a:ext cx="4252203" cy="3669044"/>
          </a:xfrm>
          <a:prstGeom prst="rect">
            <a:avLst/>
          </a:prstGeom>
        </p:spPr>
      </p:pic>
      <p:sp>
        <p:nvSpPr>
          <p:cNvPr id="6" name="文字版面配置區 4">
            <a:extLst>
              <a:ext uri="{FF2B5EF4-FFF2-40B4-BE49-F238E27FC236}">
                <a16:creationId xmlns:a16="http://schemas.microsoft.com/office/drawing/2014/main" id="{57A87E21-D122-26AA-6413-A9A8BEFFA757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71575" y="346691"/>
            <a:ext cx="6509385" cy="431006"/>
          </a:xfrm>
        </p:spPr>
        <p:txBody>
          <a:bodyPr/>
          <a:lstStyle/>
          <a:p>
            <a:r>
              <a:rPr lang="zh-TW" altLang="en-US" dirty="0"/>
              <a:t>赐自由的主 </a:t>
            </a:r>
            <a:r>
              <a:rPr lang="en-US" altLang="zh-TW" dirty="0"/>
              <a:t>– </a:t>
            </a:r>
            <a:r>
              <a:rPr lang="zh-TW" altLang="en-US" dirty="0"/>
              <a:t>宣告自由的行动</a:t>
            </a:r>
          </a:p>
        </p:txBody>
      </p:sp>
    </p:spTree>
    <p:extLst>
      <p:ext uri="{BB962C8B-B14F-4D97-AF65-F5344CB8AC3E}">
        <p14:creationId xmlns:p14="http://schemas.microsoft.com/office/powerpoint/2010/main" val="29015926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FB8C5BA-C5AE-FBB2-9D06-AE5DDEE82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0575" y="1879905"/>
            <a:ext cx="7560537" cy="4892058"/>
          </a:xfrm>
          <a:ln>
            <a:solidFill>
              <a:srgbClr val="BE783C"/>
            </a:solidFill>
          </a:ln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关于禧年，在利未记二十五</a:t>
            </a:r>
            <a:r>
              <a:rPr lang="en-US" altLang="zh-TW" dirty="0"/>
              <a:t>8-17</a:t>
            </a:r>
            <a:r>
              <a:rPr lang="zh-TW" altLang="en-US" dirty="0"/>
              <a:t>有记载，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是七个安息年后，第五十年就是禧年，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这一年，所有的债务都要宣告取消，被卖为奴婢的可得到自由。禧年是一个新的开始，新的时刻的来临。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同样，耶稣借着祂在十字架上所成就这神圣的拯救，带出「禧年」意义，宣告新的开始。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B5E3FB8-46C7-0656-1018-3BA19359E699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71575" y="346691"/>
            <a:ext cx="6509385" cy="431006"/>
          </a:xfrm>
        </p:spPr>
        <p:txBody>
          <a:bodyPr/>
          <a:lstStyle/>
          <a:p>
            <a:r>
              <a:rPr lang="zh-TW" altLang="en-US" dirty="0"/>
              <a:t>赐自由的主 </a:t>
            </a:r>
            <a:r>
              <a:rPr lang="en-US" altLang="zh-TW" dirty="0"/>
              <a:t>– </a:t>
            </a:r>
            <a:r>
              <a:rPr lang="zh-TW" altLang="en-US" dirty="0"/>
              <a:t>宣告自由的行动</a:t>
            </a:r>
          </a:p>
        </p:txBody>
      </p:sp>
    </p:spTree>
    <p:extLst>
      <p:ext uri="{BB962C8B-B14F-4D97-AF65-F5344CB8AC3E}">
        <p14:creationId xmlns:p14="http://schemas.microsoft.com/office/powerpoint/2010/main" val="2754196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>
            <a:extLst>
              <a:ext uri="{FF2B5EF4-FFF2-40B4-BE49-F238E27FC236}">
                <a16:creationId xmlns:a16="http://schemas.microsoft.com/office/drawing/2014/main" id="{BD368290-437D-B681-DF4C-002AACC253B9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054655" y="184314"/>
            <a:ext cx="3517344" cy="574481"/>
          </a:xfrm>
        </p:spPr>
        <p:txBody>
          <a:bodyPr/>
          <a:lstStyle/>
          <a:p>
            <a:r>
              <a:rPr lang="zh-TW" altLang="en-US" dirty="0"/>
              <a:t>引言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E6A3DE1-CC3E-B27D-4985-67693972D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1731" y="1361741"/>
            <a:ext cx="7560537" cy="489205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英文关于「自由」都有不同的字词，带来不同的意义：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TW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altLang="zh-TW" dirty="0"/>
              <a:t>Freedom, Liberty, </a:t>
            </a:r>
            <a:r>
              <a:rPr lang="de-DE" altLang="zh-TW" dirty="0" err="1"/>
              <a:t>Autonomous</a:t>
            </a:r>
            <a:r>
              <a:rPr lang="zh-TW" altLang="de-DE" dirty="0"/>
              <a:t>。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你们怎样诠释「自由」？</a:t>
            </a:r>
            <a:endParaRPr lang="zh-TW" altLang="de-DE" dirty="0"/>
          </a:p>
        </p:txBody>
      </p:sp>
    </p:spTree>
    <p:extLst>
      <p:ext uri="{BB962C8B-B14F-4D97-AF65-F5344CB8AC3E}">
        <p14:creationId xmlns:p14="http://schemas.microsoft.com/office/powerpoint/2010/main" val="17659071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4">
            <a:extLst>
              <a:ext uri="{FF2B5EF4-FFF2-40B4-BE49-F238E27FC236}">
                <a16:creationId xmlns:a16="http://schemas.microsoft.com/office/drawing/2014/main" id="{C910B3ED-FBDD-B0D7-F971-4A491A5A1F21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59396" y="331058"/>
            <a:ext cx="6707505" cy="431006"/>
          </a:xfrm>
        </p:spPr>
        <p:txBody>
          <a:bodyPr/>
          <a:lstStyle/>
          <a:p>
            <a:r>
              <a:rPr lang="zh-TW" altLang="en-US" dirty="0"/>
              <a:t>赐自由的主 </a:t>
            </a:r>
            <a:r>
              <a:rPr lang="en-US" altLang="zh-TW" dirty="0"/>
              <a:t>– </a:t>
            </a:r>
            <a:r>
              <a:rPr lang="zh-TW" altLang="en-US" dirty="0"/>
              <a:t>宣告自由的行动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FB8C5BA-C5AE-FBB2-9D06-AE5DDEE82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2881" y="1664031"/>
            <a:ext cx="7560537" cy="3669044"/>
          </a:xfrm>
          <a:ln>
            <a:solidFill>
              <a:srgbClr val="BE783C"/>
            </a:solidFill>
          </a:ln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路加在这里所宣告：那些「贫穷的、被掳的、失明的、受欺压的」，可以说是社会的低层，痛苦接受被剥削和压迫的群体；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也许是因为经济、身体残缺、政治、种族</a:t>
            </a:r>
            <a:r>
              <a:rPr lang="en-US" altLang="zh-TW" dirty="0"/>
              <a:t>…</a:t>
            </a:r>
            <a:r>
              <a:rPr lang="zh-TW" altLang="en-US" dirty="0"/>
              <a:t>等各种因素而被边缘化、被拒绝、被压榨，以及所谓的「低端」人口的族群。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现在借着耶稣，都得到真自由！</a:t>
            </a:r>
          </a:p>
        </p:txBody>
      </p:sp>
    </p:spTree>
    <p:extLst>
      <p:ext uri="{BB962C8B-B14F-4D97-AF65-F5344CB8AC3E}">
        <p14:creationId xmlns:p14="http://schemas.microsoft.com/office/powerpoint/2010/main" val="30123429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6E4343B-8CAA-AB63-41FE-D976EC933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0575" y="1746751"/>
            <a:ext cx="7560537" cy="489205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弟兄姊妹，我们过去的生活，以致我们的生命，都被我们所追求的「名」、「利」和「自我中心」所核制。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耶稣宣告「禧年」的来临，也就是祂所成就的救恩，让我们从此得到从罪中得释放的自由。</a:t>
            </a:r>
          </a:p>
        </p:txBody>
      </p:sp>
      <p:sp>
        <p:nvSpPr>
          <p:cNvPr id="6" name="文字版面配置區 4">
            <a:extLst>
              <a:ext uri="{FF2B5EF4-FFF2-40B4-BE49-F238E27FC236}">
                <a16:creationId xmlns:a16="http://schemas.microsoft.com/office/drawing/2014/main" id="{B2124ED5-155E-8970-60C5-1A019927491B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71575" y="346691"/>
            <a:ext cx="6509385" cy="431006"/>
          </a:xfrm>
        </p:spPr>
        <p:txBody>
          <a:bodyPr/>
          <a:lstStyle/>
          <a:p>
            <a:r>
              <a:rPr lang="zh-TW" altLang="en-US" dirty="0"/>
              <a:t>赐自由的主 </a:t>
            </a:r>
            <a:r>
              <a:rPr lang="en-US" altLang="zh-TW" dirty="0"/>
              <a:t>– </a:t>
            </a:r>
            <a:r>
              <a:rPr lang="zh-TW" altLang="en-US" dirty="0"/>
              <a:t>宣告自由的行动</a:t>
            </a:r>
          </a:p>
        </p:txBody>
      </p:sp>
    </p:spTree>
    <p:extLst>
      <p:ext uri="{BB962C8B-B14F-4D97-AF65-F5344CB8AC3E}">
        <p14:creationId xmlns:p14="http://schemas.microsoft.com/office/powerpoint/2010/main" val="3393330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F2CA47D-181C-9CFC-1572-82AA7325DC26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43230" y="363379"/>
            <a:ext cx="4806315" cy="430861"/>
          </a:xfrm>
        </p:spPr>
        <p:txBody>
          <a:bodyPr/>
          <a:lstStyle/>
          <a:p>
            <a:r>
              <a:rPr lang="zh-TW" altLang="en-US" dirty="0"/>
              <a:t>总结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FB8C5BA-C5AE-FBB2-9D06-AE5DDEE82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0303" y="1810920"/>
            <a:ext cx="7560537" cy="4892058"/>
          </a:xfrm>
          <a:ln>
            <a:solidFill>
              <a:srgbClr val="BE783C"/>
            </a:solidFill>
          </a:ln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返回讲道开始时提到，人们所追求的「自由」、「解放」，这些主义都是有他们的缺点，就是有局限性，甚至是会终结。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然而，耶稣基督为我们所成就的救恩，把我们从罪所管辖之下，解放出来，赐予我们真正的「自由」。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就是我们的心灵与行为上的自由，这并不是阿</a:t>
            </a:r>
            <a:r>
              <a:rPr lang="en-US" altLang="zh-TW" dirty="0"/>
              <a:t>Q</a:t>
            </a:r>
            <a:r>
              <a:rPr lang="zh-TW" altLang="en-US" dirty="0"/>
              <a:t>精神，这是永恒的盼望。</a:t>
            </a:r>
          </a:p>
        </p:txBody>
      </p:sp>
    </p:spTree>
    <p:extLst>
      <p:ext uri="{BB962C8B-B14F-4D97-AF65-F5344CB8AC3E}">
        <p14:creationId xmlns:p14="http://schemas.microsoft.com/office/powerpoint/2010/main" val="3097942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FB8C5BA-C5AE-FBB2-9D06-AE5DDEE82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0303" y="1912226"/>
            <a:ext cx="7560537" cy="4892058"/>
          </a:xfrm>
          <a:ln>
            <a:solidFill>
              <a:srgbClr val="BE783C"/>
            </a:solidFill>
          </a:ln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基督徒得着生命的真自由，需要有足够的属灵生命养份，才能让我们健康的成长。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耶稣并不因为是神儿子的身份而忽略敬拜的生活，耶稣重视敬拜生活，祂也重视祂在地上的使命。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耶稣明白父神心意，顺服接受约翰的洗礼，被圣灵充满，与圣灵同工，在加利利开始祂的工作。招募门徒，带领门徒治病、赶鬼、宣讲天国福音。</a:t>
            </a:r>
          </a:p>
        </p:txBody>
      </p:sp>
      <p:sp>
        <p:nvSpPr>
          <p:cNvPr id="6" name="文字版面配置區 4">
            <a:extLst>
              <a:ext uri="{FF2B5EF4-FFF2-40B4-BE49-F238E27FC236}">
                <a16:creationId xmlns:a16="http://schemas.microsoft.com/office/drawing/2014/main" id="{51C1F039-5B6F-CE4C-5DAA-55977870884A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43230" y="363379"/>
            <a:ext cx="4806315" cy="430861"/>
          </a:xfrm>
        </p:spPr>
        <p:txBody>
          <a:bodyPr/>
          <a:lstStyle/>
          <a:p>
            <a:r>
              <a:rPr lang="zh-TW" altLang="en-US" dirty="0"/>
              <a:t>总结</a:t>
            </a:r>
          </a:p>
        </p:txBody>
      </p:sp>
    </p:spTree>
    <p:extLst>
      <p:ext uri="{BB962C8B-B14F-4D97-AF65-F5344CB8AC3E}">
        <p14:creationId xmlns:p14="http://schemas.microsoft.com/office/powerpoint/2010/main" val="25559455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FB8C5BA-C5AE-FBB2-9D06-AE5DDEE82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0303" y="1896184"/>
            <a:ext cx="7560537" cy="4892058"/>
          </a:xfrm>
          <a:ln>
            <a:solidFill>
              <a:srgbClr val="BE783C"/>
            </a:solidFill>
          </a:ln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我们每一个跟随耶稣的门徒，也需要同样的重视敬拜的生活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也同时延续耶稣基督的使命，宣讲天国的福音，叫世人也得着耶稣的救恩，得着真自由！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我们要与弟兄姊妹一起持守着这得来不易的真自由！</a:t>
            </a:r>
          </a:p>
        </p:txBody>
      </p:sp>
      <p:sp>
        <p:nvSpPr>
          <p:cNvPr id="6" name="文字版面配置區 4">
            <a:extLst>
              <a:ext uri="{FF2B5EF4-FFF2-40B4-BE49-F238E27FC236}">
                <a16:creationId xmlns:a16="http://schemas.microsoft.com/office/drawing/2014/main" id="{76E81C80-6F70-0E7C-28C8-CEC11856FB02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43230" y="363379"/>
            <a:ext cx="4806315" cy="430861"/>
          </a:xfrm>
        </p:spPr>
        <p:txBody>
          <a:bodyPr/>
          <a:lstStyle/>
          <a:p>
            <a:r>
              <a:rPr lang="zh-TW" altLang="en-US" dirty="0"/>
              <a:t>总结</a:t>
            </a:r>
          </a:p>
        </p:txBody>
      </p:sp>
    </p:spTree>
    <p:extLst>
      <p:ext uri="{BB962C8B-B14F-4D97-AF65-F5344CB8AC3E}">
        <p14:creationId xmlns:p14="http://schemas.microsoft.com/office/powerpoint/2010/main" val="1276396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D87F511-FD4F-206E-6FD8-EA0CE81D4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1730" y="1377783"/>
            <a:ext cx="7560537" cy="4892058"/>
          </a:xfrm>
        </p:spPr>
        <p:txBody>
          <a:bodyPr/>
          <a:lstStyle/>
          <a:p>
            <a:r>
              <a:rPr lang="zh-TW" altLang="en-US" dirty="0"/>
              <a:t>台湾教育部编撰的国语辞典：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b="1" dirty="0"/>
              <a:t>依照自己的意志行事，不受外力拘束或限制。</a:t>
            </a:r>
          </a:p>
          <a:p>
            <a:pPr marL="670322">
              <a:tabLst>
                <a:tab pos="6660356" algn="l"/>
              </a:tabLst>
            </a:pPr>
            <a:r>
              <a:rPr lang="en-US" altLang="zh-TW" dirty="0"/>
              <a:t>《</a:t>
            </a:r>
            <a:r>
              <a:rPr lang="zh-TW" altLang="en-US" dirty="0"/>
              <a:t>大宋宣和遗事．亨集</a:t>
            </a:r>
            <a:r>
              <a:rPr lang="en-US" altLang="zh-TW" dirty="0"/>
              <a:t>》</a:t>
            </a:r>
            <a:r>
              <a:rPr lang="zh-TW" altLang="en-US" dirty="0"/>
              <a:t>：「适间听谏议表章，数朕失德，此章一出，中外咸知，一举一动，天子不得自由矣！」</a:t>
            </a:r>
          </a:p>
          <a:p>
            <a:pPr marL="670322">
              <a:tabLst>
                <a:tab pos="6660356" algn="l"/>
              </a:tabLst>
            </a:pPr>
            <a:r>
              <a:rPr lang="en-US" altLang="zh-TW" dirty="0"/>
              <a:t>《</a:t>
            </a:r>
            <a:r>
              <a:rPr lang="zh-TW" altLang="en-US" dirty="0"/>
              <a:t>初刻拍案惊奇</a:t>
            </a:r>
            <a:r>
              <a:rPr lang="en-US" altLang="zh-TW" dirty="0"/>
              <a:t>》</a:t>
            </a:r>
            <a:r>
              <a:rPr lang="zh-TW" altLang="en-US" dirty="0"/>
              <a:t>卷四：「因是父母在，不敢自由。」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zh-TW" altLang="en-US" b="1" dirty="0"/>
              <a:t>指在</a:t>
            </a:r>
            <a:r>
              <a:rPr lang="en-US" altLang="zh-TW" b="1" dirty="0"/>
              <a:t>《</a:t>
            </a:r>
            <a:r>
              <a:rPr lang="zh-TW" altLang="en-US" b="1" dirty="0"/>
              <a:t>宪法</a:t>
            </a:r>
            <a:r>
              <a:rPr lang="en-US" altLang="zh-TW" b="1" dirty="0"/>
              <a:t>》</a:t>
            </a:r>
            <a:r>
              <a:rPr lang="zh-TW" altLang="en-US" b="1" dirty="0"/>
              <a:t>上或法律保障不受国家或他人干涉的权利。</a:t>
            </a:r>
            <a:endParaRPr lang="en-US" altLang="zh-TW" b="1" dirty="0"/>
          </a:p>
          <a:p>
            <a:pPr marL="670322">
              <a:tabLst>
                <a:tab pos="6660356" algn="l"/>
              </a:tabLst>
            </a:pPr>
            <a:r>
              <a:rPr lang="zh-TW" altLang="en-US" dirty="0"/>
              <a:t>如：「言论自由」、「宗教自由」。</a:t>
            </a:r>
          </a:p>
        </p:txBody>
      </p:sp>
      <p:sp>
        <p:nvSpPr>
          <p:cNvPr id="7" name="文字版面配置區 1">
            <a:extLst>
              <a:ext uri="{FF2B5EF4-FFF2-40B4-BE49-F238E27FC236}">
                <a16:creationId xmlns:a16="http://schemas.microsoft.com/office/drawing/2014/main" id="{4A8485D6-62CB-396D-B0D0-08D3133FFDC5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054655" y="184314"/>
            <a:ext cx="3517344" cy="574481"/>
          </a:xfrm>
        </p:spPr>
        <p:txBody>
          <a:bodyPr/>
          <a:lstStyle/>
          <a:p>
            <a:r>
              <a:rPr lang="zh-TW" altLang="en-US" dirty="0"/>
              <a:t>引言</a:t>
            </a:r>
          </a:p>
        </p:txBody>
      </p:sp>
    </p:spTree>
    <p:extLst>
      <p:ext uri="{BB962C8B-B14F-4D97-AF65-F5344CB8AC3E}">
        <p14:creationId xmlns:p14="http://schemas.microsoft.com/office/powerpoint/2010/main" val="1181126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70E534C-8A4F-F3B9-D25F-2C3BC7DE27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0303" y="1361741"/>
            <a:ext cx="7560537" cy="489205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dirty="0"/>
              <a:t>《</a:t>
            </a:r>
            <a:r>
              <a:rPr lang="zh-TW" altLang="en-US" dirty="0"/>
              <a:t>宪法</a:t>
            </a:r>
            <a:r>
              <a:rPr lang="en-US" altLang="zh-TW" dirty="0"/>
              <a:t>》</a:t>
            </a:r>
            <a:r>
              <a:rPr lang="zh-TW" altLang="en-US" dirty="0"/>
              <a:t>上或法律保障不受国家或他人干涉的权利，也就是所谓的「公民自由」。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世界人权宣言：人人享有言论自由、宗教自由、免于匮乏的自由和免于恐惧的自由。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但「公民自由」也可能包括：思想自由、新闻自由、宗教自由、集会自由、安全与自由权、隐私权、法律和正当程序下的平等待遇权、受公平审判权以及生命权。</a:t>
            </a:r>
          </a:p>
        </p:txBody>
      </p:sp>
      <p:sp>
        <p:nvSpPr>
          <p:cNvPr id="6" name="文字版面配置區 1">
            <a:extLst>
              <a:ext uri="{FF2B5EF4-FFF2-40B4-BE49-F238E27FC236}">
                <a16:creationId xmlns:a16="http://schemas.microsoft.com/office/drawing/2014/main" id="{5D4E211A-2365-B658-801C-CE37C8F1D17C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054655" y="184314"/>
            <a:ext cx="3517344" cy="574481"/>
          </a:xfrm>
        </p:spPr>
        <p:txBody>
          <a:bodyPr/>
          <a:lstStyle/>
          <a:p>
            <a:r>
              <a:rPr lang="zh-TW" altLang="en-US" dirty="0"/>
              <a:t>引言</a:t>
            </a:r>
          </a:p>
        </p:txBody>
      </p:sp>
    </p:spTree>
    <p:extLst>
      <p:ext uri="{BB962C8B-B14F-4D97-AF65-F5344CB8AC3E}">
        <p14:creationId xmlns:p14="http://schemas.microsoft.com/office/powerpoint/2010/main" val="661073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E77E633-7157-2EF5-CB45-6CDDBC5FB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1730" y="1377783"/>
            <a:ext cx="7560537" cy="489205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孙中山先生多次在演讲中引述英国哲学家，约翰</a:t>
            </a:r>
            <a:r>
              <a:rPr lang="en-US" altLang="zh-TW" dirty="0"/>
              <a:t>·</a:t>
            </a:r>
            <a:r>
              <a:rPr lang="zh-TW" altLang="en-US" dirty="0"/>
              <a:t>斯图尔特弥尔（</a:t>
            </a:r>
            <a:r>
              <a:rPr lang="en-US" altLang="zh-TW" dirty="0"/>
              <a:t>John Stuart Mill, 1806-1873</a:t>
            </a:r>
            <a:r>
              <a:rPr lang="zh-TW" altLang="en-US" dirty="0"/>
              <a:t>）的话：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一个人的自由，以不侵犯他人的同等自由为范围，才是真自由。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如果侵犯他人的范围，便是不自由。</a:t>
            </a:r>
          </a:p>
        </p:txBody>
      </p:sp>
      <p:sp>
        <p:nvSpPr>
          <p:cNvPr id="6" name="文字版面配置區 1">
            <a:extLst>
              <a:ext uri="{FF2B5EF4-FFF2-40B4-BE49-F238E27FC236}">
                <a16:creationId xmlns:a16="http://schemas.microsoft.com/office/drawing/2014/main" id="{DBAA855B-1425-2975-BD59-62B2E733CE29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054655" y="184314"/>
            <a:ext cx="3517344" cy="574481"/>
          </a:xfrm>
        </p:spPr>
        <p:txBody>
          <a:bodyPr/>
          <a:lstStyle/>
          <a:p>
            <a:r>
              <a:rPr lang="zh-TW" altLang="en-US" dirty="0"/>
              <a:t>引言</a:t>
            </a:r>
          </a:p>
        </p:txBody>
      </p:sp>
    </p:spTree>
    <p:extLst>
      <p:ext uri="{BB962C8B-B14F-4D97-AF65-F5344CB8AC3E}">
        <p14:creationId xmlns:p14="http://schemas.microsoft.com/office/powerpoint/2010/main" val="804839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E77E633-7157-2EF5-CB45-6CDDBC5FB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0303" y="1393825"/>
            <a:ext cx="7560537" cy="489205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原来，社会上所追求的「自由」、「解放」，都是有他们的缺点。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TW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可是，当人们高举着「自由」的牌子时，过份解读「自由」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也就是人们肆意地运用「自由」的时候。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这将会发生什么情况？社会上将会变成怎样的局面呢？</a:t>
            </a:r>
          </a:p>
        </p:txBody>
      </p:sp>
      <p:sp>
        <p:nvSpPr>
          <p:cNvPr id="6" name="文字版面配置區 1">
            <a:extLst>
              <a:ext uri="{FF2B5EF4-FFF2-40B4-BE49-F238E27FC236}">
                <a16:creationId xmlns:a16="http://schemas.microsoft.com/office/drawing/2014/main" id="{E1F93FF5-CC97-27BA-A6A1-AB43A60E10C5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054655" y="184314"/>
            <a:ext cx="3517344" cy="574481"/>
          </a:xfrm>
        </p:spPr>
        <p:txBody>
          <a:bodyPr/>
          <a:lstStyle/>
          <a:p>
            <a:r>
              <a:rPr lang="zh-TW" altLang="en-US" dirty="0"/>
              <a:t>引言</a:t>
            </a:r>
          </a:p>
        </p:txBody>
      </p:sp>
    </p:spTree>
    <p:extLst>
      <p:ext uri="{BB962C8B-B14F-4D97-AF65-F5344CB8AC3E}">
        <p14:creationId xmlns:p14="http://schemas.microsoft.com/office/powerpoint/2010/main" val="693646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>
            <a:extLst>
              <a:ext uri="{FF2B5EF4-FFF2-40B4-BE49-F238E27FC236}">
                <a16:creationId xmlns:a16="http://schemas.microsoft.com/office/drawing/2014/main" id="{829B4324-2C54-1BC5-D345-E235E36C6288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790302" y="1085273"/>
            <a:ext cx="7316833" cy="541959"/>
          </a:xfrm>
        </p:spPr>
        <p:txBody>
          <a:bodyPr/>
          <a:lstStyle/>
          <a:p>
            <a:r>
              <a:rPr lang="zh-TW" altLang="en-US" dirty="0"/>
              <a:t>路四</a:t>
            </a:r>
            <a:r>
              <a:rPr lang="en-US" altLang="zh-TW" dirty="0"/>
              <a:t>14-16</a:t>
            </a:r>
            <a:endParaRPr lang="zh-TW" alt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6CEC235-8CCF-9D4E-166A-FE60865C3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3161" y="1965942"/>
            <a:ext cx="7560537" cy="4892058"/>
          </a:xfrm>
        </p:spPr>
        <p:txBody>
          <a:bodyPr/>
          <a:lstStyle/>
          <a:p>
            <a:r>
              <a:rPr lang="de-DE" altLang="zh-TW" dirty="0"/>
              <a:t>14. </a:t>
            </a:r>
            <a:r>
              <a:rPr lang="zh-TW" altLang="en-US" dirty="0"/>
              <a:t>耶稣带着圣灵的能力回到加利利。他的消息传遍了整个地区。 </a:t>
            </a:r>
            <a:endParaRPr lang="de-DE" altLang="zh-TW" dirty="0"/>
          </a:p>
          <a:p>
            <a:pPr marL="472679" indent="-472679">
              <a:buFont typeface="+mj-lt"/>
              <a:buAutoNum type="arabicPeriod" startAt="14"/>
            </a:pPr>
            <a:endParaRPr lang="en-US" altLang="zh-TW" dirty="0"/>
          </a:p>
          <a:p>
            <a:r>
              <a:rPr lang="de-DE" altLang="zh-TW" dirty="0"/>
              <a:t>15. </a:t>
            </a:r>
            <a:r>
              <a:rPr lang="zh-TW" altLang="en-US" dirty="0"/>
              <a:t>他在各地的会堂里教导人，受到大家赞赏。</a:t>
            </a:r>
            <a:endParaRPr lang="en-US" altLang="zh-TW" dirty="0"/>
          </a:p>
          <a:p>
            <a:pPr marL="472679" indent="-472679">
              <a:buFont typeface="+mj-lt"/>
              <a:buAutoNum type="arabicPeriod" startAt="14"/>
            </a:pPr>
            <a:endParaRPr lang="zh-TW" altLang="en-US" dirty="0"/>
          </a:p>
          <a:p>
            <a:r>
              <a:rPr lang="de-DE" altLang="zh-TW" dirty="0"/>
              <a:t>16. </a:t>
            </a:r>
            <a:r>
              <a:rPr lang="zh-TW" altLang="en-US" dirty="0"/>
              <a:t>耶稣来到他长大的地方拿撒勒。他照自己的习惯在安息日进了会堂，站起身来要念圣经。 </a:t>
            </a:r>
          </a:p>
        </p:txBody>
      </p:sp>
    </p:spTree>
    <p:extLst>
      <p:ext uri="{BB962C8B-B14F-4D97-AF65-F5344CB8AC3E}">
        <p14:creationId xmlns:p14="http://schemas.microsoft.com/office/powerpoint/2010/main" val="396410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BF92E00-66A0-F56C-F0E0-C6A8E999E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82" y="1965942"/>
            <a:ext cx="7560537" cy="489205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路加在第三章及第四章，多次告诉他的读者，圣灵与耶稣有着密切的关系。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路加在第三章中告诉我们，就是当耶稣接受了约翰的洗礼，从水中上来之后。圣灵仿佛像鸰子那样，降临在耶稣身上。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/>
              <a:t>圣灵的降临在耶稣，犹如神膏立耶稣的一个程序，在确认耶稣是神爱子的身份，并拥有祂应有的权柄和圣灵能力。</a:t>
            </a:r>
            <a:endParaRPr lang="en-US" altLang="zh-TW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TW" altLang="en-US" dirty="0"/>
          </a:p>
        </p:txBody>
      </p:sp>
      <p:sp>
        <p:nvSpPr>
          <p:cNvPr id="6" name="文字版面配置區 1">
            <a:extLst>
              <a:ext uri="{FF2B5EF4-FFF2-40B4-BE49-F238E27FC236}">
                <a16:creationId xmlns:a16="http://schemas.microsoft.com/office/drawing/2014/main" id="{D7B69CAB-5F60-EC12-2C0D-E1F22D65A0E0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75312" y="363379"/>
            <a:ext cx="7363098" cy="430861"/>
          </a:xfrm>
        </p:spPr>
        <p:txBody>
          <a:bodyPr/>
          <a:lstStyle/>
          <a:p>
            <a:r>
              <a:rPr lang="zh-TW" altLang="en-US" dirty="0"/>
              <a:t>赐自由的主 </a:t>
            </a:r>
            <a:r>
              <a:rPr lang="en-US" altLang="zh-TW" dirty="0"/>
              <a:t>– </a:t>
            </a:r>
            <a:r>
              <a:rPr lang="zh-TW" altLang="en-US" dirty="0"/>
              <a:t>满有圣灵的能力</a:t>
            </a:r>
          </a:p>
        </p:txBody>
      </p:sp>
    </p:spTree>
    <p:extLst>
      <p:ext uri="{BB962C8B-B14F-4D97-AF65-F5344CB8AC3E}">
        <p14:creationId xmlns:p14="http://schemas.microsoft.com/office/powerpoint/2010/main" val="1839175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C45E044-1BD9-E5AB-80AD-F44E38A3C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0575" y="1965942"/>
            <a:ext cx="7560537" cy="489205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dirty="0"/>
              <a:t>3</a:t>
            </a:r>
            <a:r>
              <a:rPr lang="zh-TW" altLang="en-US" dirty="0"/>
              <a:t>魔鬼对他说：「你若是　神的儿子，叫这块石头变成食物吧。」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dirty="0"/>
              <a:t>5</a:t>
            </a:r>
            <a:r>
              <a:rPr lang="zh-TW" altLang="en-US" dirty="0"/>
              <a:t>魔鬼又领他上了高山，霎时间把天下万国都指给他看， </a:t>
            </a:r>
            <a:r>
              <a:rPr lang="en-US" altLang="zh-TW" dirty="0"/>
              <a:t>6</a:t>
            </a:r>
            <a:r>
              <a:rPr lang="zh-TW" altLang="en-US" dirty="0"/>
              <a:t>对他说：「这一切权柄和荣华我都要给你，因为这原是交给我的，我愿意给谁就给谁。</a:t>
            </a:r>
            <a:r>
              <a:rPr lang="en-US" altLang="zh-TW" dirty="0"/>
              <a:t>7</a:t>
            </a:r>
            <a:r>
              <a:rPr lang="zh-TW" altLang="en-US" dirty="0"/>
              <a:t>你若在我面前下拜，这一切都归你。」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dirty="0"/>
              <a:t>9</a:t>
            </a:r>
            <a:r>
              <a:rPr lang="zh-TW" altLang="en-US" dirty="0"/>
              <a:t>魔鬼又领他到耶路撒冷去，叫他站在圣殿顶上，对他说：「你若是　神的儿子，从这里跳下去！</a:t>
            </a:r>
          </a:p>
        </p:txBody>
      </p:sp>
      <p:sp>
        <p:nvSpPr>
          <p:cNvPr id="6" name="文字版面配置區 1">
            <a:extLst>
              <a:ext uri="{FF2B5EF4-FFF2-40B4-BE49-F238E27FC236}">
                <a16:creationId xmlns:a16="http://schemas.microsoft.com/office/drawing/2014/main" id="{FC77D36F-C92E-F1BB-1AE5-560C08FD2C23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75312" y="363379"/>
            <a:ext cx="7363098" cy="430861"/>
          </a:xfrm>
        </p:spPr>
        <p:txBody>
          <a:bodyPr/>
          <a:lstStyle/>
          <a:p>
            <a:r>
              <a:rPr lang="zh-TW" altLang="en-US" dirty="0"/>
              <a:t>赐自由的主 </a:t>
            </a:r>
            <a:r>
              <a:rPr lang="en-US" altLang="zh-TW" dirty="0"/>
              <a:t>– </a:t>
            </a:r>
            <a:r>
              <a:rPr lang="zh-TW" altLang="en-US" dirty="0"/>
              <a:t>满有圣灵的能力</a:t>
            </a:r>
          </a:p>
        </p:txBody>
      </p:sp>
    </p:spTree>
    <p:extLst>
      <p:ext uri="{BB962C8B-B14F-4D97-AF65-F5344CB8AC3E}">
        <p14:creationId xmlns:p14="http://schemas.microsoft.com/office/powerpoint/2010/main" val="1736257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2519</Words>
  <Application>Microsoft Office PowerPoint</Application>
  <PresentationFormat>Bildschirmpräsentation (4:3)</PresentationFormat>
  <Paragraphs>133</Paragraphs>
  <Slides>24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30" baseType="lpstr">
      <vt:lpstr>等线</vt:lpstr>
      <vt:lpstr>Microsoft JhengHei</vt:lpstr>
      <vt:lpstr>SimHei</vt:lpstr>
      <vt:lpstr>Teko</vt:lpstr>
      <vt:lpstr>Arial</vt:lpstr>
      <vt:lpstr>Office 主题​​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 Hu</cp:lastModifiedBy>
  <cp:revision>367</cp:revision>
  <dcterms:created xsi:type="dcterms:W3CDTF">2023-03-17T14:22:59Z</dcterms:created>
  <dcterms:modified xsi:type="dcterms:W3CDTF">2023-09-24T23:17:34Z</dcterms:modified>
</cp:coreProperties>
</file>