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1346" r:id="rId3"/>
    <p:sldId id="21347" r:id="rId4"/>
    <p:sldId id="21348" r:id="rId5"/>
    <p:sldId id="21349" r:id="rId6"/>
    <p:sldId id="21350" r:id="rId7"/>
    <p:sldId id="21351" r:id="rId8"/>
    <p:sldId id="21352" r:id="rId9"/>
    <p:sldId id="21353" r:id="rId10"/>
    <p:sldId id="21354" r:id="rId11"/>
    <p:sldId id="2135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C0F94-858B-461E-A091-CB3C8190638D}" v="5" dt="2023-09-03T06:24:10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8" autoAdjust="0"/>
    <p:restoredTop sz="85344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2023/9/14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4990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6200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16342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72774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469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3946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8085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04604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8002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rPr dirty="0" err="1"/>
              <a:t>请注意修改证道题目和讲员</a:t>
            </a:r>
            <a:endParaRPr dirty="0"/>
          </a:p>
          <a:p>
            <a:pPr marL="228691" indent="-228691">
              <a:buSzPct val="100000"/>
              <a:buAutoNum type="arabicPeriod"/>
            </a:pPr>
            <a:r>
              <a:rPr dirty="0"/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696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2023/9/14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13338"/>
            <a:ext cx="90540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耶稣选召门徒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讲道</a:t>
            </a:r>
            <a:r>
              <a:rPr dirty="0"/>
              <a:t>：</a:t>
            </a:r>
            <a:r>
              <a:rPr lang="zh-TW" altLang="en-US" dirty="0"/>
              <a:t>陈梁兆琪 师母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经文</a:t>
            </a:r>
            <a:r>
              <a:rPr dirty="0"/>
              <a:t>：</a:t>
            </a:r>
            <a:r>
              <a:rPr lang="zh-TW" altLang="en-US" dirty="0"/>
              <a:t>太 </a:t>
            </a:r>
            <a:r>
              <a:rPr lang="en-US" altLang="zh-TW" dirty="0"/>
              <a:t>9:35-38,10:1-4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耶穌認識和了解</a:t>
            </a:r>
            <a:r>
              <a:rPr lang="en-US" altLang="zh-TW" dirty="0"/>
              <a:t>12</a:t>
            </a:r>
            <a:r>
              <a:rPr lang="zh-TW" altLang="en-US" dirty="0"/>
              <a:t>門徒</a:t>
            </a:r>
          </a:p>
        </p:txBody>
      </p:sp>
      <p:grpSp>
        <p:nvGrpSpPr>
          <p:cNvPr id="27" name="Group">
            <a:extLst>
              <a:ext uri="{FF2B5EF4-FFF2-40B4-BE49-F238E27FC236}">
                <a16:creationId xmlns:a16="http://schemas.microsoft.com/office/drawing/2014/main" id="{62285A76-5756-FB96-BAC3-46B5A2C63A21}"/>
              </a:ext>
            </a:extLst>
          </p:cNvPr>
          <p:cNvGrpSpPr/>
          <p:nvPr/>
        </p:nvGrpSpPr>
        <p:grpSpPr>
          <a:xfrm>
            <a:off x="492463" y="1516110"/>
            <a:ext cx="8386842" cy="1802428"/>
            <a:chOff x="-1" y="0"/>
            <a:chExt cx="12101406" cy="3071324"/>
          </a:xfrm>
        </p:grpSpPr>
        <p:sp>
          <p:nvSpPr>
            <p:cNvPr id="74" name="道德批判，指责人犯罪 ➠ 不能使人认识神的❤️，甚至更远离神">
              <a:extLst>
                <a:ext uri="{FF2B5EF4-FFF2-40B4-BE49-F238E27FC236}">
                  <a16:creationId xmlns:a16="http://schemas.microsoft.com/office/drawing/2014/main" id="{C99FD7BA-2574-40CA-9B9F-F9481BEC455B}"/>
                </a:ext>
              </a:extLst>
            </p:cNvPr>
            <p:cNvSpPr txBox="1"/>
            <p:nvPr/>
          </p:nvSpPr>
          <p:spPr>
            <a:xfrm>
              <a:off x="-1" y="0"/>
              <a:ext cx="12101406" cy="7424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defRPr sz="3300"/>
              </a:pPr>
              <a:r>
                <a:rPr sz="2800" dirty="0" err="1"/>
                <a:t>道德批判，指责人犯罪</a:t>
              </a:r>
              <a:r>
                <a:rPr sz="2800" dirty="0"/>
                <a:t> </a:t>
              </a:r>
              <a:r>
                <a:rPr sz="2800" b="0" dirty="0">
                  <a:latin typeface="Zapf Dingbats"/>
                  <a:ea typeface="Zapf Dingbats"/>
                  <a:cs typeface="Zapf Dingbats"/>
                  <a:sym typeface="Zapf Dingbats"/>
                </a:rPr>
                <a:t>➠</a:t>
              </a:r>
              <a:r>
                <a:rPr sz="2800" dirty="0"/>
                <a:t> </a:t>
              </a:r>
              <a:r>
                <a:rPr sz="2800" dirty="0" err="1"/>
                <a:t>不能使人认识神的</a:t>
              </a:r>
              <a:r>
                <a:rPr sz="2800" b="0" dirty="0">
                  <a:latin typeface="Apple Color Emoji"/>
                  <a:ea typeface="Apple Color Emoji"/>
                  <a:cs typeface="Apple Color Emoji"/>
                  <a:sym typeface="Apple Color Emoji"/>
                </a:rPr>
                <a:t>❤️</a:t>
              </a:r>
              <a:r>
                <a:rPr sz="2800" dirty="0"/>
                <a:t>，</a:t>
              </a:r>
              <a:r>
                <a:rPr sz="2800" dirty="0" err="1"/>
                <a:t>甚至更</a:t>
              </a:r>
              <a:r>
                <a:rPr sz="2800" b="0" dirty="0" err="1">
                  <a:latin typeface="PingFang SC Semibold"/>
                  <a:ea typeface="PingFang SC Semibold"/>
                  <a:cs typeface="PingFang SC Semibold"/>
                  <a:sym typeface="PingFang SC Semibold"/>
                </a:rPr>
                <a:t>远</a:t>
              </a:r>
              <a:r>
                <a:rPr sz="2800" dirty="0" err="1"/>
                <a:t>离神</a:t>
              </a:r>
              <a:endParaRPr sz="2800" dirty="0"/>
            </a:p>
          </p:txBody>
        </p:sp>
        <p:grpSp>
          <p:nvGrpSpPr>
            <p:cNvPr id="75" name="Group">
              <a:extLst>
                <a:ext uri="{FF2B5EF4-FFF2-40B4-BE49-F238E27FC236}">
                  <a16:creationId xmlns:a16="http://schemas.microsoft.com/office/drawing/2014/main" id="{B9D6E5FE-E29F-A40B-9ADD-30EC6A68C4EB}"/>
                </a:ext>
              </a:extLst>
            </p:cNvPr>
            <p:cNvGrpSpPr/>
            <p:nvPr/>
          </p:nvGrpSpPr>
          <p:grpSpPr>
            <a:xfrm>
              <a:off x="8059555" y="904536"/>
              <a:ext cx="2881022" cy="2166788"/>
              <a:chOff x="1007675" y="47699"/>
              <a:chExt cx="2881022" cy="2166786"/>
            </a:xfrm>
          </p:grpSpPr>
          <p:pic>
            <p:nvPicPr>
              <p:cNvPr id="79" name="Screenshot 2023-09-09 at 17.15.07.png">
                <a:extLst>
                  <a:ext uri="{FF2B5EF4-FFF2-40B4-BE49-F238E27FC236}">
                    <a16:creationId xmlns:a16="http://schemas.microsoft.com/office/drawing/2014/main" id="{26C36AC2-FD5D-1634-BC4D-AFD8CEAAE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675" y="61845"/>
                <a:ext cx="1393697" cy="21526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0" name="Screenshot 2023-09-09 at 17.31.54.png">
                <a:extLst>
                  <a:ext uri="{FF2B5EF4-FFF2-40B4-BE49-F238E27FC236}">
                    <a16:creationId xmlns:a16="http://schemas.microsoft.com/office/drawing/2014/main" id="{F29887BB-5FD3-8FB7-6DE6-113C6B063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5739" y="47699"/>
                <a:ext cx="1522958" cy="21526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8B18940A-B54A-65F7-B30D-CA293BCB9736}"/>
                </a:ext>
              </a:extLst>
            </p:cNvPr>
            <p:cNvGrpSpPr/>
            <p:nvPr/>
          </p:nvGrpSpPr>
          <p:grpSpPr>
            <a:xfrm>
              <a:off x="1135690" y="904535"/>
              <a:ext cx="2757649" cy="2158919"/>
              <a:chOff x="573946" y="-5139"/>
              <a:chExt cx="2757647" cy="2158918"/>
            </a:xfrm>
          </p:grpSpPr>
          <p:pic>
            <p:nvPicPr>
              <p:cNvPr id="77" name="Screenshot 2023-09-09 at 17.12.28.png">
                <a:extLst>
                  <a:ext uri="{FF2B5EF4-FFF2-40B4-BE49-F238E27FC236}">
                    <a16:creationId xmlns:a16="http://schemas.microsoft.com/office/drawing/2014/main" id="{C87C2623-B68B-833E-D150-99A9A0152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4980" y="5780"/>
                <a:ext cx="1446613" cy="21479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8" name="Screenshot 2023-09-09 at 17.33.04.png">
                <a:extLst>
                  <a:ext uri="{FF2B5EF4-FFF2-40B4-BE49-F238E27FC236}">
                    <a16:creationId xmlns:a16="http://schemas.microsoft.com/office/drawing/2014/main" id="{4DCA5E25-2DD7-0FFF-3437-6B4231633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946" y="-5139"/>
                <a:ext cx="1294226" cy="21526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8" name="Group">
            <a:extLst>
              <a:ext uri="{FF2B5EF4-FFF2-40B4-BE49-F238E27FC236}">
                <a16:creationId xmlns:a16="http://schemas.microsoft.com/office/drawing/2014/main" id="{828710A0-CD35-1CF7-7A77-BB16DFAF63E7}"/>
              </a:ext>
            </a:extLst>
          </p:cNvPr>
          <p:cNvGrpSpPr/>
          <p:nvPr/>
        </p:nvGrpSpPr>
        <p:grpSpPr>
          <a:xfrm>
            <a:off x="0" y="3500736"/>
            <a:ext cx="9032169" cy="3252561"/>
            <a:chOff x="-1767365" y="-537255"/>
            <a:chExt cx="14183041" cy="5431791"/>
          </a:xfrm>
        </p:grpSpPr>
        <p:sp>
          <p:nvSpPr>
            <p:cNvPr id="29" name="生命影响生命">
              <a:extLst>
                <a:ext uri="{FF2B5EF4-FFF2-40B4-BE49-F238E27FC236}">
                  <a16:creationId xmlns:a16="http://schemas.microsoft.com/office/drawing/2014/main" id="{16C9F1FC-EFE8-2A52-BA17-190D7342C9AD}"/>
                </a:ext>
              </a:extLst>
            </p:cNvPr>
            <p:cNvSpPr txBox="1"/>
            <p:nvPr/>
          </p:nvSpPr>
          <p:spPr>
            <a:xfrm>
              <a:off x="4124422" y="-537255"/>
              <a:ext cx="3814349" cy="890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r>
                <a:rPr sz="2800" dirty="0" err="1"/>
                <a:t>生命影响生命</a:t>
              </a:r>
              <a:endParaRPr sz="2800" dirty="0"/>
            </a:p>
          </p:txBody>
        </p:sp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49F45937-1872-7EB8-05B3-AD4AAE94E38F}"/>
                </a:ext>
              </a:extLst>
            </p:cNvPr>
            <p:cNvGrpSpPr/>
            <p:nvPr/>
          </p:nvGrpSpPr>
          <p:grpSpPr>
            <a:xfrm>
              <a:off x="4563467" y="1100224"/>
              <a:ext cx="2007879" cy="3624985"/>
              <a:chOff x="1002150" y="279355"/>
              <a:chExt cx="2007878" cy="3624983"/>
            </a:xfrm>
          </p:grpSpPr>
          <p:pic>
            <p:nvPicPr>
              <p:cNvPr id="72" name="Screenshot 2023-09-09 at 17.03.43.png">
                <a:extLst>
                  <a:ext uri="{FF2B5EF4-FFF2-40B4-BE49-F238E27FC236}">
                    <a16:creationId xmlns:a16="http://schemas.microsoft.com/office/drawing/2014/main" id="{1B312CE8-7718-02C7-B9B9-772F93290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1002150" y="1764534"/>
                <a:ext cx="1460502" cy="21398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3" name="2.向人分享包容的爱…">
                <a:extLst>
                  <a:ext uri="{FF2B5EF4-FFF2-40B4-BE49-F238E27FC236}">
                    <a16:creationId xmlns:a16="http://schemas.microsoft.com/office/drawing/2014/main" id="{1309FDED-64ED-646F-416A-21E88F9BEC6F}"/>
                  </a:ext>
                </a:extLst>
              </p:cNvPr>
              <p:cNvSpPr/>
              <p:nvPr/>
            </p:nvSpPr>
            <p:spPr>
              <a:xfrm>
                <a:off x="1549526" y="279355"/>
                <a:ext cx="1460502" cy="158037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2286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2743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3200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3657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>
                  <a:defRPr sz="3000" b="0">
                    <a:latin typeface="PingFang TC Semibold"/>
                    <a:ea typeface="PingFang TC Semibold"/>
                    <a:cs typeface="PingFang TC Semibold"/>
                    <a:sym typeface="PingFang TC Semibold"/>
                  </a:defRPr>
                </a:pPr>
                <a:r>
                  <a:rPr sz="28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2.</a:t>
                </a:r>
                <a:r>
                  <a:rPr sz="2800" dirty="0"/>
                  <a:t>向人分享包容的</a:t>
                </a:r>
                <a:br>
                  <a:rPr lang="en-US" sz="2800" dirty="0"/>
                </a:br>
                <a:r>
                  <a:rPr sz="2800" dirty="0" err="1"/>
                  <a:t>爱生命影响生命</a:t>
                </a:r>
                <a:endParaRPr sz="2800" dirty="0"/>
              </a:p>
            </p:txBody>
          </p:sp>
        </p:grpSp>
        <p:grpSp>
          <p:nvGrpSpPr>
            <p:cNvPr id="31" name="Group">
              <a:extLst>
                <a:ext uri="{FF2B5EF4-FFF2-40B4-BE49-F238E27FC236}">
                  <a16:creationId xmlns:a16="http://schemas.microsoft.com/office/drawing/2014/main" id="{09DFF7E1-E65F-9DC7-E99B-63AE5A2ABF02}"/>
                </a:ext>
              </a:extLst>
            </p:cNvPr>
            <p:cNvGrpSpPr/>
            <p:nvPr/>
          </p:nvGrpSpPr>
          <p:grpSpPr>
            <a:xfrm>
              <a:off x="-1767365" y="327516"/>
              <a:ext cx="4405556" cy="4567020"/>
              <a:chOff x="-1767364" y="-519362"/>
              <a:chExt cx="4405553" cy="4567018"/>
            </a:xfrm>
          </p:grpSpPr>
          <p:pic>
            <p:nvPicPr>
              <p:cNvPr id="70" name="Screenshot 2023-09-09 at 17.03.11.png">
                <a:extLst>
                  <a:ext uri="{FF2B5EF4-FFF2-40B4-BE49-F238E27FC236}">
                    <a16:creationId xmlns:a16="http://schemas.microsoft.com/office/drawing/2014/main" id="{96201F71-4D0F-8A3B-9634-AE76CB0AD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 flipH="1">
                <a:off x="-253055" y="1833716"/>
                <a:ext cx="1282680" cy="22139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1" name="1.人经历神的慈悲…">
                <a:extLst>
                  <a:ext uri="{FF2B5EF4-FFF2-40B4-BE49-F238E27FC236}">
                    <a16:creationId xmlns:a16="http://schemas.microsoft.com/office/drawing/2014/main" id="{AD7172BE-4545-9032-35BB-BFB686B5628C}"/>
                  </a:ext>
                </a:extLst>
              </p:cNvPr>
              <p:cNvSpPr txBox="1"/>
              <p:nvPr/>
            </p:nvSpPr>
            <p:spPr>
              <a:xfrm>
                <a:off x="-1767364" y="-519362"/>
                <a:ext cx="4405553" cy="15076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2286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2743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3200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3657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>
                  <a:defRPr sz="3000"/>
                </a:pPr>
                <a:r>
                  <a:rPr sz="2600" dirty="0"/>
                  <a:t>1.人经历神的</a:t>
                </a:r>
                <a:r>
                  <a:rPr sz="2600" b="0" dirty="0">
                    <a:latin typeface="Apple Color Emoji"/>
                    <a:ea typeface="Apple Color Emoji"/>
                    <a:cs typeface="Apple Color Emoji"/>
                    <a:sym typeface="Apple Color Emoji"/>
                  </a:rPr>
                  <a:t>慈悲</a:t>
                </a:r>
              </a:p>
              <a:p>
                <a:pPr>
                  <a:defRPr sz="3000"/>
                </a:pPr>
                <a:r>
                  <a:rPr sz="2600" dirty="0" err="1"/>
                  <a:t>仁愛,寬恕,包容</a:t>
                </a:r>
                <a:endParaRPr sz="2600" dirty="0"/>
              </a:p>
            </p:txBody>
          </p:sp>
        </p:grpSp>
        <p:grpSp>
          <p:nvGrpSpPr>
            <p:cNvPr id="64" name="Group">
              <a:extLst>
                <a:ext uri="{FF2B5EF4-FFF2-40B4-BE49-F238E27FC236}">
                  <a16:creationId xmlns:a16="http://schemas.microsoft.com/office/drawing/2014/main" id="{F3B6340D-9A42-55FB-D380-559D87496231}"/>
                </a:ext>
              </a:extLst>
            </p:cNvPr>
            <p:cNvGrpSpPr/>
            <p:nvPr/>
          </p:nvGrpSpPr>
          <p:grpSpPr>
            <a:xfrm>
              <a:off x="7795592" y="1337835"/>
              <a:ext cx="4620084" cy="3435402"/>
              <a:chOff x="303143" y="516297"/>
              <a:chExt cx="4620081" cy="3435401"/>
            </a:xfrm>
          </p:grpSpPr>
          <p:grpSp>
            <p:nvGrpSpPr>
              <p:cNvPr id="65" name="Group">
                <a:extLst>
                  <a:ext uri="{FF2B5EF4-FFF2-40B4-BE49-F238E27FC236}">
                    <a16:creationId xmlns:a16="http://schemas.microsoft.com/office/drawing/2014/main" id="{87D92F30-AC34-116D-CA6E-DBFA08F36593}"/>
                  </a:ext>
                </a:extLst>
              </p:cNvPr>
              <p:cNvGrpSpPr/>
              <p:nvPr/>
            </p:nvGrpSpPr>
            <p:grpSpPr>
              <a:xfrm>
                <a:off x="303143" y="1814570"/>
                <a:ext cx="4620081" cy="2137128"/>
                <a:chOff x="277845" y="727465"/>
                <a:chExt cx="4620081" cy="2137127"/>
              </a:xfrm>
            </p:grpSpPr>
            <p:pic>
              <p:nvPicPr>
                <p:cNvPr id="67" name="Screenshot 2023-09-09 at 17.16.32.png">
                  <a:extLst>
                    <a:ext uri="{FF2B5EF4-FFF2-40B4-BE49-F238E27FC236}">
                      <a16:creationId xmlns:a16="http://schemas.microsoft.com/office/drawing/2014/main" id="{4A3FD67D-9344-4A55-E75D-CBFAD1F014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7845" y="727465"/>
                  <a:ext cx="1587499" cy="21335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8" name="Screenshot 2023-09-09 at 17.26.20.png">
                  <a:extLst>
                    <a:ext uri="{FF2B5EF4-FFF2-40B4-BE49-F238E27FC236}">
                      <a16:creationId xmlns:a16="http://schemas.microsoft.com/office/drawing/2014/main" id="{F35E54EC-DA06-BCB2-1622-233E2A5711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8456" y="730991"/>
                  <a:ext cx="1769327" cy="21336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9" name="Screenshot 2023-09-09 at 17.30.17.png">
                  <a:extLst>
                    <a:ext uri="{FF2B5EF4-FFF2-40B4-BE49-F238E27FC236}">
                      <a16:creationId xmlns:a16="http://schemas.microsoft.com/office/drawing/2014/main" id="{02943ED7-AE1D-5976-1C5C-EB03B8C225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06153" y="730565"/>
                  <a:ext cx="1491773" cy="21273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66" name="3.当人被包容接纳，…">
                <a:extLst>
                  <a:ext uri="{FF2B5EF4-FFF2-40B4-BE49-F238E27FC236}">
                    <a16:creationId xmlns:a16="http://schemas.microsoft.com/office/drawing/2014/main" id="{394B8D77-77CD-98A7-AD65-F3E24DCFEB0D}"/>
                  </a:ext>
                </a:extLst>
              </p:cNvPr>
              <p:cNvSpPr/>
              <p:nvPr/>
            </p:nvSpPr>
            <p:spPr>
              <a:xfrm>
                <a:off x="2629062" y="516297"/>
                <a:ext cx="1769327" cy="1580372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  <a:lvl2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2286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2743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3200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3657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>
                  <a:defRPr sz="3000" b="0">
                    <a:latin typeface="PingFang TC Semibold"/>
                    <a:ea typeface="PingFang TC Semibold"/>
                    <a:cs typeface="PingFang TC Semibold"/>
                    <a:sym typeface="PingFang TC Semibold"/>
                  </a:defRPr>
                </a:pPr>
                <a:r>
                  <a:rPr sz="26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3.</a:t>
                </a:r>
                <a:r>
                  <a:rPr sz="2600" dirty="0"/>
                  <a:t>当人被包容接纳，</a:t>
                </a:r>
              </a:p>
              <a:p>
                <a:pPr>
                  <a:defRPr sz="3000" b="0">
                    <a:latin typeface="PingFang TC Semibold"/>
                    <a:ea typeface="PingFang TC Semibold"/>
                    <a:cs typeface="PingFang TC Semibold"/>
                    <a:sym typeface="PingFang TC Semibold"/>
                  </a:defRPr>
                </a:pPr>
                <a:r>
                  <a:rPr sz="2600" dirty="0" err="1"/>
                  <a:t>才能打开心门经历到</a:t>
                </a:r>
                <a:br>
                  <a:rPr lang="en-US" sz="2600" dirty="0"/>
                </a:br>
                <a:r>
                  <a:rPr sz="2600" dirty="0" err="1"/>
                  <a:t>神的</a:t>
                </a:r>
                <a:r>
                  <a:rPr sz="2600" dirty="0">
                    <a:latin typeface="Apple Color Emoji"/>
                    <a:ea typeface="Apple Color Emoji"/>
                    <a:cs typeface="Apple Color Emoji"/>
                    <a:sym typeface="Apple Color Emoji"/>
                  </a:rPr>
                  <a:t>❤️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06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总结</a:t>
            </a:r>
            <a:endParaRPr lang="zh-CN" altLang="en-US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4BFDEDF-E29A-439A-1758-BBA62DD0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教会主题：像天父慈悲。慈悲包含着：仁爱</a:t>
            </a:r>
            <a:r>
              <a:rPr lang="en-US" altLang="zh-CN" sz="3200" dirty="0"/>
              <a:t>,</a:t>
            </a:r>
            <a:r>
              <a:rPr lang="zh-CN" altLang="en-US" sz="3200" dirty="0"/>
              <a:t>宽恕</a:t>
            </a:r>
            <a:r>
              <a:rPr lang="en-US" altLang="zh-CN" sz="3200" dirty="0"/>
              <a:t>,</a:t>
            </a:r>
            <a:r>
              <a:rPr lang="zh-CN" altLang="en-US" sz="3200" dirty="0"/>
              <a:t>包容。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包容：无论对人或事都能完全接纳，他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她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它好和坏。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承传大使命，让人看见耶稣包容的爱：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zh-CN" altLang="en-US" sz="3200" dirty="0"/>
              <a:t>聆听和体谅每个人的经历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zh-CN" altLang="en-US" sz="3200" dirty="0"/>
              <a:t>容许人会犯错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rPr lang="zh-CN" altLang="en-US" sz="3200" dirty="0"/>
              <a:t>不放弃彼此的关系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借着包容的爱，人经历到神並得到改变，生命影响生命，大使命才能继续承传至今。</a:t>
            </a:r>
          </a:p>
          <a:p>
            <a:pPr marL="0" indent="0" algn="just" defTabSz="457200">
              <a:spcBef>
                <a:spcPts val="0"/>
              </a:spcBef>
              <a:buSzTx/>
              <a:buNone/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endParaRPr lang="zh-CN" altLang="en-US"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4674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引言</a:t>
            </a:r>
            <a:endParaRPr lang="zh-CN" alt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55EE3B2-D724-C55E-8B28-D8278238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今年教会主题：像天父慈悲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慈悲：仁爱、宽恕、包容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zh-CN" altLang="en-US" sz="3200" dirty="0"/>
              <a:t>仁爱：愿意牺牲自己的利益为别人得到好处；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zh-CN" altLang="en-US" sz="3200" dirty="0"/>
              <a:t>宽恕：无论什么人或事，都能无限次、无条件的去饶恕；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rPr lang="zh-CN" altLang="en-US" sz="3200" dirty="0"/>
              <a:t>包容：无论对人或事都能完全接纳他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她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它好和坏。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慈悲的步骤：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zh-CN" altLang="en-US" sz="3200" dirty="0"/>
              <a:t>仁爱＞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zh-CN" altLang="en-US" sz="3200" dirty="0"/>
              <a:t>宽恕＞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rPr lang="zh-CN" altLang="en-US" sz="3200" dirty="0"/>
              <a:t>包容。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今天学习：包容。</a:t>
            </a:r>
          </a:p>
        </p:txBody>
      </p:sp>
    </p:spTree>
    <p:extLst>
      <p:ext uri="{BB962C8B-B14F-4D97-AF65-F5344CB8AC3E}">
        <p14:creationId xmlns:p14="http://schemas.microsoft.com/office/powerpoint/2010/main" val="68029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引言</a:t>
            </a:r>
            <a:endParaRPr lang="zh-CN" alt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55EE3B2-D724-C55E-8B28-D8278238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/>
              <a:t>《</a:t>
            </a:r>
            <a:r>
              <a:rPr lang="zh-CN" altLang="en-US" sz="3200" dirty="0"/>
              <a:t>体能之巅</a:t>
            </a:r>
            <a:r>
              <a:rPr lang="en-US" altLang="zh-CN" sz="3200" dirty="0"/>
              <a:t>》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如果你是组长，你会选什么人成为你的组员呢？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比赛项目：十人拉一吨重的木船上坡</a:t>
            </a:r>
          </a:p>
        </p:txBody>
      </p:sp>
      <p:pic>
        <p:nvPicPr>
          <p:cNvPr id="3" name="Screenshot 2023-09-08 at 14.31.42.png">
            <a:extLst>
              <a:ext uri="{FF2B5EF4-FFF2-40B4-BE49-F238E27FC236}">
                <a16:creationId xmlns:a16="http://schemas.microsoft.com/office/drawing/2014/main" id="{BB1C06BE-2280-0EE9-6DE3-36F7ED19D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121" y="2899102"/>
            <a:ext cx="5412813" cy="3593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433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引言</a:t>
            </a:r>
            <a:endParaRPr lang="zh-CN" alt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55EE3B2-D724-C55E-8B28-D8278238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祂选召了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r>
              <a:rPr lang="zh-CN" altLang="en-US" sz="3200" dirty="0"/>
              <a:t>门徒承担大使命重要的第一棒。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完成福音大使命当然重要，但耶稣明白</a:t>
            </a:r>
            <a:r>
              <a:rPr lang="zh-CN" altLang="en-US" sz="3200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完成大使命的人才是更加重要</a:t>
            </a:r>
            <a:r>
              <a:rPr lang="zh-CN" altLang="en-US" sz="3200" dirty="0"/>
              <a:t>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传福音</a:t>
            </a:r>
            <a:r>
              <a:rPr lang="en-US" altLang="zh-CN" sz="3200" dirty="0"/>
              <a:t>……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35560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zh-CN" altLang="en-US" sz="3200" dirty="0">
                <a:latin typeface="Zapf Dingbats"/>
                <a:ea typeface="Zapf Dingbats"/>
                <a:cs typeface="Zapf Dingbats"/>
                <a:sym typeface="Zapf Dingbats"/>
              </a:rPr>
              <a:t>✘</a:t>
            </a:r>
            <a:r>
              <a:rPr lang="zh-CN" altLang="en-US" sz="3200" dirty="0"/>
              <a:t>讲了的福音内容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35560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>
                <a:latin typeface="Zapf Dingbats"/>
                <a:ea typeface="Zapf Dingbats"/>
                <a:cs typeface="Zapf Dingbats"/>
                <a:sym typeface="Zapf Dingbats"/>
              </a:rPr>
              <a:t>✔︎</a:t>
            </a:r>
            <a:r>
              <a:rPr lang="zh-CN" altLang="en-US" sz="3200" dirty="0"/>
              <a:t>传福音的人在信仰里，先经历了神的爱被，神感动生命得到改变，才能生命影响生命。</a:t>
            </a:r>
          </a:p>
        </p:txBody>
      </p:sp>
    </p:spTree>
    <p:extLst>
      <p:ext uri="{BB962C8B-B14F-4D97-AF65-F5344CB8AC3E}">
        <p14:creationId xmlns:p14="http://schemas.microsoft.com/office/powerpoint/2010/main" val="276604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耶稣拣选谁？</a:t>
            </a:r>
          </a:p>
        </p:txBody>
      </p:sp>
      <p:pic>
        <p:nvPicPr>
          <p:cNvPr id="3" name="Screenshot 2023-09-09 at 22.36.49.png">
            <a:extLst>
              <a:ext uri="{FF2B5EF4-FFF2-40B4-BE49-F238E27FC236}">
                <a16:creationId xmlns:a16="http://schemas.microsoft.com/office/drawing/2014/main" id="{55097D57-6715-CA02-7A41-354806EDE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5338" y="1254125"/>
            <a:ext cx="7699374" cy="52387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148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CN" altLang="en-US" dirty="0"/>
              <a:t>耶稣如何去拣选门徒呢？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4BFDEDF-E29A-439A-1758-BBA62DD0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</a:defRPr>
            </a:pPr>
            <a:r>
              <a:rPr lang="zh-CN" altLang="en-US" sz="3200" dirty="0">
                <a:latin typeface="PingFang TC Regular"/>
                <a:ea typeface="PingFang TC Regular"/>
                <a:cs typeface="PingFang TC Regular"/>
                <a:sym typeface="PingFang TC Regular"/>
              </a:rPr>
              <a:t>路</a:t>
            </a:r>
            <a:r>
              <a:rPr lang="en-US" altLang="zh-CN" sz="3200" dirty="0"/>
              <a:t>6:12-13</a:t>
            </a: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在那些日子，耶稣出去，上山祈祷，整夜向上帝祷告。到了天亮，他叫门徒来，就从他们中间挑选十二个人，称他们为使徒。</a:t>
            </a:r>
            <a:endParaRPr lang="en-US" altLang="zh-CN" sz="3200" dirty="0"/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lang="zh-CN" altLang="en-US" sz="32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5490" indent="-211520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耶稣上山</a:t>
            </a:r>
            <a:r>
              <a:rPr lang="zh-CN" altLang="en-US" sz="3200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整夜祷告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zh-CN" altLang="en-US" sz="3200" dirty="0"/>
              <a:t>这件事情非常重要；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zh-CN" altLang="en-US" sz="3200" dirty="0"/>
              <a:t>祷告中寻求神的心意，与神一起做决定。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922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耶穌認識和了解</a:t>
            </a:r>
            <a:r>
              <a:rPr lang="en-US" altLang="zh-TW" dirty="0"/>
              <a:t>12</a:t>
            </a:r>
            <a:r>
              <a:rPr lang="zh-TW" altLang="en-US" dirty="0"/>
              <a:t>門徒</a:t>
            </a:r>
          </a:p>
        </p:txBody>
      </p:sp>
      <p:pic>
        <p:nvPicPr>
          <p:cNvPr id="5" name="Screenshot 2023-09-09 at 22.41.57.png">
            <a:extLst>
              <a:ext uri="{FF2B5EF4-FFF2-40B4-BE49-F238E27FC236}">
                <a16:creationId xmlns:a16="http://schemas.microsoft.com/office/drawing/2014/main" id="{08842826-1E92-3C1C-1580-500EC73D7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4884"/>
            <a:ext cx="9144000" cy="55531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383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耶穌認識和了解</a:t>
            </a:r>
            <a:r>
              <a:rPr lang="en-US" altLang="zh-TW" dirty="0"/>
              <a:t>12</a:t>
            </a:r>
            <a:r>
              <a:rPr lang="zh-TW" altLang="en-US" dirty="0"/>
              <a:t>門徒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4BFDEDF-E29A-439A-1758-BBA62DD0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320324" indent="-306989" algn="just" defTabSz="457200"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耶稣在㨂选那一刻已经知道他们的个性和他们的问题。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但耶稣仍然接纳他们、包容他们，并甘心乐意去陪伴、教导他们和他们一起去面对问题。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chemeClr val="accent5">
                  <a:hueOff val="-82419"/>
                  <a:satOff val="-9513"/>
                  <a:lumOff val="-16343"/>
                </a:schemeClr>
              </a:buClr>
              <a:buFont typeface="Helvetica Neue"/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包容：无论是对一个人或一件事都能完全接纳，无论是他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她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它好的一面和坏的一面。</a:t>
            </a:r>
          </a:p>
        </p:txBody>
      </p:sp>
    </p:spTree>
    <p:extLst>
      <p:ext uri="{BB962C8B-B14F-4D97-AF65-F5344CB8AC3E}">
        <p14:creationId xmlns:p14="http://schemas.microsoft.com/office/powerpoint/2010/main" val="77988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16437"/>
            <a:ext cx="6538269" cy="67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耶穌認識和了解</a:t>
            </a:r>
            <a:r>
              <a:rPr lang="en-US" altLang="zh-TW" dirty="0"/>
              <a:t>12</a:t>
            </a:r>
            <a:r>
              <a:rPr lang="zh-TW" altLang="en-US" dirty="0"/>
              <a:t>門徒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4BFDEDF-E29A-439A-1758-BBA62DD0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01" y="1254240"/>
            <a:ext cx="8397854" cy="5238000"/>
          </a:xfrm>
        </p:spPr>
        <p:txBody>
          <a:bodyPr>
            <a:noAutofit/>
          </a:bodyPr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耶稣展现的包容：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rPr lang="zh-CN" altLang="en-US" sz="3200" dirty="0"/>
              <a:t>聆听和体谅人的经历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rPr lang="zh-CN" altLang="en-US" sz="3200" dirty="0"/>
              <a:t>容许人会犯错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rPr lang="zh-CN" altLang="en-US" sz="3200" dirty="0"/>
              <a:t>不放弃彼此的关系</a:t>
            </a:r>
            <a:endParaRPr lang="en-US" altLang="zh-CN" sz="3200" dirty="0"/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 lang="zh-CN" altLang="en-US" sz="3200" dirty="0"/>
              <a:t>包容：无论是对一个人或一件事都能完全接纳，无论是他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她</a:t>
            </a:r>
            <a:r>
              <a:rPr lang="en-US" altLang="zh-CN" sz="3200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zh-CN" altLang="en-US" sz="3200" dirty="0"/>
              <a:t>它好的一面和坏的一面。</a:t>
            </a:r>
            <a:endParaRPr lang="zh-CN" alt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endParaRPr lang="zh-CN" altLang="en-US" sz="1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1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endParaRPr lang="zh-CN" altLang="en-US" sz="1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8927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829</Words>
  <Application>Microsoft Office PowerPoint</Application>
  <PresentationFormat>Bildschirmpräsentation (4:3)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Apple Color Emoji</vt:lpstr>
      <vt:lpstr>等线</vt:lpstr>
      <vt:lpstr>Helvetica Neue</vt:lpstr>
      <vt:lpstr>PingFang SC Semibold</vt:lpstr>
      <vt:lpstr>PingFang TC Regular</vt:lpstr>
      <vt:lpstr>PingFang TC Semibold</vt:lpstr>
      <vt:lpstr>SimHei</vt:lpstr>
      <vt:lpstr>Zapf Dingbats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357</cp:revision>
  <dcterms:created xsi:type="dcterms:W3CDTF">2023-03-17T14:22:59Z</dcterms:created>
  <dcterms:modified xsi:type="dcterms:W3CDTF">2023-09-13T23:53:53Z</dcterms:modified>
</cp:coreProperties>
</file>