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0"/>
  </p:notesMasterIdLst>
  <p:sldIdLst>
    <p:sldId id="2244" r:id="rId2"/>
    <p:sldId id="21223" r:id="rId3"/>
    <p:sldId id="315" r:id="rId4"/>
    <p:sldId id="21186" r:id="rId5"/>
    <p:sldId id="21226" r:id="rId6"/>
    <p:sldId id="21225" r:id="rId7"/>
    <p:sldId id="21224" r:id="rId8"/>
    <p:sldId id="21172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主题样式 1 - 强调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682" autoAdjust="0"/>
    <p:restoredTop sz="85357" autoAdjust="0"/>
  </p:normalViewPr>
  <p:slideViewPr>
    <p:cSldViewPr snapToGrid="0">
      <p:cViewPr varScale="1">
        <p:scale>
          <a:sx n="73" d="100"/>
          <a:sy n="73" d="100"/>
        </p:scale>
        <p:origin x="1459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8EBC27-3C92-DF40-81E2-50E2258292AA}" type="datetimeFigureOut">
              <a:rPr lang="zh-CN" altLang="en-US"/>
              <a:t>2023/8/20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72B3B1-C204-5A46-AA13-7B4CAFF35EC8}" type="slidenum">
              <a:r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91660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9" name="Shape 9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讲道内容可从牧师师母</a:t>
            </a:r>
            <a:r>
              <a:rPr lang="en-US" altLang="zh-CN" dirty="0"/>
              <a:t>/</a:t>
            </a:r>
            <a:r>
              <a:rPr lang="zh-CN" altLang="en-US" dirty="0"/>
              <a:t>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牧师提供的讲道大纲是繁体字的，请尽量转换成简体字。推荐网站：</a:t>
            </a:r>
            <a:r>
              <a:rPr lang="en-US" altLang="zh-CN" dirty="0"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请保持正文对齐，标题为</a:t>
            </a:r>
            <a:r>
              <a:rPr lang="en-US" altLang="zh-CN" dirty="0">
                <a:latin typeface="+mn-lt"/>
                <a:ea typeface="+mn-ea"/>
                <a:cs typeface="+mn-cs"/>
                <a:sym typeface="Calibri"/>
              </a:rPr>
              <a:t>42</a:t>
            </a:r>
            <a:r>
              <a:rPr lang="zh-CN" altLang="en-US" dirty="0"/>
              <a:t>，字体</a:t>
            </a:r>
            <a:r>
              <a:rPr lang="en-US" altLang="zh-CN" dirty="0"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rPr lang="zh-CN" altLang="en-US" dirty="0"/>
              <a:t>。</a:t>
            </a:r>
            <a:endParaRPr lang="en-US" altLang="zh-CN" dirty="0"/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72B3B1-C204-5A46-AA13-7B4CAFF35EC8}" type="slidenum">
              <a:rPr lang="en-US" altLang="zh-CN" smtClean="0"/>
              <a:t>2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385511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讲道内容可从牧师师母</a:t>
            </a:r>
            <a:r>
              <a:rPr lang="en-US" altLang="zh-CN" dirty="0"/>
              <a:t>/</a:t>
            </a:r>
            <a:r>
              <a:rPr lang="zh-CN" altLang="en-US" dirty="0"/>
              <a:t>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牧师提供的讲道大纲是繁体字的，请尽量转换成简体字。推荐网站：</a:t>
            </a:r>
            <a:r>
              <a:rPr lang="en-US" altLang="zh-CN" dirty="0"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请保持正文对齐，标题为</a:t>
            </a:r>
            <a:r>
              <a:rPr lang="en-US" altLang="zh-CN" dirty="0">
                <a:latin typeface="+mn-lt"/>
                <a:ea typeface="+mn-ea"/>
                <a:cs typeface="+mn-cs"/>
                <a:sym typeface="Calibri"/>
              </a:rPr>
              <a:t>42</a:t>
            </a:r>
            <a:r>
              <a:rPr lang="zh-CN" altLang="en-US" dirty="0"/>
              <a:t>，字体</a:t>
            </a:r>
            <a:r>
              <a:rPr lang="en-US" altLang="zh-CN" dirty="0"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rPr lang="zh-CN" altLang="en-US" dirty="0"/>
              <a:t>。</a:t>
            </a:r>
            <a:endParaRPr lang="en-US" altLang="zh-CN" dirty="0"/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72B3B1-C204-5A46-AA13-7B4CAFF35EC8}" type="slidenum">
              <a:rPr lang="en-US" altLang="zh-CN" smtClean="0"/>
              <a:t>3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2993059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讲道内容可从牧师师母</a:t>
            </a:r>
            <a:r>
              <a:rPr lang="en-US" altLang="zh-CN" dirty="0"/>
              <a:t>/</a:t>
            </a:r>
            <a:r>
              <a:rPr lang="zh-CN" altLang="en-US" dirty="0"/>
              <a:t>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牧师提供的讲道大纲是繁体字的，请尽量转换成简体字。推荐网站：</a:t>
            </a:r>
            <a:r>
              <a:rPr lang="en-US" altLang="zh-CN" dirty="0"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请保持正文对齐，标题为</a:t>
            </a:r>
            <a:r>
              <a:rPr lang="en-US" altLang="zh-CN" dirty="0">
                <a:latin typeface="+mn-lt"/>
                <a:ea typeface="+mn-ea"/>
                <a:cs typeface="+mn-cs"/>
                <a:sym typeface="Calibri"/>
              </a:rPr>
              <a:t>42</a:t>
            </a:r>
            <a:r>
              <a:rPr lang="zh-CN" altLang="en-US" dirty="0"/>
              <a:t>，字体</a:t>
            </a:r>
            <a:r>
              <a:rPr lang="en-US" altLang="zh-CN" dirty="0"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rPr lang="zh-CN" altLang="en-US" dirty="0"/>
              <a:t>。</a:t>
            </a:r>
            <a:endParaRPr lang="en-US" altLang="zh-CN" dirty="0"/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72B3B1-C204-5A46-AA13-7B4CAFF35EC8}" type="slidenum">
              <a:rPr lang="en-US" altLang="zh-CN" smtClean="0"/>
              <a:t>4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2236893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讲道内容可从牧师师母</a:t>
            </a:r>
            <a:r>
              <a:rPr lang="en-US" altLang="zh-CN" dirty="0"/>
              <a:t>/</a:t>
            </a:r>
            <a:r>
              <a:rPr lang="zh-CN" altLang="en-US" dirty="0"/>
              <a:t>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牧师提供的讲道大纲是繁体字的，请尽量转换成简体字。推荐网站：</a:t>
            </a:r>
            <a:r>
              <a:rPr lang="en-US" altLang="zh-CN" dirty="0"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请保持正文对齐，标题为</a:t>
            </a:r>
            <a:r>
              <a:rPr lang="en-US" altLang="zh-CN" dirty="0">
                <a:latin typeface="+mn-lt"/>
                <a:ea typeface="+mn-ea"/>
                <a:cs typeface="+mn-cs"/>
                <a:sym typeface="Calibri"/>
              </a:rPr>
              <a:t>42</a:t>
            </a:r>
            <a:r>
              <a:rPr lang="zh-CN" altLang="en-US" dirty="0"/>
              <a:t>，字体</a:t>
            </a:r>
            <a:r>
              <a:rPr lang="en-US" altLang="zh-CN" dirty="0"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rPr lang="zh-CN" altLang="en-US" dirty="0"/>
              <a:t>。</a:t>
            </a:r>
            <a:endParaRPr lang="en-US" altLang="zh-CN" dirty="0"/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72B3B1-C204-5A46-AA13-7B4CAFF35EC8}" type="slidenum">
              <a:rPr lang="en-US" altLang="zh-CN" smtClean="0"/>
              <a:t>5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4899336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讲道内容可从牧师师母</a:t>
            </a:r>
            <a:r>
              <a:rPr lang="en-US" altLang="zh-CN" dirty="0"/>
              <a:t>/</a:t>
            </a:r>
            <a:r>
              <a:rPr lang="zh-CN" altLang="en-US" dirty="0"/>
              <a:t>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牧师提供的讲道大纲是繁体字的，请尽量转换成简体字。推荐网站：</a:t>
            </a:r>
            <a:r>
              <a:rPr lang="en-US" altLang="zh-CN" dirty="0"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请保持正文对齐，标题为</a:t>
            </a:r>
            <a:r>
              <a:rPr lang="en-US" altLang="zh-CN" dirty="0">
                <a:latin typeface="+mn-lt"/>
                <a:ea typeface="+mn-ea"/>
                <a:cs typeface="+mn-cs"/>
                <a:sym typeface="Calibri"/>
              </a:rPr>
              <a:t>42</a:t>
            </a:r>
            <a:r>
              <a:rPr lang="zh-CN" altLang="en-US" dirty="0"/>
              <a:t>，字体</a:t>
            </a:r>
            <a:r>
              <a:rPr lang="en-US" altLang="zh-CN" dirty="0"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rPr lang="zh-CN" altLang="en-US" dirty="0"/>
              <a:t>。</a:t>
            </a:r>
            <a:endParaRPr lang="en-US" altLang="zh-CN" dirty="0"/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72B3B1-C204-5A46-AA13-7B4CAFF35EC8}" type="slidenum">
              <a:rPr lang="en-US" altLang="zh-CN" smtClean="0"/>
              <a:t>6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276431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讲道内容可从牧师师母</a:t>
            </a:r>
            <a:r>
              <a:rPr lang="en-US" altLang="zh-CN" dirty="0"/>
              <a:t>/</a:t>
            </a:r>
            <a:r>
              <a:rPr lang="zh-CN" altLang="en-US" dirty="0"/>
              <a:t>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牧师提供的讲道大纲是繁体字的，请尽量转换成简体字。推荐网站：</a:t>
            </a:r>
            <a:r>
              <a:rPr lang="en-US" altLang="zh-CN" dirty="0"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请保持正文对齐，标题为</a:t>
            </a:r>
            <a:r>
              <a:rPr lang="en-US" altLang="zh-CN" dirty="0">
                <a:latin typeface="+mn-lt"/>
                <a:ea typeface="+mn-ea"/>
                <a:cs typeface="+mn-cs"/>
                <a:sym typeface="Calibri"/>
              </a:rPr>
              <a:t>42</a:t>
            </a:r>
            <a:r>
              <a:rPr lang="zh-CN" altLang="en-US" dirty="0"/>
              <a:t>，字体</a:t>
            </a:r>
            <a:r>
              <a:rPr lang="en-US" altLang="zh-CN" dirty="0"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rPr lang="zh-CN" altLang="en-US" dirty="0"/>
              <a:t>。</a:t>
            </a:r>
            <a:endParaRPr lang="en-US" altLang="zh-CN" dirty="0"/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72B3B1-C204-5A46-AA13-7B4CAFF35EC8}" type="slidenum">
              <a:rPr lang="en-US" altLang="zh-CN" smtClean="0"/>
              <a:t>7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6201271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讲道内容可从牧师师母</a:t>
            </a:r>
            <a:r>
              <a:rPr lang="en-US" altLang="zh-CN" dirty="0"/>
              <a:t>/</a:t>
            </a:r>
            <a:r>
              <a:rPr lang="zh-CN" altLang="en-US" dirty="0"/>
              <a:t>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牧师提供的讲道大纲是繁体字的，请尽量转换成简体字。推荐网站：</a:t>
            </a:r>
            <a:r>
              <a:rPr lang="en-US" altLang="zh-CN" dirty="0"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请保持正文对齐，标题为</a:t>
            </a:r>
            <a:r>
              <a:rPr lang="en-US" altLang="zh-CN" dirty="0">
                <a:latin typeface="+mn-lt"/>
                <a:ea typeface="+mn-ea"/>
                <a:cs typeface="+mn-cs"/>
                <a:sym typeface="Calibri"/>
              </a:rPr>
              <a:t>42</a:t>
            </a:r>
            <a:r>
              <a:rPr lang="zh-CN" altLang="en-US" dirty="0"/>
              <a:t>，字体</a:t>
            </a:r>
            <a:r>
              <a:rPr lang="en-US" altLang="zh-CN" dirty="0"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rPr lang="zh-CN" altLang="en-US" dirty="0"/>
              <a:t>。</a:t>
            </a:r>
            <a:endParaRPr lang="en-US" altLang="zh-CN" dirty="0"/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72B3B1-C204-5A46-AA13-7B4CAFF35EC8}" type="slidenum">
              <a:rPr lang="en-US" altLang="zh-CN" smtClean="0"/>
              <a:t>8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7299613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2023/8/20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1873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2023/8/20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794746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2023/8/20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78681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2023/8/20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82559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2023/8/20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87883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2023/8/20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62289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2023/8/20</a:t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02900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2023/8/20</a:t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818534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2023/8/20</a:t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51398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2023/8/20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18854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2023/8/20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33376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3FCE5-64A3-3F48-8FE4-AFF90259B521}" type="datetimeFigureOut">
              <a:rPr kumimoji="1" lang="zh-CN" altLang="en-US" smtClean="0"/>
              <a:t>2023/8/20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B0402C-CD9B-304C-88CA-962A8E780B1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09682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dirty="0" err="1"/>
              <a:t>讲道</a:t>
            </a:r>
            <a:endParaRPr/>
          </a:p>
        </p:txBody>
      </p:sp>
      <p:sp>
        <p:nvSpPr>
          <p:cNvPr id="96" name="Inhaltsplatzhalter 2"/>
          <p:cNvSpPr txBox="1"/>
          <p:nvPr/>
        </p:nvSpPr>
        <p:spPr>
          <a:xfrm>
            <a:off x="44279" y="2413337"/>
            <a:ext cx="9054001" cy="1015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/>
          <a:p>
            <a:pPr algn="ctr" defTabSz="914400">
              <a:defRPr sz="6000">
                <a:ln w="12954" cap="flat">
                  <a:solidFill>
                    <a:srgbClr val="000000"/>
                  </a:solidFill>
                  <a:prstDash val="solid"/>
                  <a:miter lim="400000"/>
                </a:ln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lang="zh-CN" altLang="en-US" dirty="0">
                <a:ln w="12954" cap="flat">
                  <a:noFill/>
                  <a:prstDash val="solid"/>
                  <a:miter lim="400000"/>
                </a:ln>
                <a:latin typeface="SimHei" panose="02010609060101010101" pitchFamily="49" charset="-122"/>
                <a:ea typeface="SimHei" panose="02010609060101010101" pitchFamily="49" charset="-122"/>
              </a:rPr>
              <a:t>灵命成长中的争战</a:t>
            </a:r>
            <a:endParaRPr dirty="0">
              <a:ln w="12954" cap="flat">
                <a:noFill/>
                <a:prstDash val="solid"/>
                <a:miter lim="400000"/>
              </a:ln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97" name="Inhaltsplatzhalter 2"/>
          <p:cNvSpPr txBox="1"/>
          <p:nvPr/>
        </p:nvSpPr>
        <p:spPr>
          <a:xfrm>
            <a:off x="44280" y="3701846"/>
            <a:ext cx="9054001" cy="12311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 defTabSz="914400">
              <a:spcBef>
                <a:spcPts val="1200"/>
              </a:spcBef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rPr dirty="0" err="1"/>
              <a:t>证道</a:t>
            </a:r>
            <a:r>
              <a:rPr dirty="0"/>
              <a:t>：</a:t>
            </a:r>
            <a:r>
              <a:rPr lang="zh-CN" altLang="en-US" dirty="0"/>
              <a:t>管惠萍</a:t>
            </a:r>
            <a:r>
              <a:rPr dirty="0"/>
              <a:t> </a:t>
            </a:r>
            <a:r>
              <a:rPr lang="zh-CN" altLang="en-US" dirty="0"/>
              <a:t>传道</a:t>
            </a:r>
            <a:endParaRPr dirty="0"/>
          </a:p>
          <a:p>
            <a:pPr algn="ctr" defTabSz="914400">
              <a:spcBef>
                <a:spcPts val="1200"/>
              </a:spcBef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rPr dirty="0" err="1"/>
              <a:t>经文</a:t>
            </a:r>
            <a:r>
              <a:rPr dirty="0"/>
              <a:t>：</a:t>
            </a:r>
            <a:r>
              <a:rPr lang="zh-CN" altLang="en-US" dirty="0"/>
              <a:t>雅 </a:t>
            </a:r>
            <a:r>
              <a:rPr lang="en-US" altLang="zh-CN" dirty="0"/>
              <a:t>3</a:t>
            </a:r>
            <a:r>
              <a:rPr dirty="0"/>
              <a:t>:1</a:t>
            </a:r>
            <a:r>
              <a:rPr lang="en-US" dirty="0"/>
              <a:t>3</a:t>
            </a:r>
            <a:r>
              <a:rPr dirty="0"/>
              <a:t>-</a:t>
            </a:r>
            <a:r>
              <a:rPr lang="en-US" dirty="0"/>
              <a:t>4:10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E9AC96F1-9586-B830-BCFF-0244AAE6755A}"/>
              </a:ext>
            </a:extLst>
          </p:cNvPr>
          <p:cNvSpPr txBox="1">
            <a:spLocks/>
          </p:cNvSpPr>
          <p:nvPr/>
        </p:nvSpPr>
        <p:spPr bwMode="auto">
          <a:xfrm>
            <a:off x="1046747" y="0"/>
            <a:ext cx="6629709" cy="1106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dirty="0">
                <a:solidFill>
                  <a:schemeClr val="accent5">
                    <a:lumMod val="75000"/>
                  </a:schemeClr>
                </a:solidFill>
              </a:rPr>
              <a:t>引言</a:t>
            </a:r>
            <a:endParaRPr lang="de-DE" altLang="zh-CN" b="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" name="Inhaltsplatzhalter 2">
            <a:extLst>
              <a:ext uri="{FF2B5EF4-FFF2-40B4-BE49-F238E27FC236}">
                <a16:creationId xmlns:a16="http://schemas.microsoft.com/office/drawing/2014/main" id="{98A90C45-1887-308E-DA7A-F403FDE76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432" y="1620000"/>
            <a:ext cx="7831393" cy="5238000"/>
          </a:xfrm>
        </p:spPr>
        <p:txBody>
          <a:bodyPr>
            <a:noAutofit/>
          </a:bodyPr>
          <a:lstStyle/>
          <a:p>
            <a:pPr marL="514800" lvl="0" indent="-514350" fontAlgn="base">
              <a:lnSpc>
                <a:spcPct val="100000"/>
              </a:lnSpc>
              <a:buFont typeface="+mj-lt"/>
              <a:buAutoNum type="arabicPeriod"/>
              <a:defRPr/>
            </a:pPr>
            <a:r>
              <a:rPr lang="zh-CN" altLang="en-US" sz="34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人生一切问题的处理都涉及与他人的互动和关系，人际关系的质量关乎人生的喜怒哀乐和生命的质量。</a:t>
            </a:r>
          </a:p>
          <a:p>
            <a:pPr marL="514800" lvl="0" indent="-514350" fontAlgn="base">
              <a:lnSpc>
                <a:spcPct val="100000"/>
              </a:lnSpc>
              <a:buFont typeface="+mj-lt"/>
              <a:buAutoNum type="arabicPeriod"/>
              <a:defRPr/>
            </a:pPr>
            <a:r>
              <a:rPr lang="zh-CN" altLang="en-US" sz="34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良好的人际关系与互动的维护需要智慧与技巧，而智慧与技巧的呈现不只是表层的方式方法，更涉及生命内在的品质。</a:t>
            </a:r>
          </a:p>
        </p:txBody>
      </p:sp>
    </p:spTree>
    <p:extLst>
      <p:ext uri="{BB962C8B-B14F-4D97-AF65-F5344CB8AC3E}">
        <p14:creationId xmlns:p14="http://schemas.microsoft.com/office/powerpoint/2010/main" val="2603292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E9AC96F1-9586-B830-BCFF-0244AAE6755A}"/>
              </a:ext>
            </a:extLst>
          </p:cNvPr>
          <p:cNvSpPr txBox="1">
            <a:spLocks/>
          </p:cNvSpPr>
          <p:nvPr/>
        </p:nvSpPr>
        <p:spPr bwMode="auto">
          <a:xfrm>
            <a:off x="1046747" y="0"/>
            <a:ext cx="6629709" cy="1106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dirty="0">
                <a:solidFill>
                  <a:schemeClr val="accent5">
                    <a:lumMod val="75000"/>
                  </a:schemeClr>
                </a:solidFill>
              </a:rPr>
              <a:t>引言</a:t>
            </a:r>
            <a:endParaRPr lang="de-DE" altLang="zh-CN" b="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" name="Inhaltsplatzhalter 2">
            <a:extLst>
              <a:ext uri="{FF2B5EF4-FFF2-40B4-BE49-F238E27FC236}">
                <a16:creationId xmlns:a16="http://schemas.microsoft.com/office/drawing/2014/main" id="{98A90C45-1887-308E-DA7A-F403FDE76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432" y="1620000"/>
            <a:ext cx="7831393" cy="5238000"/>
          </a:xfrm>
        </p:spPr>
        <p:txBody>
          <a:bodyPr>
            <a:noAutofit/>
          </a:bodyPr>
          <a:lstStyle/>
          <a:p>
            <a:pPr marL="514800" lvl="0" indent="-514350" fontAlgn="base">
              <a:lnSpc>
                <a:spcPct val="100000"/>
              </a:lnSpc>
              <a:buFont typeface="+mj-lt"/>
              <a:buAutoNum type="arabicPeriod" startAt="3"/>
              <a:defRPr/>
            </a:pPr>
            <a:r>
              <a:rPr lang="zh-CN" altLang="en-US" sz="34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我是什么样的人决定我如何与他人互动相交。我为什么会是这样的人？什么力量使我如此？</a:t>
            </a:r>
          </a:p>
          <a:p>
            <a:pPr marL="514800" lvl="0" indent="-514350" fontAlgn="base">
              <a:lnSpc>
                <a:spcPct val="100000"/>
              </a:lnSpc>
              <a:buFont typeface="+mj-lt"/>
              <a:buAutoNum type="arabicPeriod" startAt="3"/>
              <a:defRPr/>
            </a:pPr>
            <a:r>
              <a:rPr lang="zh-CN" altLang="en-US" sz="34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在环境决定人的同时，我们能决定自己成为什么样的人吗？在面对生命品质的提升改变中，我们能为自己做什么？</a:t>
            </a:r>
          </a:p>
          <a:p>
            <a:pPr marL="514800" marR="0" lvl="0" indent="-514350" algn="l" defTabSz="914400" rtl="0" eaLnBrk="1" fontAlgn="base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+mj-lt"/>
              <a:buAutoNum type="arabicPeriod" startAt="3"/>
              <a:tabLst/>
              <a:defRPr/>
            </a:pPr>
            <a:endParaRPr kumimoji="0" lang="zh-CN" altLang="en-US" sz="3400" b="0" i="0" u="none" strike="noStrike" kern="1200" cap="none" spc="0" normalizeH="0" baseline="0" noProof="0" dirty="0">
              <a:ln>
                <a:noFill/>
              </a:ln>
              <a:solidFill>
                <a:srgbClr val="121212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81249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E9AC96F1-9586-B830-BCFF-0244AAE6755A}"/>
              </a:ext>
            </a:extLst>
          </p:cNvPr>
          <p:cNvSpPr txBox="1">
            <a:spLocks/>
          </p:cNvSpPr>
          <p:nvPr/>
        </p:nvSpPr>
        <p:spPr bwMode="auto">
          <a:xfrm>
            <a:off x="1046747" y="0"/>
            <a:ext cx="6629709" cy="1106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b="0" dirty="0">
                <a:solidFill>
                  <a:schemeClr val="accent5">
                    <a:lumMod val="75000"/>
                  </a:schemeClr>
                </a:solidFill>
              </a:rPr>
              <a:t>经文的理解与应用</a:t>
            </a:r>
            <a:endParaRPr lang="de-DE" altLang="zh-CN" b="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" name="Inhaltsplatzhalter 2">
            <a:extLst>
              <a:ext uri="{FF2B5EF4-FFF2-40B4-BE49-F238E27FC236}">
                <a16:creationId xmlns:a16="http://schemas.microsoft.com/office/drawing/2014/main" id="{98A90C45-1887-308E-DA7A-F403FDE76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432" y="1620000"/>
            <a:ext cx="7831393" cy="5238000"/>
          </a:xfrm>
        </p:spPr>
        <p:txBody>
          <a:bodyPr>
            <a:noAutofit/>
          </a:bodyPr>
          <a:lstStyle/>
          <a:p>
            <a:pPr marL="514800" lvl="0" indent="-514350" fontAlgn="base">
              <a:lnSpc>
                <a:spcPct val="100000"/>
              </a:lnSpc>
              <a:buFont typeface="+mj-lt"/>
              <a:buAutoNum type="arabicPeriod"/>
              <a:defRPr/>
            </a:pPr>
            <a:r>
              <a:rPr lang="zh-CN" altLang="en-US" sz="34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圣经启示显明，人性在亚当里的堕落使人无法靠自己的努力摆脱罪对生命的辖制。在亚当的生命特质中，人与人关系的敌对是生命品质的必然，呈现在历史中一切人与人关系中。</a:t>
            </a:r>
          </a:p>
          <a:p>
            <a:pPr marL="514800" lvl="0" indent="-514350" fontAlgn="base">
              <a:lnSpc>
                <a:spcPct val="100000"/>
              </a:lnSpc>
              <a:buFont typeface="+mj-lt"/>
              <a:buAutoNum type="arabicPeriod"/>
              <a:defRPr/>
            </a:pPr>
            <a:r>
              <a:rPr lang="zh-CN" altLang="en-US" sz="34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人不能从根本上改变自身生命品质，人与人关系终极和谐只有在神的救赎和新生命品质中才能实现。</a:t>
            </a:r>
          </a:p>
        </p:txBody>
      </p:sp>
    </p:spTree>
    <p:extLst>
      <p:ext uri="{BB962C8B-B14F-4D97-AF65-F5344CB8AC3E}">
        <p14:creationId xmlns:p14="http://schemas.microsoft.com/office/powerpoint/2010/main" val="3992068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E9AC96F1-9586-B830-BCFF-0244AAE6755A}"/>
              </a:ext>
            </a:extLst>
          </p:cNvPr>
          <p:cNvSpPr txBox="1">
            <a:spLocks/>
          </p:cNvSpPr>
          <p:nvPr/>
        </p:nvSpPr>
        <p:spPr bwMode="auto">
          <a:xfrm>
            <a:off x="1046747" y="0"/>
            <a:ext cx="6629709" cy="1106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b="0" dirty="0">
                <a:solidFill>
                  <a:schemeClr val="accent5">
                    <a:lumMod val="75000"/>
                  </a:schemeClr>
                </a:solidFill>
              </a:rPr>
              <a:t>经文的理解与应用</a:t>
            </a:r>
            <a:endParaRPr lang="de-DE" altLang="zh-CN" b="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" name="Inhaltsplatzhalter 2">
            <a:extLst>
              <a:ext uri="{FF2B5EF4-FFF2-40B4-BE49-F238E27FC236}">
                <a16:creationId xmlns:a16="http://schemas.microsoft.com/office/drawing/2014/main" id="{98A90C45-1887-308E-DA7A-F403FDE76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432" y="1620000"/>
            <a:ext cx="7831393" cy="5238000"/>
          </a:xfrm>
        </p:spPr>
        <p:txBody>
          <a:bodyPr>
            <a:noAutofit/>
          </a:bodyPr>
          <a:lstStyle/>
          <a:p>
            <a:pPr marL="514800" lvl="0" indent="-514350" fontAlgn="base">
              <a:lnSpc>
                <a:spcPct val="100000"/>
              </a:lnSpc>
              <a:buFont typeface="+mj-lt"/>
              <a:buAutoNum type="arabicPeriod" startAt="3"/>
              <a:defRPr/>
            </a:pPr>
            <a:r>
              <a:rPr lang="zh-CN" altLang="en-US" sz="34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人与神的和解，神的灵进入人生命，人被神属天的美善本质与智慧引导浇灌，属灵生命呈现出清洁、和平、温良柔顺、没有偏见和假冒，在人际关系中使人和平。</a:t>
            </a:r>
          </a:p>
          <a:p>
            <a:pPr marL="514800" lvl="0" indent="-514350" fontAlgn="base">
              <a:lnSpc>
                <a:spcPct val="100000"/>
              </a:lnSpc>
              <a:buFont typeface="+mj-lt"/>
              <a:buAutoNum type="arabicPeriod" startAt="3"/>
              <a:defRPr/>
            </a:pPr>
            <a:r>
              <a:rPr lang="zh-CN" altLang="en-US" sz="34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灵命成长需要以基督生命为根基，且成长历程中经历征战。信徒始终面对魔鬼的试探和世界的诱惑。</a:t>
            </a:r>
          </a:p>
        </p:txBody>
      </p:sp>
    </p:spTree>
    <p:extLst>
      <p:ext uri="{BB962C8B-B14F-4D97-AF65-F5344CB8AC3E}">
        <p14:creationId xmlns:p14="http://schemas.microsoft.com/office/powerpoint/2010/main" val="342721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E9AC96F1-9586-B830-BCFF-0244AAE6755A}"/>
              </a:ext>
            </a:extLst>
          </p:cNvPr>
          <p:cNvSpPr txBox="1">
            <a:spLocks/>
          </p:cNvSpPr>
          <p:nvPr/>
        </p:nvSpPr>
        <p:spPr bwMode="auto">
          <a:xfrm>
            <a:off x="1046747" y="0"/>
            <a:ext cx="6629709" cy="1106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b="0" dirty="0">
                <a:solidFill>
                  <a:schemeClr val="accent5">
                    <a:lumMod val="75000"/>
                  </a:schemeClr>
                </a:solidFill>
              </a:rPr>
              <a:t>经文的理解与应用</a:t>
            </a:r>
            <a:endParaRPr lang="de-DE" altLang="zh-CN" b="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" name="Inhaltsplatzhalter 2">
            <a:extLst>
              <a:ext uri="{FF2B5EF4-FFF2-40B4-BE49-F238E27FC236}">
                <a16:creationId xmlns:a16="http://schemas.microsoft.com/office/drawing/2014/main" id="{98A90C45-1887-308E-DA7A-F403FDE76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432" y="1620000"/>
            <a:ext cx="7831393" cy="5238000"/>
          </a:xfrm>
        </p:spPr>
        <p:txBody>
          <a:bodyPr>
            <a:noAutofit/>
          </a:bodyPr>
          <a:lstStyle/>
          <a:p>
            <a:pPr marL="514800" lvl="0" indent="-514350" fontAlgn="base">
              <a:lnSpc>
                <a:spcPct val="100000"/>
              </a:lnSpc>
              <a:buFont typeface="+mj-lt"/>
              <a:buAutoNum type="arabicPeriod" startAt="5"/>
              <a:defRPr/>
            </a:pPr>
            <a:r>
              <a:rPr lang="zh-CN" altLang="en-US" sz="34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陷入试探不能得胜在于内心会被私欲主导，崇尚属地的智慧，不能顺服神的心意被神引导。</a:t>
            </a:r>
          </a:p>
          <a:p>
            <a:pPr marL="514800" lvl="0" indent="-514350" fontAlgn="base">
              <a:lnSpc>
                <a:spcPct val="100000"/>
              </a:lnSpc>
              <a:buFont typeface="+mj-lt"/>
              <a:buAutoNum type="arabicPeriod" startAt="5"/>
              <a:defRPr/>
            </a:pPr>
            <a:r>
              <a:rPr lang="zh-CN" altLang="en-US" sz="34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被私欲主导的人内心会呈现苦毒的嫉妒、贪恋、自夸、谎言等，引发人际纷争和人与人的对立；同时，被私欲主导的生命会倒向与世俗为友，迎合魔鬼的工作和作为。</a:t>
            </a:r>
          </a:p>
        </p:txBody>
      </p:sp>
    </p:spTree>
    <p:extLst>
      <p:ext uri="{BB962C8B-B14F-4D97-AF65-F5344CB8AC3E}">
        <p14:creationId xmlns:p14="http://schemas.microsoft.com/office/powerpoint/2010/main" val="179780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E9AC96F1-9586-B830-BCFF-0244AAE6755A}"/>
              </a:ext>
            </a:extLst>
          </p:cNvPr>
          <p:cNvSpPr txBox="1">
            <a:spLocks/>
          </p:cNvSpPr>
          <p:nvPr/>
        </p:nvSpPr>
        <p:spPr bwMode="auto">
          <a:xfrm>
            <a:off x="1046747" y="0"/>
            <a:ext cx="6629709" cy="1106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b="0" dirty="0">
                <a:solidFill>
                  <a:schemeClr val="accent5">
                    <a:lumMod val="75000"/>
                  </a:schemeClr>
                </a:solidFill>
              </a:rPr>
              <a:t>经文的理解与应用</a:t>
            </a:r>
            <a:endParaRPr lang="de-DE" altLang="zh-CN" b="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" name="Inhaltsplatzhalter 2">
            <a:extLst>
              <a:ext uri="{FF2B5EF4-FFF2-40B4-BE49-F238E27FC236}">
                <a16:creationId xmlns:a16="http://schemas.microsoft.com/office/drawing/2014/main" id="{98A90C45-1887-308E-DA7A-F403FDE76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432" y="1620000"/>
            <a:ext cx="7831393" cy="5238000"/>
          </a:xfrm>
        </p:spPr>
        <p:txBody>
          <a:bodyPr>
            <a:noAutofit/>
          </a:bodyPr>
          <a:lstStyle/>
          <a:p>
            <a:pPr marL="514800" lvl="0" indent="-514350" fontAlgn="base">
              <a:lnSpc>
                <a:spcPct val="100000"/>
              </a:lnSpc>
              <a:buFont typeface="+mj-lt"/>
              <a:buAutoNum type="arabicPeriod" startAt="7"/>
              <a:defRPr/>
            </a:pPr>
            <a:r>
              <a:rPr lang="zh-CN" altLang="en-US" sz="34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争战得胜在于亲近神、谦卑顺服神，弃绝心怀二意，全心回归神。</a:t>
            </a:r>
          </a:p>
          <a:p>
            <a:pPr marL="514800" lvl="0" indent="-514350" fontAlgn="base">
              <a:lnSpc>
                <a:spcPct val="100000"/>
              </a:lnSpc>
              <a:buFont typeface="+mj-lt"/>
              <a:buAutoNum type="arabicPeriod" startAt="7"/>
              <a:defRPr/>
            </a:pPr>
            <a:r>
              <a:rPr lang="zh-CN" altLang="en-US" sz="34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谦卑顺服在神面前，从神而来的智慧提升人的生命，使人被神的爱充满，并将爱、怜悯与和平传递出去。</a:t>
            </a:r>
          </a:p>
        </p:txBody>
      </p:sp>
    </p:spTree>
    <p:extLst>
      <p:ext uri="{BB962C8B-B14F-4D97-AF65-F5344CB8AC3E}">
        <p14:creationId xmlns:p14="http://schemas.microsoft.com/office/powerpoint/2010/main" val="4280175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E9AC96F1-9586-B830-BCFF-0244AAE6755A}"/>
              </a:ext>
            </a:extLst>
          </p:cNvPr>
          <p:cNvSpPr txBox="1">
            <a:spLocks/>
          </p:cNvSpPr>
          <p:nvPr/>
        </p:nvSpPr>
        <p:spPr bwMode="auto">
          <a:xfrm>
            <a:off x="1046747" y="0"/>
            <a:ext cx="6629709" cy="1106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dirty="0">
                <a:solidFill>
                  <a:schemeClr val="accent5">
                    <a:lumMod val="75000"/>
                  </a:schemeClr>
                </a:solidFill>
              </a:rPr>
              <a:t>总结</a:t>
            </a:r>
            <a:endParaRPr lang="de-DE" altLang="zh-CN" b="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" name="Inhaltsplatzhalter 2">
            <a:extLst>
              <a:ext uri="{FF2B5EF4-FFF2-40B4-BE49-F238E27FC236}">
                <a16:creationId xmlns:a16="http://schemas.microsoft.com/office/drawing/2014/main" id="{98A90C45-1887-308E-DA7A-F403FDE76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432" y="1620000"/>
            <a:ext cx="7831393" cy="5238000"/>
          </a:xfrm>
        </p:spPr>
        <p:txBody>
          <a:bodyPr>
            <a:noAutofit/>
          </a:bodyPr>
          <a:lstStyle/>
          <a:p>
            <a:pPr marL="450" lvl="0" indent="0" fontAlgn="base">
              <a:lnSpc>
                <a:spcPct val="100000"/>
              </a:lnSpc>
              <a:buNone/>
              <a:defRPr/>
            </a:pPr>
            <a:r>
              <a:rPr lang="zh-CN" altLang="en-US" sz="34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人与人关系的特征显明属灵生命的状况。得神恩典被神救赎的信徒，也被神命令要彼此相爱。生命成长中的属灵争战，显明在对神的态度和与人的关系与互动中。争战得胜在于亲近神，渴慕从上而来的智慧和引导，胜过私欲和魔鬼的作为，结出属神良善的生命果子。因为信靠神的人不至于羞愧。</a:t>
            </a:r>
          </a:p>
        </p:txBody>
      </p:sp>
    </p:spTree>
    <p:extLst>
      <p:ext uri="{BB962C8B-B14F-4D97-AF65-F5344CB8AC3E}">
        <p14:creationId xmlns:p14="http://schemas.microsoft.com/office/powerpoint/2010/main" val="4082277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1785</TotalTime>
  <Words>1054</Words>
  <Application>Microsoft Office PowerPoint</Application>
  <PresentationFormat>全屏显示(4:3)</PresentationFormat>
  <Paragraphs>61</Paragraphs>
  <Slides>8</Slides>
  <Notes>8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3" baseType="lpstr">
      <vt:lpstr>等线</vt:lpstr>
      <vt:lpstr>SimHei</vt:lpstr>
      <vt:lpstr>SimSun</vt:lpstr>
      <vt:lpstr>Arial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siqi D</dc:creator>
  <cp:lastModifiedBy>SONG Pengyang</cp:lastModifiedBy>
  <cp:revision>233</cp:revision>
  <dcterms:created xsi:type="dcterms:W3CDTF">2023-03-17T14:22:59Z</dcterms:created>
  <dcterms:modified xsi:type="dcterms:W3CDTF">2023-08-20T11:58:52Z</dcterms:modified>
</cp:coreProperties>
</file>