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4"/>
  </p:notesMasterIdLst>
  <p:sldIdLst>
    <p:sldId id="2244" r:id="rId2"/>
    <p:sldId id="256" r:id="rId3"/>
    <p:sldId id="21204" r:id="rId4"/>
    <p:sldId id="21205" r:id="rId5"/>
    <p:sldId id="257" r:id="rId6"/>
    <p:sldId id="274" r:id="rId7"/>
    <p:sldId id="279" r:id="rId8"/>
    <p:sldId id="21206" r:id="rId9"/>
    <p:sldId id="21207" r:id="rId10"/>
    <p:sldId id="280" r:id="rId11"/>
    <p:sldId id="281" r:id="rId12"/>
    <p:sldId id="275" r:id="rId13"/>
    <p:sldId id="21208" r:id="rId14"/>
    <p:sldId id="269" r:id="rId15"/>
    <p:sldId id="277" r:id="rId16"/>
    <p:sldId id="276" r:id="rId17"/>
    <p:sldId id="270" r:id="rId18"/>
    <p:sldId id="271" r:id="rId19"/>
    <p:sldId id="272" r:id="rId20"/>
    <p:sldId id="273" r:id="rId21"/>
    <p:sldId id="283" r:id="rId22"/>
    <p:sldId id="28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07" autoAdjust="0"/>
    <p:restoredTop sz="85374" autoAdjust="0"/>
  </p:normalViewPr>
  <p:slideViewPr>
    <p:cSldViewPr snapToGrid="0">
      <p:cViewPr varScale="1">
        <p:scale>
          <a:sx n="138" d="100"/>
          <a:sy n="138" d="100"/>
        </p:scale>
        <p:origin x="235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EBC27-3C92-DF40-81E2-50E2258292AA}" type="datetimeFigureOut">
              <a:rPr lang="zh-CN" altLang="en-US"/>
              <a:t>2023/7/31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2B3B1-C204-5A46-AA13-7B4CAFF35EC8}" type="slidenum">
              <a:rPr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1660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9" name="Shape 9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91" indent="-228691">
              <a:buSzPct val="100000"/>
              <a:buAutoNum type="arabicPeriod"/>
            </a:pPr>
            <a:r>
              <a:t>请注意修改证道题目和讲员</a:t>
            </a:r>
          </a:p>
          <a:p>
            <a:pPr marL="228691" indent="-228691">
              <a:buSzPct val="100000"/>
              <a:buAutoNum type="arabicPeriod"/>
            </a:pPr>
            <a:r>
              <a:t>标题为42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14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17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18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19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20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21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131963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3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4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5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76896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8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9</a:t>
            </a:fld>
            <a:endParaRPr lang="zh-TW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55DF-37A5-443D-8F37-48F6F314B91E}" type="slidenum">
              <a:rPr lang="zh-TW" altLang="en-US" smtClean="0"/>
              <a:pPr/>
              <a:t>13</a:t>
            </a:fld>
            <a:endParaRPr lang="zh-TW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187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4746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178681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25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87883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622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02900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8534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5139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1885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33376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3FCE5-64A3-3F48-8FE4-AFF90259B521}" type="datetimeFigureOut">
              <a:rPr kumimoji="1" lang="zh-CN" altLang="en-US" smtClean="0"/>
              <a:t>2023/7/31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0402C-CD9B-304C-88CA-962A8E780B10}" type="slidenum">
              <a:rPr kumimoji="1" lang="zh-CN" altLang="en-US" smtClean="0"/>
              <a:t>‹Nr.›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0968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el 1"/>
          <p:cNvSpPr txBox="1"/>
          <p:nvPr/>
        </p:nvSpPr>
        <p:spPr>
          <a:xfrm>
            <a:off x="1092467" y="133082"/>
            <a:ext cx="6538269" cy="8407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>
              <a:lnSpc>
                <a:spcPct val="90000"/>
              </a:lnSpc>
              <a:defRPr sz="4200">
                <a:solidFill>
                  <a:srgbClr val="2E75B6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讲道</a:t>
            </a:r>
          </a:p>
        </p:txBody>
      </p:sp>
      <p:sp>
        <p:nvSpPr>
          <p:cNvPr id="96" name="Inhaltsplatzhalter 2"/>
          <p:cNvSpPr txBox="1"/>
          <p:nvPr/>
        </p:nvSpPr>
        <p:spPr>
          <a:xfrm>
            <a:off x="44279" y="2413337"/>
            <a:ext cx="9054001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/>
          <a:p>
            <a:pPr algn="ctr" defTabSz="914400">
              <a:defRPr sz="6000">
                <a:ln w="12954" cap="flat">
                  <a:solidFill>
                    <a:srgbClr val="000000"/>
                  </a:solidFill>
                  <a:prstDash val="solid"/>
                  <a:miter lim="400000"/>
                </a:ln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lang="zh-CN" altLang="en-US" dirty="0">
                <a:ln w="12954" cap="flat">
                  <a:noFill/>
                  <a:prstDash val="solid"/>
                  <a:miter lim="400000"/>
                </a:ln>
                <a:latin typeface="SimHei" panose="02010609060101010101" pitchFamily="49" charset="-122"/>
                <a:ea typeface="SimHei" panose="02010609060101010101" pitchFamily="49" charset="-122"/>
              </a:rPr>
              <a:t>祷告的群体</a:t>
            </a:r>
            <a:endParaRPr dirty="0">
              <a:ln w="12954" cap="flat">
                <a:noFill/>
                <a:prstDash val="solid"/>
                <a:miter lim="400000"/>
              </a:ln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97" name="Inhaltsplatzhalter 2"/>
          <p:cNvSpPr txBox="1"/>
          <p:nvPr/>
        </p:nvSpPr>
        <p:spPr>
          <a:xfrm>
            <a:off x="44280" y="3701846"/>
            <a:ext cx="9054001" cy="1231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证道</a:t>
            </a:r>
            <a:r>
              <a:rPr dirty="0"/>
              <a:t>：</a:t>
            </a:r>
            <a:r>
              <a:rPr lang="zh-CN" altLang="en-US" dirty="0"/>
              <a:t>宋景昌</a:t>
            </a:r>
            <a:r>
              <a:rPr dirty="0"/>
              <a:t> </a:t>
            </a:r>
            <a:r>
              <a:rPr lang="zh-CN" altLang="en-US" dirty="0"/>
              <a:t>牧师</a:t>
            </a:r>
            <a:endParaRPr dirty="0"/>
          </a:p>
          <a:p>
            <a:pPr algn="ctr" defTabSz="914400">
              <a:spcBef>
                <a:spcPts val="1200"/>
              </a:spcBef>
              <a:defRPr sz="3200"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经文</a:t>
            </a:r>
            <a:r>
              <a:rPr dirty="0"/>
              <a:t>：</a:t>
            </a:r>
            <a:r>
              <a:rPr lang="zh-CN" altLang="en-US" dirty="0"/>
              <a:t>雅各书</a:t>
            </a:r>
            <a:r>
              <a:rPr lang="en-US" altLang="zh-CN" dirty="0"/>
              <a:t>5:13-20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8F12BC1-BEC5-29C3-EBDD-9337E6A8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A7AC34D-4915-555E-4D30-2FFEDD8F4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弟兄姊妹，我们又会在什么情况下，第一时间，抱着怎样的心态，向神发出祷告呢？</a:t>
            </a:r>
          </a:p>
        </p:txBody>
      </p:sp>
    </p:spTree>
    <p:extLst>
      <p:ext uri="{BB962C8B-B14F-4D97-AF65-F5344CB8AC3E}">
        <p14:creationId xmlns:p14="http://schemas.microsoft.com/office/powerpoint/2010/main" val="304021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D59812-CF33-DCDC-2618-2146EC4D2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F961D6-774A-4F84-1ABF-E04BA6BD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保罗在腓立比书四章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6~7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节也说：「要凡事借着祷告、祈求、和感谢，将你们所要的告诉神。神所赐出人意外的平安，必在耶稣基督里，保守你们的心怀意念。」</a:t>
            </a:r>
          </a:p>
        </p:txBody>
      </p:sp>
    </p:spTree>
    <p:extLst>
      <p:ext uri="{BB962C8B-B14F-4D97-AF65-F5344CB8AC3E}">
        <p14:creationId xmlns:p14="http://schemas.microsoft.com/office/powerpoint/2010/main" val="724093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B0AC13D-4D95-0595-BB9D-2C137AA97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B23B798-0935-199A-9E4E-D25D781F4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雅各教导我们不只在受苦时要祷告，我们在喜乐，悠闲的时候，也应该向神发出感恩和赞美的祷告。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感恩的祷告，叫我们知道一切的好处、美善、欢欣，都是神所赐的，幷且常常向神发出赞美与感谢。</a:t>
            </a:r>
          </a:p>
        </p:txBody>
      </p:sp>
    </p:spTree>
    <p:extLst>
      <p:ext uri="{BB962C8B-B14F-4D97-AF65-F5344CB8AC3E}">
        <p14:creationId xmlns:p14="http://schemas.microsoft.com/office/powerpoint/2010/main" val="524286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20536" y="0"/>
            <a:ext cx="7886700" cy="1325563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圣经记载一个例子，值得我们反思。</a:t>
            </a:r>
            <a:endParaRPr lang="zh-TW" altLang="en-US" sz="32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574800"/>
            <a:ext cx="7886700" cy="4987365"/>
          </a:xfrm>
        </p:spPr>
        <p:txBody>
          <a:bodyPr>
            <a:no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200" dirty="0"/>
              <a:t>当乌西雅接续他父作王的时候，他只有</a:t>
            </a:r>
            <a:r>
              <a:rPr lang="en-US" altLang="zh-TW" sz="3200" dirty="0"/>
              <a:t>16</a:t>
            </a:r>
            <a:r>
              <a:rPr lang="zh-CN" altLang="en-US" sz="3200" dirty="0"/>
              <a:t>岁，但却可以在耶路撒冷作王</a:t>
            </a:r>
            <a:r>
              <a:rPr lang="en-US" altLang="zh-TW" sz="3200" dirty="0"/>
              <a:t>52</a:t>
            </a:r>
            <a:r>
              <a:rPr lang="zh-CN" altLang="en-US" sz="3200" dirty="0"/>
              <a:t>年。因为乌西雅定意寻求神；他寻求，耶和华神就使他亨通。可是，当国家强盛，他就心高气傲，自以为是，以致行事邪僻，干犯耶和华他的神。耶和华就使他额上忽然发出大痲疯，一直到他死的日子，从此，他要被隔离，只可以住在别的皇宫里，更严重的是，他全然要与耶和华的殿隔绝，再不能进入献祭。（代下</a:t>
            </a:r>
            <a:r>
              <a:rPr lang="en-US" altLang="zh-TW" sz="3200" dirty="0"/>
              <a:t>26</a:t>
            </a:r>
            <a:r>
              <a:rPr lang="zh-HK" altLang="zh-TW" sz="3200" dirty="0"/>
              <a:t>章）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8270" y="269425"/>
            <a:ext cx="7886700" cy="818215"/>
          </a:xfrm>
        </p:spPr>
        <p:txBody>
          <a:bodyPr>
            <a:norm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雅各带出一个实际的教导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（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v14~18</a:t>
            </a:r>
            <a:r>
              <a:rPr lang="zh-HK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TW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01271"/>
            <a:ext cx="7886700" cy="519952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altLang="zh-TW" sz="3000" dirty="0"/>
              <a:t>14 </a:t>
            </a:r>
            <a:r>
              <a:rPr lang="zh-CN" altLang="en-US" sz="3000" dirty="0"/>
              <a:t>你们中间有人患病吗？他应该请教会的长老来，为他祷告，奉主的名给他抹油。</a:t>
            </a:r>
            <a:endParaRPr lang="zh-TW" altLang="zh-TW" sz="3000" dirty="0"/>
          </a:p>
          <a:p>
            <a:pPr>
              <a:buNone/>
            </a:pPr>
            <a:r>
              <a:rPr lang="en-US" altLang="zh-TW" sz="3000" dirty="0"/>
              <a:t>15 </a:t>
            </a:r>
            <a:r>
              <a:rPr lang="zh-CN" altLang="en-US" sz="3000" dirty="0"/>
              <a:t>出于信心的祈祷，必能救那病人，主必使他起来。即使他犯了罪，也必蒙赦免。</a:t>
            </a:r>
            <a:r>
              <a:rPr lang="en-US" altLang="zh-TW" sz="3000" dirty="0"/>
              <a:t> </a:t>
            </a:r>
            <a:endParaRPr lang="zh-TW" altLang="zh-TW" sz="3000" dirty="0"/>
          </a:p>
          <a:p>
            <a:pPr>
              <a:buNone/>
            </a:pPr>
            <a:r>
              <a:rPr lang="en-US" altLang="zh-TW" sz="3000" dirty="0"/>
              <a:t>16 </a:t>
            </a:r>
            <a:r>
              <a:rPr lang="zh-CN" altLang="en-US" sz="3000" dirty="0"/>
              <a:t>所以你们要彼此认罪，互相代祷，使你们得到医治。义人的祈祷能发挥很大的功效。</a:t>
            </a:r>
            <a:endParaRPr lang="zh-TW" altLang="zh-TW" sz="3000" dirty="0"/>
          </a:p>
          <a:p>
            <a:pPr>
              <a:buNone/>
            </a:pPr>
            <a:r>
              <a:rPr lang="en-US" altLang="zh-TW" sz="3000" dirty="0"/>
              <a:t>17 </a:t>
            </a:r>
            <a:r>
              <a:rPr lang="zh-CN" altLang="en-US" sz="3000" dirty="0"/>
              <a:t>伊莱贾跟我们是同样性情的人；他恳切祈求不要下雨，地上就三年零六个月没有下雨；</a:t>
            </a:r>
            <a:r>
              <a:rPr lang="en-US" altLang="zh-TW" sz="3000" dirty="0"/>
              <a:t> </a:t>
            </a:r>
            <a:endParaRPr lang="zh-TW" altLang="zh-TW" sz="3000" dirty="0"/>
          </a:p>
          <a:p>
            <a:pPr>
              <a:buNone/>
            </a:pPr>
            <a:r>
              <a:rPr lang="en-US" altLang="zh-TW" sz="3000" dirty="0"/>
              <a:t>18 </a:t>
            </a:r>
            <a:r>
              <a:rPr lang="zh-CN" altLang="en-US" sz="3000" dirty="0"/>
              <a:t>后来他又祷告，天就赐下雨水，地就有了出产。</a:t>
            </a:r>
            <a:endParaRPr lang="zh-TW" altLang="zh-TW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4DA5A2-A0F8-28CF-C2F1-3BFB332AA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2A0B80A-67D6-C6FF-84A9-0A26C33A10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雅各在这里教导，请「教会的长老来为生病的信徒祷告，并奉主的名给他抹油。」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长老，不一定是指年长的信徒，而是指那些灵性成熟、又有肩负查视教会属灵状况之责任的人。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长老，可以说是教会中的传道人，或是教会资深的领袖。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endParaRPr lang="zh-TW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41791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F35E297-9BCB-6447-E267-3DF484D67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1D9879-14E7-F854-F228-5D8A24010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在古代犹太人对于</a:t>
            </a:r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患病</a:t>
            </a:r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或</a:t>
            </a:r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『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灾难</a:t>
            </a:r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』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的有一种观念：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人之所以患病及身体软弱，乃是因为罪所引致。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就如我们熟悉的约伯，他遭遇患难，失去所有的家产及儿女，更全身长满毒疮，他的三位朋友来看他时，大力劝他要向神认罪。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另一些人有病，真是因为他犯罪，正如刚才乌西雅因心高气傲而犯罪的例子。</a:t>
            </a:r>
          </a:p>
        </p:txBody>
      </p:sp>
    </p:spTree>
    <p:extLst>
      <p:ext uri="{BB962C8B-B14F-4D97-AF65-F5344CB8AC3E}">
        <p14:creationId xmlns:p14="http://schemas.microsoft.com/office/powerpoint/2010/main" val="39542916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8037" y="18255"/>
            <a:ext cx="7886700" cy="1325563"/>
          </a:xfrm>
        </p:spPr>
        <p:txBody>
          <a:bodyPr/>
          <a:lstStyle/>
          <a:p>
            <a:r>
              <a:rPr lang="zh-CN" altLang="en-US" dirty="0"/>
              <a:t>结语：彼此的责任（</a:t>
            </a:r>
            <a:r>
              <a:rPr lang="en-US" altLang="zh-TW" dirty="0"/>
              <a:t>v19~20</a:t>
            </a:r>
            <a:r>
              <a:rPr lang="zh-HK" altLang="zh-TW" dirty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82439" y="1825625"/>
            <a:ext cx="7886700" cy="4351338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3200" dirty="0"/>
              <a:t>19 </a:t>
            </a:r>
            <a:r>
              <a:rPr lang="zh-CN" altLang="en-US" sz="3200" dirty="0"/>
              <a:t>我的弟兄们，你们中间如果有人偏离真道，有人使他回转，</a:t>
            </a:r>
            <a:r>
              <a:rPr lang="en-US" altLang="zh-TW" sz="3200" dirty="0"/>
              <a:t> </a:t>
            </a:r>
            <a:endParaRPr lang="zh-TW" altLang="zh-TW" sz="3200" dirty="0"/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zh-TW" sz="3200" dirty="0"/>
              <a:t>20 </a:t>
            </a:r>
            <a:r>
              <a:rPr lang="zh-CN" altLang="en-US" sz="3200" dirty="0"/>
              <a:t>他就应该知道：使罪人从迷路上回转，就是救那罪人的生命脱离死亡，幷且遮盖许多的罪。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282069"/>
            <a:ext cx="7886700" cy="5334281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彼得前书四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7~10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节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也有相样的教导：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「万物的结局近了，所以你们要谨慎自守，儆醒祷告。最要紧的是彼此切实相爱，因为然能遮掩许多的罪。你们要互相款待，不发怨言。各人要照所得的恩赐彼此服侍，作神百般思赐的好管家。</a:t>
            </a:r>
            <a:r>
              <a:rPr lang="zh-TW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」</a:t>
            </a:r>
          </a:p>
          <a:p>
            <a:pPr marL="0">
              <a:lnSpc>
                <a:spcPct val="100000"/>
              </a:lnSpc>
              <a:spcBef>
                <a:spcPts val="0"/>
              </a:spcBef>
            </a:pP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zh-CN" altLang="en-US" sz="3600" dirty="0"/>
              <a:t>因此，我们需要常常操练祷告，建立与神的关系；我们不单在个人的祷告上操练，也要在群体当中建立祷告生活，慢慢建立互相信任与相爱的</a:t>
            </a:r>
            <a:r>
              <a:rPr lang="zh-HK" altLang="en-US" sz="3600" dirty="0"/>
              <a:t>美好关系。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EE1CDE-C4F2-4A81-8A11-EAC0F30100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13184"/>
            <a:ext cx="7099852" cy="2857978"/>
          </a:xfrm>
        </p:spPr>
        <p:txBody>
          <a:bodyPr>
            <a:noAutofit/>
          </a:bodyPr>
          <a:lstStyle/>
          <a:p>
            <a:pPr algn="r"/>
            <a:r>
              <a:rPr lang="zh-TW" altLang="en-US" sz="6600" dirty="0">
                <a:latin typeface="SimHei" panose="02010609060101010101" pitchFamily="49" charset="-122"/>
                <a:ea typeface="SimHei" panose="02010609060101010101" pitchFamily="49" charset="-122"/>
              </a:rPr>
              <a:t>祷告的群体</a:t>
            </a:r>
            <a:br>
              <a:rPr lang="en-US" altLang="zh-HK" sz="6600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r>
              <a:rPr lang="zh-TW" altLang="en-US" sz="6600" dirty="0">
                <a:latin typeface="SimHei" panose="02010609060101010101" pitchFamily="49" charset="-122"/>
                <a:ea typeface="SimHei" panose="02010609060101010101" pitchFamily="49" charset="-122"/>
              </a:rPr>
              <a:t>雅五</a:t>
            </a:r>
            <a:r>
              <a:rPr lang="en-US" altLang="zh-TW" sz="6600" dirty="0">
                <a:latin typeface="SimHei" panose="02010609060101010101" pitchFamily="49" charset="-122"/>
                <a:ea typeface="SimHei" panose="02010609060101010101" pitchFamily="49" charset="-122"/>
              </a:rPr>
              <a:t>13</a:t>
            </a:r>
            <a:r>
              <a:rPr lang="en-US" altLang="zh-CN" sz="6600" dirty="0">
                <a:latin typeface="SimHei" panose="02010609060101010101" pitchFamily="49" charset="-122"/>
                <a:ea typeface="SimHei" panose="02010609060101010101" pitchFamily="49" charset="-122"/>
              </a:rPr>
              <a:t>-</a:t>
            </a:r>
            <a:r>
              <a:rPr lang="en-US" altLang="zh-TW" sz="6600" dirty="0">
                <a:latin typeface="SimHei" panose="02010609060101010101" pitchFamily="49" charset="-122"/>
                <a:ea typeface="SimHei" panose="02010609060101010101" pitchFamily="49" charset="-122"/>
              </a:rPr>
              <a:t>20</a:t>
            </a:r>
            <a:endParaRPr lang="zh-HK" altLang="en-US" sz="6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7661344E-B2AC-413B-B67A-D217AF4EE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1" y="4222948"/>
            <a:ext cx="6943164" cy="763179"/>
          </a:xfrm>
        </p:spPr>
        <p:txBody>
          <a:bodyPr>
            <a:normAutofit/>
          </a:bodyPr>
          <a:lstStyle/>
          <a:p>
            <a:pPr algn="r"/>
            <a:r>
              <a:rPr lang="zh-TW" altLang="en-US" sz="2800" dirty="0">
                <a:latin typeface="SimHei" panose="02010609060101010101" pitchFamily="49" charset="-122"/>
                <a:ea typeface="SimHei" panose="02010609060101010101" pitchFamily="49" charset="-122"/>
              </a:rPr>
              <a:t>宋景昌牧师</a:t>
            </a:r>
            <a:endParaRPr lang="zh-HK" altLang="en-US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148488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dirty="0"/>
              <a:t>今天，虽然我们每个人的生活、工作、学业、压力都很大，盼望我们都能遵守这个教训，愿汉诺威华人基督教会能成为一个祷告的教会，愿每一个小组能成为祷告小组，使多人蒙福，神得荣耀，阿门！</a:t>
            </a:r>
            <a:endParaRPr lang="zh-TW" altLang="zh-TW" sz="3600" dirty="0"/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endParaRPr lang="zh-TW" altLang="en-US" sz="3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zh-TW" altLang="en-US" dirty="0">
              <a:latin typeface="+mn-lt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HK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buNone/>
            </a:pPr>
            <a:r>
              <a:rPr lang="zh-HK" altLang="zh-TW" sz="4800" dirty="0">
                <a:latin typeface="SimHei" panose="02010609060101010101" pitchFamily="49" charset="-122"/>
                <a:ea typeface="SimHei" panose="02010609060101010101" pitchFamily="49" charset="-122"/>
              </a:rPr>
              <a:t>「你今</a:t>
            </a:r>
            <a:r>
              <a:rPr lang="zh-TW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天祷告</a:t>
            </a:r>
            <a:r>
              <a:rPr lang="zh-HK" altLang="zh-TW" sz="4800" dirty="0">
                <a:latin typeface="SimHei" panose="02010609060101010101" pitchFamily="49" charset="-122"/>
                <a:ea typeface="SimHei" panose="02010609060101010101" pitchFamily="49" charset="-122"/>
              </a:rPr>
              <a:t>未？」</a:t>
            </a:r>
            <a:endParaRPr lang="en-US" altLang="zh-HK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buNone/>
            </a:pPr>
            <a:endParaRPr lang="en-US" altLang="zh-HK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5457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0F7E22-ACC5-C00C-FC08-3C75E2A5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A4F5B3D-6864-14F9-C74D-C66E83B2B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66569"/>
            <a:ext cx="7886700" cy="4351338"/>
          </a:xfrm>
        </p:spPr>
        <p:txBody>
          <a:bodyPr/>
          <a:lstStyle/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让我们安静片刻、回想过去的一天、或是一周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有多少祷告是祈求？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有多少是感恩？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有多少是为弟兄姊妹的需要代求？</a:t>
            </a:r>
            <a:endParaRPr lang="en-US" altLang="zh-TW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有多少为未信主的亲友祷告？</a:t>
            </a:r>
          </a:p>
        </p:txBody>
      </p:sp>
    </p:spTree>
    <p:extLst>
      <p:ext uri="{BB962C8B-B14F-4D97-AF65-F5344CB8AC3E}">
        <p14:creationId xmlns:p14="http://schemas.microsoft.com/office/powerpoint/2010/main" val="3508321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你今日饮左未啊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1"/>
          </a:xfrm>
        </p:spPr>
      </p:pic>
      <p:sp>
        <p:nvSpPr>
          <p:cNvPr id="6" name="標題 1">
            <a:extLst>
              <a:ext uri="{FF2B5EF4-FFF2-40B4-BE49-F238E27FC236}">
                <a16:creationId xmlns:a16="http://schemas.microsoft.com/office/drawing/2014/main" id="{0E0B6A1F-3847-BEFC-A495-89E97606A398}"/>
              </a:ext>
            </a:extLst>
          </p:cNvPr>
          <p:cNvSpPr txBox="1">
            <a:spLocks/>
          </p:cNvSpPr>
          <p:nvPr/>
        </p:nvSpPr>
        <p:spPr>
          <a:xfrm>
            <a:off x="5194300" y="3149601"/>
            <a:ext cx="3949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「你今</a:t>
            </a:r>
            <a:r>
              <a:rPr lang="zh-TW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天喝了</a:t>
            </a:r>
            <a:r>
              <a:rPr lang="zh-CN" altLang="en-US" sz="3600" b="1" dirty="0">
                <a:latin typeface="KaiTi" panose="02010609060101010101" pitchFamily="49" charset="-122"/>
                <a:ea typeface="KaiTi" panose="02010609060101010101" pitchFamily="49" charset="-122"/>
              </a:rPr>
              <a:t>未？」</a:t>
            </a:r>
            <a:endParaRPr lang="zh-TW" altLang="en-US" sz="3600" b="1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162843"/>
            <a:ext cx="7886700" cy="1325563"/>
          </a:xfrm>
        </p:spPr>
        <p:txBody>
          <a:bodyPr/>
          <a:lstStyle/>
          <a:p>
            <a:pPr algn="ctr"/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把</a:t>
            </a:r>
            <a:r>
              <a:rPr lang="zh-CN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这个口号修改</a:t>
            </a:r>
            <a:r>
              <a:rPr lang="zh-TW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为</a:t>
            </a:r>
            <a:r>
              <a:rPr lang="zh-HK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：</a:t>
            </a:r>
            <a:endParaRPr lang="zh-TW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altLang="zh-HK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buNone/>
            </a:pPr>
            <a:r>
              <a:rPr lang="zh-HK" altLang="zh-TW" sz="4800" dirty="0">
                <a:latin typeface="SimHei" panose="02010609060101010101" pitchFamily="49" charset="-122"/>
                <a:ea typeface="SimHei" panose="02010609060101010101" pitchFamily="49" charset="-122"/>
              </a:rPr>
              <a:t>「你今</a:t>
            </a:r>
            <a:r>
              <a:rPr lang="zh-TW" altLang="en-US" sz="4800" dirty="0">
                <a:latin typeface="SimHei" panose="02010609060101010101" pitchFamily="49" charset="-122"/>
                <a:ea typeface="SimHei" panose="02010609060101010101" pitchFamily="49" charset="-122"/>
              </a:rPr>
              <a:t>天祷告</a:t>
            </a:r>
            <a:r>
              <a:rPr lang="zh-HK" altLang="zh-TW" sz="4800" dirty="0">
                <a:latin typeface="SimHei" panose="02010609060101010101" pitchFamily="49" charset="-122"/>
                <a:ea typeface="SimHei" panose="02010609060101010101" pitchFamily="49" charset="-122"/>
              </a:rPr>
              <a:t>未？」</a:t>
            </a:r>
            <a:endParaRPr lang="en-US" altLang="zh-HK" sz="48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buNone/>
            </a:pPr>
            <a:endParaRPr lang="en-US" altLang="zh-HK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buNone/>
            </a:pP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放在我们基督徒信徒对信仰实践，</a:t>
            </a: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algn="ctr">
              <a:buNone/>
            </a:pPr>
            <a:r>
              <a:rPr lang="zh-HK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也颇有意思</a:t>
            </a: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。</a:t>
            </a:r>
            <a:endParaRPr lang="en-US" altLang="zh-HK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099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u="sng" dirty="0">
                <a:latin typeface="SimHei" panose="02010609060101010101" pitchFamily="49" charset="-122"/>
                <a:ea typeface="SimHei" panose="02010609060101010101" pitchFamily="49" charset="-122"/>
              </a:rPr>
              <a:t>雅</a:t>
            </a:r>
            <a:r>
              <a:rPr lang="en-US" altLang="zh-TW" u="sng" dirty="0">
                <a:latin typeface="SimHei" panose="02010609060101010101" pitchFamily="49" charset="-122"/>
                <a:ea typeface="SimHei" panose="02010609060101010101" pitchFamily="49" charset="-122"/>
              </a:rPr>
              <a:t> 5:13-20</a:t>
            </a:r>
            <a:r>
              <a:rPr lang="zh-HK" altLang="en-US" u="sng" dirty="0">
                <a:latin typeface="SimHei" panose="02010609060101010101" pitchFamily="49" charset="-122"/>
                <a:ea typeface="SimHei" panose="02010609060101010101" pitchFamily="49" charset="-122"/>
              </a:rPr>
              <a:t>新汉语</a:t>
            </a:r>
            <a:r>
              <a:rPr lang="zh-TW" altLang="en-US" u="sng" dirty="0">
                <a:latin typeface="SimHei" panose="02010609060101010101" pitchFamily="49" charset="-122"/>
                <a:ea typeface="SimHei" panose="02010609060101010101" pitchFamily="49" charset="-122"/>
              </a:rPr>
              <a:t>译本 </a:t>
            </a:r>
            <a:r>
              <a:rPr lang="en-US" altLang="zh-TW" u="sng" dirty="0">
                <a:latin typeface="SimHei" panose="02010609060101010101" pitchFamily="49" charset="-122"/>
                <a:ea typeface="SimHei" panose="02010609060101010101" pitchFamily="49" charset="-122"/>
              </a:rPr>
              <a:t>1/2</a:t>
            </a:r>
            <a:endParaRPr lang="zh-TW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183341"/>
            <a:ext cx="7886700" cy="496345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13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你们中间有人受苦吗？他应该祷告。有人感到欣喜吗？他应该歌颂。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14 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你们中间有人患病吗？他应该请教会的长老来，为他祷告，奉主的名给他抹油。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15 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出于信心的祈祷，必能救那病人，主必使他起来。即使他犯了罪，也必蒙赦免。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16 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所以你们要彼此认罪，互相代祷，使你们得到医治。义人的祈祷能发挥很大的功效。</a:t>
            </a:r>
            <a:endParaRPr lang="zh-TW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0992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zh-TW" u="sng" dirty="0">
                <a:latin typeface="SimHei" panose="02010609060101010101" pitchFamily="49" charset="-122"/>
                <a:ea typeface="SimHei" panose="02010609060101010101" pitchFamily="49" charset="-122"/>
              </a:rPr>
              <a:t>雅</a:t>
            </a:r>
            <a:r>
              <a:rPr lang="en-US" altLang="zh-TW" u="sng" dirty="0">
                <a:latin typeface="SimHei" panose="02010609060101010101" pitchFamily="49" charset="-122"/>
                <a:ea typeface="SimHei" panose="02010609060101010101" pitchFamily="49" charset="-122"/>
              </a:rPr>
              <a:t> 5:13-20</a:t>
            </a:r>
            <a:r>
              <a:rPr lang="zh-HK" altLang="en-US" u="sng" dirty="0">
                <a:latin typeface="SimHei" panose="02010609060101010101" pitchFamily="49" charset="-122"/>
                <a:ea typeface="SimHei" panose="02010609060101010101" pitchFamily="49" charset="-122"/>
              </a:rPr>
              <a:t>新汉语</a:t>
            </a:r>
            <a:r>
              <a:rPr lang="zh-TW" altLang="en-US" u="sng" dirty="0">
                <a:latin typeface="SimHei" panose="02010609060101010101" pitchFamily="49" charset="-122"/>
                <a:ea typeface="SimHei" panose="02010609060101010101" pitchFamily="49" charset="-122"/>
              </a:rPr>
              <a:t>译本 </a:t>
            </a:r>
            <a:r>
              <a:rPr lang="en-US" altLang="zh-TW" u="sng" dirty="0">
                <a:latin typeface="SimHei" panose="02010609060101010101" pitchFamily="49" charset="-122"/>
                <a:ea typeface="SimHei" panose="02010609060101010101" pitchFamily="49" charset="-122"/>
              </a:rPr>
              <a:t>2/2</a:t>
            </a:r>
            <a:endParaRPr lang="zh-TW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1183341"/>
            <a:ext cx="7886700" cy="5052359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17 </a:t>
            </a:r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以利亚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跟我们是同样性情的人；他恳切祈求不要下雨，地上就三年零六个月没有下雨；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18 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后来他又祷告，天就赐下雨水，地就有了出产。</a:t>
            </a:r>
            <a:endParaRPr lang="en-US" altLang="zh-CN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19 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我的弟兄们，你们中间如果有人偏离真道，有人使他回转，</a:t>
            </a: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 </a:t>
            </a:r>
          </a:p>
          <a:p>
            <a:pPr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sz="3200" dirty="0">
                <a:latin typeface="SimHei" panose="02010609060101010101" pitchFamily="49" charset="-122"/>
                <a:ea typeface="SimHei" panose="02010609060101010101" pitchFamily="49" charset="-122"/>
              </a:rPr>
              <a:t>20 </a:t>
            </a:r>
            <a:r>
              <a:rPr lang="zh-CN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他就应该知道：使罪人从迷路上回转，就是救那罪人的生命脱离死亡，幷且遮盖许多的罪。</a:t>
            </a:r>
            <a:endParaRPr lang="zh-TW" altLang="en-US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8488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853A99-ECC6-8980-111C-B191FD187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>
              <a:latin typeface="+mn-lt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38665D-33F1-7A4C-57BC-45061D681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祷告能使我们与主的关系更亲近，灵命更加长进；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祷告能使我们与主的生命连结，明白神的旨意；</a:t>
            </a:r>
            <a:endParaRPr lang="en-US" altLang="zh-TW" sz="32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r>
              <a:rPr lang="zh-TW" altLang="en-US" sz="3200" dirty="0">
                <a:latin typeface="SimHei" panose="02010609060101010101" pitchFamily="49" charset="-122"/>
                <a:ea typeface="SimHei" panose="02010609060101010101" pitchFamily="49" charset="-122"/>
              </a:rPr>
              <a:t>祷告更能使我们得到属天的能力，能抵挡魔鬼的诡计。</a:t>
            </a:r>
          </a:p>
        </p:txBody>
      </p:sp>
    </p:spTree>
    <p:extLst>
      <p:ext uri="{BB962C8B-B14F-4D97-AF65-F5344CB8AC3E}">
        <p14:creationId xmlns:p14="http://schemas.microsoft.com/office/powerpoint/2010/main" val="3440919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68037" y="18255"/>
            <a:ext cx="7886700" cy="1325563"/>
          </a:xfrm>
        </p:spPr>
        <p:txBody>
          <a:bodyPr/>
          <a:lstStyle/>
          <a:p>
            <a:r>
              <a:rPr lang="zh-HK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祷</a:t>
            </a:r>
            <a:r>
              <a:rPr lang="zh-TW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告</a:t>
            </a:r>
            <a:r>
              <a:rPr lang="zh-HK" altLang="en-US" dirty="0">
                <a:latin typeface="SimHei" panose="02010609060101010101" pitchFamily="49" charset="-122"/>
                <a:ea typeface="SimHei" panose="02010609060101010101" pitchFamily="49" charset="-122"/>
              </a:rPr>
              <a:t>基本原则（</a:t>
            </a:r>
            <a:r>
              <a:rPr lang="en-US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v13</a:t>
            </a:r>
            <a:r>
              <a:rPr lang="zh-HK" altLang="zh-TW" dirty="0">
                <a:latin typeface="SimHei" panose="02010609060101010101" pitchFamily="49" charset="-122"/>
                <a:ea typeface="SimHei" panose="02010609060101010101" pitchFamily="49" charset="-122"/>
              </a:rPr>
              <a:t>）</a:t>
            </a:r>
            <a:endParaRPr lang="zh-TW" altLang="en-US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571500">
              <a:lnSpc>
                <a:spcPct val="100000"/>
              </a:lnSpc>
              <a:spcBef>
                <a:spcPts val="0"/>
              </a:spcBef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你们中间有人受苦吗？他应该祷告。有人感到欣喜吗？他应该歌颂。</a:t>
            </a:r>
            <a:endParaRPr lang="en-US" altLang="zh-CN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571500">
              <a:lnSpc>
                <a:spcPct val="100000"/>
              </a:lnSpc>
              <a:spcBef>
                <a:spcPts val="0"/>
              </a:spcBef>
            </a:pPr>
            <a:endParaRPr lang="en-US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571500">
              <a:lnSpc>
                <a:spcPct val="100000"/>
              </a:lnSpc>
              <a:spcBef>
                <a:spcPts val="0"/>
              </a:spcBef>
            </a:pPr>
            <a:r>
              <a:rPr lang="zh-TW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简单的一节经文，却是一个很清楚的祷告原则。雅各提醒我们每一个信徒，无论是面对压力、苦楚，或是处于顺景、喜乐，都需要祷告。</a:t>
            </a:r>
            <a:endParaRPr lang="zh-TW" altLang="zh-TW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342900" indent="-571500">
              <a:lnSpc>
                <a:spcPct val="100000"/>
              </a:lnSpc>
              <a:spcBef>
                <a:spcPts val="0"/>
              </a:spcBef>
            </a:pPr>
            <a:endParaRPr lang="zh-TW" altLang="en-US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8650" y="138640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>
                <a:latin typeface="+mj-ea"/>
              </a:rPr>
              <a:t>不同的人生阶段，也有不同的难处要面对。</a:t>
            </a:r>
            <a:endParaRPr lang="zh-TW" altLang="en-US" sz="3200" dirty="0"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28650" y="2857064"/>
            <a:ext cx="7886700" cy="4186798"/>
          </a:xfrm>
        </p:spPr>
        <p:txBody>
          <a:bodyPr>
            <a:normAutofit/>
          </a:bodyPr>
          <a:lstStyle/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r>
              <a:rPr lang="zh-CN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「只管坦然无惧的，来到施恩的宝座前，为要得怜恤，蒙恩惠，作随时的帮助。」希伯来书四章</a:t>
            </a:r>
            <a:r>
              <a:rPr lang="en-US" altLang="zh-TW" sz="3600" dirty="0">
                <a:latin typeface="SimHei" panose="02010609060101010101" pitchFamily="49" charset="-122"/>
                <a:ea typeface="SimHei" panose="02010609060101010101" pitchFamily="49" charset="-122"/>
              </a:rPr>
              <a:t>16</a:t>
            </a:r>
            <a:r>
              <a:rPr lang="zh-HK" altLang="en-US" sz="3600" dirty="0">
                <a:latin typeface="SimHei" panose="02010609060101010101" pitchFamily="49" charset="-122"/>
                <a:ea typeface="SimHei" panose="02010609060101010101" pitchFamily="49" charset="-122"/>
              </a:rPr>
              <a:t>节</a:t>
            </a:r>
            <a:endParaRPr lang="en-US" altLang="zh-HK" sz="3600" dirty="0">
              <a:latin typeface="SimHei" panose="02010609060101010101" pitchFamily="49" charset="-122"/>
              <a:ea typeface="SimHei" panose="02010609060101010101" pitchFamily="49" charset="-122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None/>
            </a:pPr>
            <a:endParaRPr lang="en-US" altLang="zh-TW" sz="3600" dirty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1829</Words>
  <Application>Microsoft Office PowerPoint</Application>
  <PresentationFormat>Bildschirmpräsentation (4:3)</PresentationFormat>
  <Paragraphs>83</Paragraphs>
  <Slides>22</Slides>
  <Notes>15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22</vt:i4>
      </vt:variant>
    </vt:vector>
  </HeadingPairs>
  <TitlesOfParts>
    <vt:vector size="29" baseType="lpstr">
      <vt:lpstr>等线</vt:lpstr>
      <vt:lpstr>KaiTi</vt:lpstr>
      <vt:lpstr>微軟正黑體</vt:lpstr>
      <vt:lpstr>SimHei</vt:lpstr>
      <vt:lpstr>SimHei</vt:lpstr>
      <vt:lpstr>Arial</vt:lpstr>
      <vt:lpstr>Office 主题​​</vt:lpstr>
      <vt:lpstr>PowerPoint-Präsentation</vt:lpstr>
      <vt:lpstr>祷告的群体 雅五13-20</vt:lpstr>
      <vt:lpstr>PowerPoint-Präsentation</vt:lpstr>
      <vt:lpstr>把这个口号修改为：</vt:lpstr>
      <vt:lpstr>雅 5:13-20新汉语译本 1/2</vt:lpstr>
      <vt:lpstr>雅 5:13-20新汉语译本 2/2</vt:lpstr>
      <vt:lpstr>PowerPoint-Präsentation</vt:lpstr>
      <vt:lpstr>祷告基本原则（v13）</vt:lpstr>
      <vt:lpstr>不同的人生阶段，也有不同的难处要面对。</vt:lpstr>
      <vt:lpstr>PowerPoint-Präsentation</vt:lpstr>
      <vt:lpstr>PowerPoint-Präsentation</vt:lpstr>
      <vt:lpstr>PowerPoint-Präsentation</vt:lpstr>
      <vt:lpstr>圣经记载一个例子，值得我们反思。</vt:lpstr>
      <vt:lpstr>雅各带出一个实际的教导（v14~18）</vt:lpstr>
      <vt:lpstr>PowerPoint-Präsentation</vt:lpstr>
      <vt:lpstr>PowerPoint-Präsentation</vt:lpstr>
      <vt:lpstr>结语：彼此的责任（v19~20）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siqi D</dc:creator>
  <cp:lastModifiedBy>Dongdong</cp:lastModifiedBy>
  <cp:revision>154</cp:revision>
  <dcterms:created xsi:type="dcterms:W3CDTF">2023-03-17T14:22:59Z</dcterms:created>
  <dcterms:modified xsi:type="dcterms:W3CDTF">2023-07-30T22:49:46Z</dcterms:modified>
</cp:coreProperties>
</file>