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7"/>
  </p:notesMasterIdLst>
  <p:sldIdLst>
    <p:sldId id="21073" r:id="rId2"/>
    <p:sldId id="21114" r:id="rId3"/>
    <p:sldId id="21115" r:id="rId4"/>
    <p:sldId id="21116" r:id="rId5"/>
    <p:sldId id="21117" r:id="rId6"/>
    <p:sldId id="21118" r:id="rId7"/>
    <p:sldId id="21119" r:id="rId8"/>
    <p:sldId id="21120" r:id="rId9"/>
    <p:sldId id="21121" r:id="rId10"/>
    <p:sldId id="21122" r:id="rId11"/>
    <p:sldId id="21123" r:id="rId12"/>
    <p:sldId id="21124" r:id="rId13"/>
    <p:sldId id="268" r:id="rId14"/>
    <p:sldId id="21125" r:id="rId15"/>
    <p:sldId id="21126" r:id="rId16"/>
    <p:sldId id="21127" r:id="rId17"/>
    <p:sldId id="21128" r:id="rId18"/>
    <p:sldId id="21129" r:id="rId19"/>
    <p:sldId id="21130" r:id="rId20"/>
    <p:sldId id="21131" r:id="rId21"/>
    <p:sldId id="21132" r:id="rId22"/>
    <p:sldId id="21133" r:id="rId23"/>
    <p:sldId id="21134" r:id="rId24"/>
    <p:sldId id="21135" r:id="rId25"/>
    <p:sldId id="2113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9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2"/>
    <p:restoredTop sz="86175"/>
  </p:normalViewPr>
  <p:slideViewPr>
    <p:cSldViewPr snapToGrid="0">
      <p:cViewPr varScale="1">
        <p:scale>
          <a:sx n="136" d="100"/>
          <a:sy n="136" d="100"/>
        </p:scale>
        <p:origin x="2898" y="120"/>
      </p:cViewPr>
      <p:guideLst/>
    </p:cSldViewPr>
  </p:slideViewPr>
  <p:outlineViewPr>
    <p:cViewPr>
      <p:scale>
        <a:sx n="33" d="100"/>
        <a:sy n="33" d="100"/>
      </p:scale>
      <p:origin x="0" y="-160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2023/7/17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 defTabSz="914400">
              <a:buSzPct val="100000"/>
              <a:buAutoNum type="arabicPeriod"/>
              <a:defRPr sz="1200"/>
            </a:pPr>
            <a:r>
              <a:t>请注意修改证道题目和讲员</a:t>
            </a:r>
          </a:p>
          <a:p>
            <a:pPr marL="228691" indent="-228691" defTabSz="914400">
              <a:buSzPct val="100000"/>
              <a:buAutoNum type="arabicPeriod"/>
              <a:defRPr sz="1200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031561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1" cy="2852739"/>
          </a:xfrm>
          <a:prstGeom prst="rect">
            <a:avLst/>
          </a:prstGeom>
        </p:spPr>
        <p:txBody>
          <a:bodyPr anchor="b"/>
          <a:lstStyle>
            <a:lvl1pPr>
              <a:defRPr sz="5906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3"/>
            <a:ext cx="7886701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1"/>
            </a:lvl1pPr>
            <a:lvl2pPr marL="0" indent="0">
              <a:buSzTx/>
              <a:buFontTx/>
              <a:buNone/>
              <a:defRPr sz="2391"/>
            </a:lvl2pPr>
            <a:lvl3pPr marL="0" indent="0">
              <a:buSzTx/>
              <a:buFontTx/>
              <a:buNone/>
              <a:defRPr sz="2391"/>
            </a:lvl3pPr>
            <a:lvl4pPr marL="0" indent="0">
              <a:buSzTx/>
              <a:buFontTx/>
              <a:buNone/>
              <a:defRPr sz="2391"/>
            </a:lvl4pPr>
            <a:lvl5pPr marL="0" indent="0">
              <a:buSzTx/>
              <a:buFontTx/>
              <a:buNone/>
              <a:defRPr sz="239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542963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28649" y="1825625"/>
            <a:ext cx="3886201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2622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2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1" b="1"/>
            </a:lvl1pPr>
            <a:lvl2pPr marL="0" indent="0">
              <a:buSzTx/>
              <a:buFontTx/>
              <a:buNone/>
              <a:defRPr sz="2391" b="1"/>
            </a:lvl2pPr>
            <a:lvl3pPr marL="0" indent="0">
              <a:buSzTx/>
              <a:buFontTx/>
              <a:buNone/>
              <a:defRPr sz="2391" b="1"/>
            </a:lvl3pPr>
            <a:lvl4pPr marL="0" indent="0">
              <a:buSzTx/>
              <a:buFontTx/>
              <a:buNone/>
              <a:defRPr sz="2391" b="1"/>
            </a:lvl4pPr>
            <a:lvl5pPr marL="0" indent="0">
              <a:buSzTx/>
              <a:buFontTx/>
              <a:buNone/>
              <a:defRPr sz="2391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29150" y="1681163"/>
            <a:ext cx="3887393" cy="823913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307597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491046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629841" y="457199"/>
            <a:ext cx="2949180" cy="1600201"/>
          </a:xfrm>
          <a:prstGeom prst="rect">
            <a:avLst/>
          </a:prstGeom>
        </p:spPr>
        <p:txBody>
          <a:bodyPr anchor="b"/>
          <a:lstStyle>
            <a:lvl1pPr>
              <a:defRPr sz="3094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26"/>
            <a:ext cx="4629151" cy="4873627"/>
          </a:xfrm>
          <a:prstGeom prst="rect">
            <a:avLst/>
          </a:prstGeom>
        </p:spPr>
        <p:txBody>
          <a:bodyPr/>
          <a:lstStyle>
            <a:lvl1pPr marL="221002" indent="-221002">
              <a:defRPr sz="3094"/>
            </a:lvl1pPr>
            <a:lvl2pPr marL="574030" indent="-252573">
              <a:defRPr sz="3094"/>
            </a:lvl2pPr>
            <a:lvl3pPr marL="937584" indent="-294669">
              <a:defRPr sz="3094"/>
            </a:lvl3pPr>
            <a:lvl4pPr marL="1317975" indent="-353602">
              <a:defRPr sz="3094"/>
            </a:lvl4pPr>
            <a:lvl5pPr marL="1639432" indent="-353603">
              <a:defRPr sz="309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29840" y="2057399"/>
            <a:ext cx="2949180" cy="381159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168401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29841" y="457199"/>
            <a:ext cx="2949180" cy="1600201"/>
          </a:xfrm>
          <a:prstGeom prst="rect">
            <a:avLst/>
          </a:prstGeom>
        </p:spPr>
        <p:txBody>
          <a:bodyPr anchor="b"/>
          <a:lstStyle>
            <a:lvl1pPr>
              <a:defRPr sz="3094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3887391" y="987426"/>
            <a:ext cx="4629151" cy="4873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399"/>
            <a:ext cx="2949180" cy="38115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547"/>
            </a:lvl1pPr>
            <a:lvl2pPr marL="0" indent="0">
              <a:buSzTx/>
              <a:buFontTx/>
              <a:buNone/>
              <a:defRPr sz="1547"/>
            </a:lvl2pPr>
            <a:lvl3pPr marL="0" indent="0">
              <a:buSzTx/>
              <a:buFontTx/>
              <a:buNone/>
              <a:defRPr sz="1547"/>
            </a:lvl3pPr>
            <a:lvl4pPr marL="0" indent="0">
              <a:buSzTx/>
              <a:buFontTx/>
              <a:buNone/>
              <a:defRPr sz="1547"/>
            </a:lvl4pPr>
            <a:lvl5pPr marL="0" indent="0">
              <a:buSzTx/>
              <a:buFontTx/>
              <a:buNone/>
              <a:defRPr sz="1547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453702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96D1-FC42-4A89-9599-CEE3064F3171}" type="datetimeFigureOut">
              <a:rPr lang="zh-TW" altLang="en-US" smtClean="0"/>
              <a:pPr/>
              <a:t>2023/7/17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3D5F-8B3C-4746-B87B-80E600ECD512}" type="slidenum">
              <a:rPr lang="zh-TW" altLang="en-US" smtClean="0"/>
              <a:pPr/>
              <a:t>‹Nr.›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72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49" y="365126"/>
            <a:ext cx="7886702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2" tIns="65022" rIns="65022" bIns="65022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49" y="1825625"/>
            <a:ext cx="7886702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2" tIns="65022" rIns="65022" bIns="65022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08322" y="6386695"/>
            <a:ext cx="407030" cy="304438"/>
          </a:xfrm>
          <a:prstGeom prst="rect">
            <a:avLst/>
          </a:prstGeom>
          <a:ln w="12700">
            <a:miter lim="400000"/>
          </a:ln>
        </p:spPr>
        <p:txBody>
          <a:bodyPr wrap="none" lIns="65022" tIns="65022" rIns="65022" bIns="65022" anchor="ctr">
            <a:spAutoFit/>
          </a:bodyPr>
          <a:lstStyle>
            <a:lvl1pPr algn="r">
              <a:defRPr sz="1125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253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0" r:id="rId6"/>
    <p:sldLayoutId id="2147483681" r:id="rId7"/>
    <p:sldLayoutId id="2147483683" r:id="rId8"/>
  </p:sldLayoutIdLst>
  <p:transition spd="med"/>
  <p:txStyles>
    <p:titleStyle>
      <a:lvl1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36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59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18130" marR="0" indent="-218130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575944" marR="0" indent="-254487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948298" marR="0" indent="-305383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303688" marR="0" indent="-339316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625145" marR="0" indent="-339316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946603" marR="0" indent="-339316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268060" marR="0" indent="-339316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589517" marR="0" indent="-339316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910975" marR="0" indent="-339316" algn="l" defTabSz="914367" rtl="0" latinLnBrk="0">
        <a:lnSpc>
          <a:spcPct val="90000"/>
        </a:lnSpc>
        <a:spcBef>
          <a:spcPts val="984"/>
        </a:spcBef>
        <a:spcAft>
          <a:spcPts val="0"/>
        </a:spcAft>
        <a:buClrTx/>
        <a:buSzPct val="100000"/>
        <a:buFont typeface="Arial"/>
        <a:buChar char="•"/>
        <a:tabLst/>
        <a:defRPr sz="2672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18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gesschau.de/inland/kirche-austritte-100.html" TargetMode="External"/><Relationship Id="rId2" Type="http://schemas.openxmlformats.org/officeDocument/2006/relationships/hyperlink" Target="https://www.evangelisch.de/inhalte/213241/07-03-2023/trend-zu-austritten-ungebremst-zahl-evangelischer-kirchenmitglieder-sinkt-deutlich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5CuuOTp5IOA?feature=oembed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2"/>
            <a:ext cx="9144002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224901"/>
            <a:ext cx="6538270" cy="65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ctr">
            <a:spAutoFit/>
          </a:bodyPr>
          <a:lstStyle>
            <a:lvl1pPr>
              <a:lnSpc>
                <a:spcPct val="90000"/>
              </a:lnSpc>
              <a:defRPr sz="58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defTabSz="457184" hangingPunct="0"/>
            <a:r>
              <a:rPr sz="4078" kern="0"/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27832"/>
            <a:ext cx="9054001" cy="1001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>
            <a:lvl1pPr algn="ctr" defTabSz="1300480">
              <a:defRPr sz="8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defTabSz="914367" hangingPunct="0"/>
            <a:r>
              <a:rPr lang="zh-CN" altLang="en-US" sz="5906" kern="0" dirty="0">
                <a:solidFill>
                  <a:srgbClr val="000000"/>
                </a:solidFill>
              </a:rPr>
              <a:t>各尽其职的团队</a:t>
            </a:r>
            <a:endParaRPr sz="5906" kern="0" dirty="0">
              <a:solidFill>
                <a:srgbClr val="000000"/>
              </a:solidFill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5"/>
            <a:ext cx="9054001" cy="1198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spAutoFit/>
          </a:bodyPr>
          <a:lstStyle/>
          <a:p>
            <a:pPr algn="ctr" defTabSz="914367" hangingPunct="0">
              <a:spcBef>
                <a:spcPts val="1195"/>
              </a:spcBef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 kern="0" dirty="0" err="1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证道</a:t>
            </a:r>
            <a:r>
              <a:rPr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：</a:t>
            </a:r>
            <a:r>
              <a:rPr lang="zh-CN" altLang="en-US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宋景昌</a:t>
            </a:r>
            <a:r>
              <a:rPr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 </a:t>
            </a:r>
            <a:r>
              <a:rPr sz="3094" kern="0" dirty="0" err="1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牧师</a:t>
            </a:r>
            <a:endParaRPr sz="3094" kern="0" dirty="0">
              <a:solidFill>
                <a:srgbClr val="000000"/>
              </a:solidFill>
              <a:latin typeface="SimHei"/>
              <a:ea typeface="SimHei"/>
              <a:sym typeface="SimHei"/>
            </a:endParaRPr>
          </a:p>
          <a:p>
            <a:pPr algn="ctr" defTabSz="914367" hangingPunct="0">
              <a:spcBef>
                <a:spcPts val="1195"/>
              </a:spcBef>
              <a:defRPr sz="4400">
                <a:latin typeface="SimHei"/>
                <a:ea typeface="SimHei"/>
                <a:cs typeface="SimHei"/>
                <a:sym typeface="SimHei"/>
              </a:defRPr>
            </a:pPr>
            <a:r>
              <a:rPr sz="3094" kern="0" dirty="0" err="1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经文</a:t>
            </a:r>
            <a:r>
              <a:rPr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：</a:t>
            </a:r>
            <a:r>
              <a:rPr lang="zh-CN" altLang="en-US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出</a:t>
            </a:r>
            <a:r>
              <a:rPr lang="en-US" altLang="zh-CN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18</a:t>
            </a:r>
            <a:r>
              <a:rPr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:</a:t>
            </a:r>
            <a:r>
              <a:rPr lang="en-US" altLang="zh-CN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13</a:t>
            </a:r>
            <a:r>
              <a:rPr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-</a:t>
            </a:r>
            <a:r>
              <a:rPr lang="en-US" altLang="zh-CN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27</a:t>
            </a:r>
            <a:r>
              <a:rPr lang="zh-CN" altLang="en-US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 弗</a:t>
            </a:r>
            <a:r>
              <a:rPr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4:</a:t>
            </a:r>
            <a:r>
              <a:rPr lang="en-US" altLang="zh-CN" sz="3094" kern="0" dirty="0">
                <a:solidFill>
                  <a:srgbClr val="000000"/>
                </a:solidFill>
                <a:latin typeface="SimHei"/>
                <a:ea typeface="SimHei"/>
                <a:sym typeface="SimHei"/>
              </a:rPr>
              <a:t>15-16</a:t>
            </a:r>
            <a:endParaRPr sz="3094" kern="0" dirty="0">
              <a:solidFill>
                <a:srgbClr val="000000"/>
              </a:solidFill>
              <a:latin typeface="SimHei"/>
              <a:ea typeface="SimHei"/>
              <a:sym typeface="SimHei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1AF774-752C-CB43-192E-FB1DFC29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71336B-ABCF-4A15-891C-9BCB64B0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德国信徒离开教会的数字每件都在增加</a:t>
            </a:r>
            <a:endParaRPr lang="en-US" altLang="zh-TW" dirty="0"/>
          </a:p>
          <a:p>
            <a:r>
              <a:rPr lang="en-US" altLang="zh-TW" dirty="0"/>
              <a:t>2022</a:t>
            </a:r>
            <a:r>
              <a:rPr lang="zh-TW" altLang="en-US" dirty="0"/>
              <a:t>年有</a:t>
            </a:r>
            <a:r>
              <a:rPr lang="en-US" altLang="zh-TW" dirty="0"/>
              <a:t>380,000</a:t>
            </a:r>
            <a:r>
              <a:rPr lang="zh-TW" altLang="en-US" dirty="0"/>
              <a:t>人退出德国福音教会。</a:t>
            </a:r>
            <a:endParaRPr lang="en-US" altLang="zh-TW" dirty="0"/>
          </a:p>
          <a:p>
            <a:r>
              <a:rPr lang="en-US" altLang="zh-TW" sz="1800" u="sng" dirty="0">
                <a:solidFill>
                  <a:srgbClr val="0000FF"/>
                </a:solidFill>
                <a:effectLst/>
                <a:latin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https://www.evangelisch.de/inhalte/213241/07-03-2023/trend-zu-austritten-ungebremst-zahl-evangelischer-kirchenmitglieder-sinkt-deutlich</a:t>
            </a:r>
            <a:endParaRPr lang="en-US" altLang="zh-TW" sz="1800" u="sng" dirty="0">
              <a:solidFill>
                <a:srgbClr val="0000FF"/>
              </a:solidFill>
              <a:effectLst/>
              <a:latin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1800" u="sng" dirty="0">
              <a:solidFill>
                <a:srgbClr val="0000FF"/>
              </a:solidFill>
              <a:latin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/>
              <a:t>德国天主教会</a:t>
            </a:r>
            <a:r>
              <a:rPr lang="en-US" altLang="zh-TW" dirty="0"/>
              <a:t>2022</a:t>
            </a:r>
            <a:r>
              <a:rPr lang="zh-TW" altLang="en-US" dirty="0"/>
              <a:t>年有</a:t>
            </a:r>
            <a:r>
              <a:rPr lang="en-US" altLang="zh-TW" dirty="0"/>
              <a:t>522,821</a:t>
            </a:r>
            <a:r>
              <a:rPr lang="zh-TW" altLang="en-US" dirty="0"/>
              <a:t>人退会</a:t>
            </a:r>
            <a:endParaRPr lang="en-US" altLang="zh-TW" dirty="0"/>
          </a:p>
          <a:p>
            <a:r>
              <a:rPr lang="en-US" altLang="zh-TW" sz="1800" u="sng" dirty="0">
                <a:solidFill>
                  <a:srgbClr val="0000FF"/>
                </a:solidFill>
                <a:effectLst/>
                <a:latin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https://www.tagesschau.de/inland/kirche-austritte-100.html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324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F3EC6B-0A2E-9B39-2D63-1C2056EE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B6B93D-BEE3-3B55-3A2B-819CA5EBB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从前我们教牧都会集中在华人群中作福音工作</a:t>
            </a:r>
            <a:endParaRPr lang="en-US" altLang="zh-TW" dirty="0"/>
          </a:p>
          <a:p>
            <a:r>
              <a:rPr lang="zh-TW" altLang="en-US" dirty="0"/>
              <a:t>今天，教会中，特别是那些有语言恩赐的弟兄姊妹，要培育教会中以德语为母语的第二代教会子弟，让他们成为日后参与发展德语世界的福音事工</a:t>
            </a:r>
            <a:endParaRPr lang="en-US" altLang="zh-TW" dirty="0"/>
          </a:p>
          <a:p>
            <a:r>
              <a:rPr lang="zh-TW" altLang="en-US" dirty="0"/>
              <a:t>求主差派工人向德国人宣教。</a:t>
            </a:r>
          </a:p>
        </p:txBody>
      </p:sp>
    </p:spTree>
    <p:extLst>
      <p:ext uri="{BB962C8B-B14F-4D97-AF65-F5344CB8AC3E}">
        <p14:creationId xmlns:p14="http://schemas.microsoft.com/office/powerpoint/2010/main" val="3356237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TW" dirty="0"/>
              <a:t>V17~23 </a:t>
            </a:r>
            <a:r>
              <a:rPr lang="zh-TW" altLang="zh-TW" dirty="0"/>
              <a:t>叶忒罗便为摩西献议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要求摩西专责做回他那合乎身分的岗位与职权</a:t>
            </a:r>
            <a:endParaRPr lang="en-US" altLang="zh-TW" dirty="0"/>
          </a:p>
          <a:p>
            <a:r>
              <a:rPr lang="zh-TW" altLang="zh-TW" dirty="0"/>
              <a:t>并要将审判的职责下放，从百姓中拣选有才能的人，就是敬畏神、诚实无妄、恨不义之财的人</a:t>
            </a:r>
            <a:endParaRPr lang="en-US" altLang="zh-TW" dirty="0"/>
          </a:p>
          <a:p>
            <a:r>
              <a:rPr lang="zh-TW" altLang="zh-TW" dirty="0"/>
              <a:t>派他们作千夫长、百夫长、五十夫长、十夫长，管理百姓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5937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zh-TW" dirty="0"/>
              <a:t>正如使徒行传六</a:t>
            </a:r>
            <a:r>
              <a:rPr lang="en-US" altLang="zh-TW" dirty="0"/>
              <a:t>1~6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r>
              <a:rPr lang="zh-TW" altLang="zh-TW" dirty="0"/>
              <a:t>当初期教会信徒日益增多，事工增多，彼得认为使徒们需要专注于祈祷与传道职权，</a:t>
            </a:r>
            <a:r>
              <a:rPr lang="zh-HK" altLang="zh-TW" dirty="0"/>
              <a:t>建立了执事群体，分担他们的日益增加的事务。</a:t>
            </a:r>
            <a:endParaRPr lang="en-US" altLang="zh-HK" dirty="0"/>
          </a:p>
          <a:p>
            <a:r>
              <a:rPr lang="zh-TW" altLang="zh-TW" dirty="0"/>
              <a:t>作为传道同工，我们也要学习把职责给不同的同工负责</a:t>
            </a:r>
            <a:r>
              <a:rPr lang="zh-TW" altLang="en-US" dirty="0"/>
              <a:t>，让同工们也有所学习，建立不同的弟兄姊妹一起协作。</a:t>
            </a:r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3437589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BB6933-4EB5-AAC9-FCDA-1F9CBE8F2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C094AB-2E5D-6FE9-13BF-76F7BED32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en-US" altLang="zh-TW" dirty="0"/>
              <a:t>V25</a:t>
            </a:r>
            <a:r>
              <a:rPr lang="zh-TW" altLang="en-US" dirty="0"/>
              <a:t>，摩西从百姓中拣选有才能的人的原则：就是</a:t>
            </a:r>
            <a:r>
              <a:rPr lang="zh-TW" altLang="en-US" b="1" dirty="0">
                <a:solidFill>
                  <a:srgbClr val="FF0000"/>
                </a:solidFill>
              </a:rPr>
              <a:t>敬畏神</a:t>
            </a:r>
            <a:r>
              <a:rPr lang="zh-TW" altLang="en-US" dirty="0"/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诚实无妄</a:t>
            </a:r>
            <a:r>
              <a:rPr lang="zh-TW" altLang="en-US" dirty="0"/>
              <a:t>、</a:t>
            </a:r>
            <a:r>
              <a:rPr lang="zh-TW" altLang="en-US" b="1" dirty="0">
                <a:solidFill>
                  <a:srgbClr val="FF0000"/>
                </a:solidFill>
              </a:rPr>
              <a:t>恨不义之财</a:t>
            </a:r>
            <a:r>
              <a:rPr lang="zh-TW" altLang="en-US" dirty="0"/>
              <a:t>的人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摩西拣选千夫长、百夫长、五十夫长、十夫长的要求都是一样，没有因为他们的职权范围不同，就要求不同。</a:t>
            </a:r>
          </a:p>
        </p:txBody>
      </p:sp>
    </p:spTree>
    <p:extLst>
      <p:ext uri="{BB962C8B-B14F-4D97-AF65-F5344CB8AC3E}">
        <p14:creationId xmlns:p14="http://schemas.microsoft.com/office/powerpoint/2010/main" val="2574162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教会内有不同的事奉岗位，但并没有高低之分，乃是各尽其职，彼此配合，最重要的是上帝对事奉者的要求。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一个成熟有力的团队：就是大家肯承担责任，彼此顺服，主动补位，互相鼓励、扶持。</a:t>
            </a:r>
          </a:p>
        </p:txBody>
      </p:sp>
    </p:spTree>
    <p:extLst>
      <p:ext uri="{BB962C8B-B14F-4D97-AF65-F5344CB8AC3E}">
        <p14:creationId xmlns:p14="http://schemas.microsoft.com/office/powerpoint/2010/main" val="1446275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zh-TW" dirty="0"/>
              <a:t>让我们看看一段视频</a:t>
            </a:r>
            <a:r>
              <a:rPr lang="zh-TW" altLang="en-US" dirty="0"/>
              <a:t>：</a:t>
            </a:r>
            <a:r>
              <a:rPr lang="zh-HK" altLang="zh-TW" dirty="0"/>
              <a:t>雁</a:t>
            </a:r>
            <a:r>
              <a:rPr lang="en-US" altLang="zh-HK" dirty="0"/>
              <a:t> </a:t>
            </a:r>
            <a:r>
              <a:rPr lang="zh-TW" altLang="en-US" dirty="0"/>
              <a:t>的 启 示</a:t>
            </a:r>
            <a:endParaRPr lang="zh-TW" altLang="zh-TW" dirty="0"/>
          </a:p>
          <a:p>
            <a:endParaRPr lang="en-US" altLang="zh-HK" dirty="0"/>
          </a:p>
          <a:p>
            <a:pPr>
              <a:buNone/>
            </a:pPr>
            <a:r>
              <a:rPr lang="en-US" altLang="zh-HK" dirty="0"/>
              <a:t>				</a:t>
            </a:r>
          </a:p>
          <a:p>
            <a:pPr>
              <a:buNone/>
            </a:pPr>
            <a:r>
              <a:rPr lang="en-US" altLang="zh-HK" dirty="0"/>
              <a:t>				</a:t>
            </a:r>
            <a:endParaRPr lang="zh-TW" altLang="zh-TW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6852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HK" altLang="zh-TW" dirty="0"/>
              <a:t>让我们看看一段视频</a:t>
            </a:r>
            <a:r>
              <a:rPr lang="zh-TW" altLang="en-US" dirty="0"/>
              <a:t>：</a:t>
            </a:r>
            <a:r>
              <a:rPr lang="zh-HK" altLang="zh-TW" dirty="0"/>
              <a:t>雁</a:t>
            </a:r>
            <a:r>
              <a:rPr lang="en-US" altLang="zh-HK" dirty="0"/>
              <a:t> </a:t>
            </a:r>
            <a:r>
              <a:rPr lang="zh-TW" altLang="en-US" dirty="0"/>
              <a:t>的 启 示</a:t>
            </a:r>
          </a:p>
        </p:txBody>
      </p:sp>
      <p:pic>
        <p:nvPicPr>
          <p:cNvPr id="6" name="在线媒体 5" descr="雁行理論 借力使力的團隊合作">
            <a:hlinkClick r:id="" action="ppaction://media"/>
            <a:extLst>
              <a:ext uri="{FF2B5EF4-FFF2-40B4-BE49-F238E27FC236}">
                <a16:creationId xmlns:a16="http://schemas.microsoft.com/office/drawing/2014/main" id="{78F4B6F6-6BA0-D1C2-79DF-1B74703F3A0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2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82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BBC70F-9CD7-2B9A-B4CE-BAA05A2D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DA79E4D-8624-D16F-C057-1FEDDBDBC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刚才的视频</a:t>
            </a:r>
            <a:r>
              <a:rPr lang="en-US" altLang="zh-TW" dirty="0"/>
              <a:t>(</a:t>
            </a:r>
            <a:r>
              <a:rPr lang="zh-TW" altLang="en-US" dirty="0"/>
              <a:t>雁行理论</a:t>
            </a:r>
            <a:r>
              <a:rPr lang="en-US" altLang="zh-TW" dirty="0"/>
              <a:t>)</a:t>
            </a:r>
            <a:r>
              <a:rPr lang="zh-TW" altLang="en-US" dirty="0"/>
              <a:t>，最感动你的是那一个片段？对教会有什么启示？</a:t>
            </a:r>
          </a:p>
          <a:p>
            <a:r>
              <a:rPr lang="zh-TW" altLang="en-US" dirty="0"/>
              <a:t>最感动你的是那一个片断？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2807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我们不需要嘘声，我们需要彼此的鼓励，</a:t>
            </a:r>
            <a:endParaRPr lang="en-US" altLang="zh-TW" dirty="0"/>
          </a:p>
          <a:p>
            <a:r>
              <a:rPr lang="zh-TW" altLang="en-US" dirty="0"/>
              <a:t>不论是在困难或平顺的时刻都会相互扶持，</a:t>
            </a:r>
            <a:endParaRPr lang="en-US" altLang="zh-TW" dirty="0"/>
          </a:p>
          <a:p>
            <a:r>
              <a:rPr lang="zh-TW" altLang="en-US" dirty="0"/>
              <a:t>相互包容，彼此支持陪伴，</a:t>
            </a:r>
            <a:endParaRPr lang="en-US" altLang="zh-TW" dirty="0"/>
          </a:p>
          <a:p>
            <a:r>
              <a:rPr lang="zh-TW" altLang="en-US" dirty="0"/>
              <a:t>轮流从事繁重的事奉，才能共同面对各种挑战。</a:t>
            </a:r>
            <a:endParaRPr lang="en-US" altLang="zh-TW" dirty="0"/>
          </a:p>
          <a:p>
            <a:r>
              <a:rPr lang="zh-TW" altLang="en-US" dirty="0"/>
              <a:t>我们的确需要与拥有相同目标的人同行，我们会更容易彼此之间能互相激励。</a:t>
            </a:r>
          </a:p>
        </p:txBody>
      </p:sp>
    </p:spTree>
    <p:extLst>
      <p:ext uri="{BB962C8B-B14F-4D97-AF65-F5344CB8AC3E}">
        <p14:creationId xmlns:p14="http://schemas.microsoft.com/office/powerpoint/2010/main" val="230345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一个妈妈的故事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有一个家庭，除了父母之外，有三个孩子。老大天生脑痉挛，导致影响成长，更失去自理能力。</a:t>
            </a:r>
            <a:endParaRPr lang="en-US" altLang="zh-TW" dirty="0"/>
          </a:p>
          <a:p>
            <a:r>
              <a:rPr lang="zh-HK" altLang="zh-TW" dirty="0"/>
              <a:t>这个家庭在妈妈的努力下</a:t>
            </a:r>
            <a:r>
              <a:rPr lang="zh-TW" altLang="en-US" dirty="0"/>
              <a:t>教导下</a:t>
            </a:r>
            <a:r>
              <a:rPr lang="zh-HK" altLang="zh-TW" dirty="0"/>
              <a:t>，</a:t>
            </a:r>
            <a:r>
              <a:rPr lang="zh-TW" altLang="zh-TW" dirty="0"/>
              <a:t>老二与</a:t>
            </a:r>
            <a:r>
              <a:rPr lang="zh-TW" altLang="en-US" dirty="0"/>
              <a:t>老</a:t>
            </a:r>
            <a:r>
              <a:rPr lang="zh-TW" altLang="zh-TW" dirty="0"/>
              <a:t>三</a:t>
            </a:r>
            <a:r>
              <a:rPr lang="zh-HK" altLang="zh-TW" dirty="0"/>
              <a:t>学懂得</a:t>
            </a:r>
            <a:r>
              <a:rPr lang="zh-TW" altLang="en-US" dirty="0"/>
              <a:t>照顾自己，也懂得</a:t>
            </a:r>
            <a:r>
              <a:rPr lang="zh-TW" altLang="zh-TW" dirty="0"/>
              <a:t>分工合作</a:t>
            </a:r>
            <a:r>
              <a:rPr lang="zh-HK" altLang="zh-TW" dirty="0"/>
              <a:t>，成为家庭团队</a:t>
            </a:r>
            <a:r>
              <a:rPr lang="zh-TW" altLang="en-US" dirty="0"/>
              <a:t>成</a:t>
            </a:r>
            <a:r>
              <a:rPr lang="zh-HK" altLang="zh-TW" dirty="0"/>
              <a:t>员</a:t>
            </a:r>
            <a:r>
              <a:rPr lang="zh-TW" altLang="zh-TW" dirty="0"/>
              <a:t>，</a:t>
            </a:r>
            <a:r>
              <a:rPr lang="zh-HK" altLang="zh-TW" dirty="0"/>
              <a:t>不单是为减</a:t>
            </a:r>
            <a:r>
              <a:rPr lang="zh-TW" altLang="zh-TW" dirty="0"/>
              <a:t>轻</a:t>
            </a:r>
            <a:r>
              <a:rPr lang="zh-HK" altLang="zh-TW" dirty="0"/>
              <a:t>妈妈的压力作出贡献，</a:t>
            </a:r>
            <a:r>
              <a:rPr lang="zh-TW" altLang="zh-TW" dirty="0"/>
              <a:t>各尽其职，</a:t>
            </a:r>
            <a:r>
              <a:rPr lang="zh-HK" altLang="zh-TW" dirty="0"/>
              <a:t>让这个家充满更多的爱。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0325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总结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弗四</a:t>
            </a:r>
            <a:r>
              <a:rPr lang="en-US" altLang="zh-TW" dirty="0"/>
              <a:t>15~16</a:t>
            </a:r>
          </a:p>
          <a:p>
            <a:pPr marL="0" indent="0">
              <a:buNone/>
            </a:pPr>
            <a:r>
              <a:rPr lang="en-US" altLang="zh-TW" dirty="0"/>
              <a:t>15 </a:t>
            </a:r>
            <a:r>
              <a:rPr lang="zh-TW" altLang="en-US" dirty="0"/>
              <a:t>惟用爱心说诚实话，凡事长进，连于元首基督。 </a:t>
            </a:r>
          </a:p>
          <a:p>
            <a:pPr marL="0" indent="0">
              <a:buNone/>
            </a:pPr>
            <a:r>
              <a:rPr lang="en-US" altLang="zh-TW" dirty="0"/>
              <a:t>16 </a:t>
            </a:r>
            <a:r>
              <a:rPr lang="zh-TW" altLang="en-US" dirty="0"/>
              <a:t>全身都靠他联络得合式，百节各按各职，照着各体的功用彼此相助，便叫身体渐渐增长，在爱中建立自己。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7284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保罗在以弗所书第四章，劝勉信徒要合一，要「竭力保守圣灵合而为一的心」，</a:t>
            </a:r>
            <a:endParaRPr lang="en-US" altLang="zh-TW" dirty="0"/>
          </a:p>
          <a:p>
            <a:r>
              <a:rPr lang="zh-TW" altLang="en-US" dirty="0"/>
              <a:t>并以身体作比喻，不同的肢体，比喻不同的服侍岗位，各尽其职，</a:t>
            </a:r>
            <a:endParaRPr lang="en-US" altLang="zh-TW" dirty="0"/>
          </a:p>
          <a:p>
            <a:r>
              <a:rPr lang="zh-TW" altLang="en-US" dirty="0"/>
              <a:t>为的是要建立基督的身体，荣耀神。</a:t>
            </a:r>
          </a:p>
        </p:txBody>
      </p:sp>
    </p:spTree>
    <p:extLst>
      <p:ext uri="{BB962C8B-B14F-4D97-AF65-F5344CB8AC3E}">
        <p14:creationId xmlns:p14="http://schemas.microsoft.com/office/powerpoint/2010/main" val="3243746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en-US" altLang="zh-TW" dirty="0"/>
              <a:t>15</a:t>
            </a:r>
            <a:r>
              <a:rPr lang="zh-TW" altLang="en-US" dirty="0"/>
              <a:t>节中的： 惟用爱心说诚实话，凡事长进，连于元首基督。重点在「连于元首基督」</a:t>
            </a:r>
            <a:endParaRPr lang="en-US" altLang="zh-TW" dirty="0"/>
          </a:p>
          <a:p>
            <a:r>
              <a:rPr lang="zh-TW" altLang="en-US" dirty="0"/>
              <a:t>这一句「说诚实话」的中文翻译，容易使人误会</a:t>
            </a:r>
            <a:endParaRPr lang="en-US" altLang="zh-TW" dirty="0"/>
          </a:p>
          <a:p>
            <a:r>
              <a:rPr lang="zh-TW" altLang="en-US" dirty="0"/>
              <a:t>文圣经的翻译是「</a:t>
            </a:r>
            <a:r>
              <a:rPr lang="en-US" altLang="zh-TW" dirty="0"/>
              <a:t>Truth</a:t>
            </a:r>
            <a:r>
              <a:rPr lang="zh-TW" altLang="en-US" dirty="0"/>
              <a:t>」，除了是诚实的意思，也可以解作「真理」，「真诚」</a:t>
            </a:r>
          </a:p>
        </p:txBody>
      </p:sp>
    </p:spTree>
    <p:extLst>
      <p:ext uri="{BB962C8B-B14F-4D97-AF65-F5344CB8AC3E}">
        <p14:creationId xmlns:p14="http://schemas.microsoft.com/office/powerpoint/2010/main" val="3865588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新汉语译本：</a:t>
            </a:r>
            <a:r>
              <a:rPr lang="zh-HK" altLang="zh-TW" dirty="0"/>
              <a:t>以</a:t>
            </a:r>
            <a:r>
              <a:rPr lang="zh-TW" altLang="zh-TW" dirty="0"/>
              <a:t>弗</a:t>
            </a:r>
            <a:r>
              <a:rPr lang="zh-HK" altLang="zh-TW" dirty="0"/>
              <a:t>所书四章</a:t>
            </a:r>
            <a:r>
              <a:rPr lang="en-US" altLang="zh-TW" dirty="0"/>
              <a:t>15~16</a:t>
            </a:r>
            <a:r>
              <a:rPr lang="zh-HK" altLang="zh-TW" dirty="0"/>
              <a:t>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dirty="0"/>
              <a:t>15 </a:t>
            </a:r>
            <a:r>
              <a:rPr lang="zh-TW" altLang="zh-TW" dirty="0"/>
              <a:t>相反，我们要以爱心真诚地生活，</a:t>
            </a:r>
            <a:r>
              <a:rPr lang="en-US" altLang="zh-TW" u="sng" dirty="0"/>
              <a:t>*</a:t>
            </a:r>
            <a:r>
              <a:rPr lang="zh-TW" altLang="zh-TW" dirty="0"/>
              <a:t>在各方面朝向他长进；</a:t>
            </a:r>
            <a:r>
              <a:rPr lang="en-US" altLang="zh-TW" u="sng" dirty="0"/>
              <a:t>*</a:t>
            </a:r>
            <a:r>
              <a:rPr lang="zh-TW" altLang="zh-TW" dirty="0"/>
              <a:t>他就是头，是基督。</a:t>
            </a:r>
            <a:r>
              <a:rPr lang="en-US" altLang="zh-TW" dirty="0"/>
              <a:t> 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16 </a:t>
            </a:r>
            <a:r>
              <a:rPr lang="zh-TW" altLang="zh-TW" dirty="0"/>
              <a:t>全身靠着他</a:t>
            </a:r>
            <a:r>
              <a:rPr lang="en-US" altLang="zh-TW" u="sng" dirty="0"/>
              <a:t>*</a:t>
            </a:r>
            <a:r>
              <a:rPr lang="zh-TW" altLang="zh-TW" dirty="0"/>
              <a:t>，藉着各个关节的支持</a:t>
            </a:r>
            <a:r>
              <a:rPr lang="en-US" altLang="zh-TW" u="sng" dirty="0"/>
              <a:t>*</a:t>
            </a:r>
            <a:r>
              <a:rPr lang="zh-TW" altLang="zh-TW" dirty="0"/>
              <a:t>，连接在一起，</a:t>
            </a:r>
            <a:r>
              <a:rPr lang="en-US" altLang="zh-TW" u="sng" dirty="0"/>
              <a:t>*</a:t>
            </a:r>
            <a:r>
              <a:rPr lang="zh-TW" altLang="zh-TW" dirty="0"/>
              <a:t>彼此相连，</a:t>
            </a:r>
            <a:r>
              <a:rPr lang="en-US" altLang="zh-TW" u="sng" dirty="0"/>
              <a:t>*</a:t>
            </a:r>
            <a:r>
              <a:rPr lang="zh-TW" altLang="zh-TW" dirty="0"/>
              <a:t>照着每一个部分所发挥</a:t>
            </a:r>
            <a:r>
              <a:rPr lang="en-US" altLang="zh-TW" u="sng" dirty="0"/>
              <a:t>*</a:t>
            </a:r>
            <a:r>
              <a:rPr lang="zh-TW" altLang="zh-TW" dirty="0"/>
              <a:t>恰如其分</a:t>
            </a:r>
            <a:r>
              <a:rPr lang="en-US" altLang="zh-TW" u="sng" dirty="0"/>
              <a:t>*</a:t>
            </a:r>
            <a:r>
              <a:rPr lang="zh-TW" altLang="zh-TW" dirty="0"/>
              <a:t>的功能，让身体渐渐长大，在爱中建立自己。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1591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TW" dirty="0"/>
              <a:t>New </a:t>
            </a:r>
            <a:r>
              <a:rPr lang="de-DE" altLang="zh-TW" dirty="0" err="1"/>
              <a:t>Amercian</a:t>
            </a:r>
            <a:r>
              <a:rPr lang="de-DE" altLang="zh-TW" dirty="0"/>
              <a:t> Standard </a:t>
            </a:r>
            <a:r>
              <a:rPr lang="de-DE" altLang="zh-TW" dirty="0" err="1"/>
              <a:t>Bible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15 </a:t>
            </a:r>
            <a:r>
              <a:rPr lang="de-DE" altLang="zh-TW" dirty="0"/>
              <a:t>but </a:t>
            </a:r>
            <a:r>
              <a:rPr lang="de-DE" altLang="zh-TW" dirty="0" err="1"/>
              <a:t>speaking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</a:t>
            </a:r>
            <a:r>
              <a:rPr lang="de-DE" altLang="zh-TW" dirty="0" err="1"/>
              <a:t>truth</a:t>
            </a:r>
            <a:r>
              <a:rPr lang="de-DE" altLang="zh-TW" dirty="0"/>
              <a:t> in </a:t>
            </a:r>
            <a:r>
              <a:rPr lang="de-DE" altLang="zh-TW" dirty="0" err="1"/>
              <a:t>love</a:t>
            </a:r>
            <a:r>
              <a:rPr lang="de-DE" altLang="zh-TW" dirty="0"/>
              <a:t>, </a:t>
            </a:r>
            <a:r>
              <a:rPr lang="de-DE" altLang="zh-TW" dirty="0" err="1"/>
              <a:t>we</a:t>
            </a:r>
            <a:r>
              <a:rPr lang="de-DE" altLang="zh-TW" dirty="0"/>
              <a:t> </a:t>
            </a:r>
            <a:r>
              <a:rPr lang="de-DE" altLang="zh-TW" dirty="0" err="1"/>
              <a:t>are</a:t>
            </a:r>
            <a:r>
              <a:rPr lang="de-DE" altLang="zh-TW" dirty="0"/>
              <a:t> </a:t>
            </a:r>
            <a:r>
              <a:rPr lang="de-DE" altLang="zh-TW" dirty="0" err="1"/>
              <a:t>to</a:t>
            </a:r>
            <a:r>
              <a:rPr lang="de-DE" altLang="zh-TW" dirty="0"/>
              <a:t> </a:t>
            </a:r>
            <a:r>
              <a:rPr lang="de-DE" altLang="zh-TW" dirty="0" err="1"/>
              <a:t>grow</a:t>
            </a:r>
            <a:r>
              <a:rPr lang="de-DE" altLang="zh-TW" dirty="0"/>
              <a:t> </a:t>
            </a:r>
            <a:r>
              <a:rPr lang="de-DE" altLang="zh-TW" dirty="0" err="1"/>
              <a:t>up</a:t>
            </a:r>
            <a:r>
              <a:rPr lang="de-DE" altLang="zh-TW" dirty="0"/>
              <a:t> in all </a:t>
            </a:r>
            <a:r>
              <a:rPr lang="de-DE" altLang="zh-TW" dirty="0" err="1"/>
              <a:t>aspects</a:t>
            </a:r>
            <a:r>
              <a:rPr lang="de-DE" altLang="zh-TW" dirty="0"/>
              <a:t> </a:t>
            </a:r>
            <a:r>
              <a:rPr lang="de-DE" altLang="zh-TW" dirty="0" err="1"/>
              <a:t>into</a:t>
            </a:r>
            <a:r>
              <a:rPr lang="de-DE" altLang="zh-TW" dirty="0"/>
              <a:t> </a:t>
            </a:r>
            <a:r>
              <a:rPr lang="de-DE" altLang="zh-TW" dirty="0" err="1"/>
              <a:t>Him</a:t>
            </a:r>
            <a:r>
              <a:rPr lang="de-DE" altLang="zh-TW" dirty="0"/>
              <a:t> </a:t>
            </a:r>
            <a:r>
              <a:rPr lang="de-DE" altLang="zh-TW" dirty="0" err="1"/>
              <a:t>who</a:t>
            </a:r>
            <a:r>
              <a:rPr lang="de-DE" altLang="zh-TW" dirty="0"/>
              <a:t> </a:t>
            </a:r>
            <a:r>
              <a:rPr lang="de-DE" altLang="zh-TW" dirty="0" err="1"/>
              <a:t>is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</a:t>
            </a:r>
            <a:r>
              <a:rPr lang="de-DE" altLang="zh-TW" dirty="0" err="1"/>
              <a:t>head</a:t>
            </a:r>
            <a:r>
              <a:rPr lang="de-DE" altLang="zh-TW" dirty="0"/>
              <a:t>, </a:t>
            </a:r>
            <a:r>
              <a:rPr lang="de-DE" altLang="zh-TW" dirty="0" err="1"/>
              <a:t>that</a:t>
            </a:r>
            <a:r>
              <a:rPr lang="de-DE" altLang="zh-TW" dirty="0"/>
              <a:t> </a:t>
            </a:r>
            <a:r>
              <a:rPr lang="de-DE" altLang="zh-TW" dirty="0" err="1"/>
              <a:t>is</a:t>
            </a:r>
            <a:r>
              <a:rPr lang="de-DE" altLang="zh-TW" dirty="0"/>
              <a:t>, Christ, </a:t>
            </a:r>
          </a:p>
          <a:p>
            <a:pPr marL="0" indent="0">
              <a:buNone/>
            </a:pPr>
            <a:r>
              <a:rPr lang="de-DE" altLang="zh-TW" dirty="0"/>
              <a:t>16 </a:t>
            </a:r>
            <a:r>
              <a:rPr lang="de-DE" altLang="zh-TW" dirty="0" err="1"/>
              <a:t>from</a:t>
            </a:r>
            <a:r>
              <a:rPr lang="de-DE" altLang="zh-TW" dirty="0"/>
              <a:t> </a:t>
            </a:r>
            <a:r>
              <a:rPr lang="de-DE" altLang="zh-TW" dirty="0" err="1"/>
              <a:t>whom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</a:t>
            </a:r>
            <a:r>
              <a:rPr lang="de-DE" altLang="zh-TW" dirty="0" err="1"/>
              <a:t>whole</a:t>
            </a:r>
            <a:r>
              <a:rPr lang="de-DE" altLang="zh-TW" dirty="0"/>
              <a:t> </a:t>
            </a:r>
            <a:r>
              <a:rPr lang="de-DE" altLang="zh-TW" dirty="0" err="1"/>
              <a:t>body</a:t>
            </a:r>
            <a:r>
              <a:rPr lang="de-DE" altLang="zh-TW" dirty="0"/>
              <a:t>, </a:t>
            </a:r>
            <a:r>
              <a:rPr lang="de-DE" altLang="zh-TW" dirty="0" err="1"/>
              <a:t>being</a:t>
            </a:r>
            <a:r>
              <a:rPr lang="de-DE" altLang="zh-TW" dirty="0"/>
              <a:t> </a:t>
            </a:r>
            <a:r>
              <a:rPr lang="de-DE" altLang="zh-TW" dirty="0" err="1"/>
              <a:t>fitted</a:t>
            </a:r>
            <a:r>
              <a:rPr lang="de-DE" altLang="zh-TW" dirty="0"/>
              <a:t> and </a:t>
            </a:r>
            <a:r>
              <a:rPr lang="de-DE" altLang="zh-TW" dirty="0" err="1"/>
              <a:t>held</a:t>
            </a:r>
            <a:r>
              <a:rPr lang="de-DE" altLang="zh-TW" dirty="0"/>
              <a:t> </a:t>
            </a:r>
            <a:r>
              <a:rPr lang="de-DE" altLang="zh-TW" dirty="0" err="1"/>
              <a:t>together</a:t>
            </a:r>
            <a:r>
              <a:rPr lang="de-DE" altLang="zh-TW" dirty="0"/>
              <a:t> </a:t>
            </a:r>
            <a:r>
              <a:rPr lang="de-DE" altLang="zh-TW" dirty="0" err="1"/>
              <a:t>by</a:t>
            </a:r>
            <a:r>
              <a:rPr lang="de-DE" altLang="zh-TW" dirty="0"/>
              <a:t> </a:t>
            </a:r>
            <a:r>
              <a:rPr lang="de-DE" altLang="zh-TW" dirty="0" err="1"/>
              <a:t>what</a:t>
            </a:r>
            <a:r>
              <a:rPr lang="de-DE" altLang="zh-TW" dirty="0"/>
              <a:t> </a:t>
            </a:r>
            <a:r>
              <a:rPr lang="de-DE" altLang="zh-TW" dirty="0" err="1"/>
              <a:t>every</a:t>
            </a:r>
            <a:r>
              <a:rPr lang="de-DE" altLang="zh-TW" dirty="0"/>
              <a:t> </a:t>
            </a:r>
            <a:r>
              <a:rPr lang="de-DE" altLang="zh-TW" dirty="0" err="1"/>
              <a:t>joint</a:t>
            </a:r>
            <a:r>
              <a:rPr lang="de-DE" altLang="zh-TW" dirty="0"/>
              <a:t> </a:t>
            </a:r>
            <a:r>
              <a:rPr lang="de-DE" altLang="zh-TW" dirty="0" err="1"/>
              <a:t>supplies</a:t>
            </a:r>
            <a:r>
              <a:rPr lang="de-DE" altLang="zh-TW" dirty="0"/>
              <a:t>, </a:t>
            </a:r>
            <a:r>
              <a:rPr lang="de-DE" altLang="zh-TW" dirty="0" err="1"/>
              <a:t>according</a:t>
            </a:r>
            <a:r>
              <a:rPr lang="de-DE" altLang="zh-TW" dirty="0"/>
              <a:t> </a:t>
            </a:r>
            <a:r>
              <a:rPr lang="de-DE" altLang="zh-TW" dirty="0" err="1"/>
              <a:t>to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proper </a:t>
            </a:r>
            <a:r>
              <a:rPr lang="de-DE" altLang="zh-TW" dirty="0" err="1"/>
              <a:t>working</a:t>
            </a:r>
            <a:r>
              <a:rPr lang="de-DE" altLang="zh-TW" dirty="0"/>
              <a:t> </a:t>
            </a:r>
            <a:r>
              <a:rPr lang="de-DE" altLang="zh-TW" dirty="0" err="1"/>
              <a:t>of</a:t>
            </a:r>
            <a:r>
              <a:rPr lang="de-DE" altLang="zh-TW" dirty="0"/>
              <a:t> </a:t>
            </a:r>
            <a:r>
              <a:rPr lang="de-DE" altLang="zh-TW" dirty="0" err="1"/>
              <a:t>each</a:t>
            </a:r>
            <a:r>
              <a:rPr lang="de-DE" altLang="zh-TW" dirty="0"/>
              <a:t> individual </a:t>
            </a:r>
            <a:r>
              <a:rPr lang="de-DE" altLang="zh-TW" dirty="0" err="1"/>
              <a:t>part</a:t>
            </a:r>
            <a:r>
              <a:rPr lang="de-DE" altLang="zh-TW" dirty="0"/>
              <a:t>, </a:t>
            </a:r>
            <a:r>
              <a:rPr lang="de-DE" altLang="zh-TW" dirty="0" err="1"/>
              <a:t>causes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</a:t>
            </a:r>
            <a:r>
              <a:rPr lang="de-DE" altLang="zh-TW" dirty="0" err="1"/>
              <a:t>growth</a:t>
            </a:r>
            <a:r>
              <a:rPr lang="de-DE" altLang="zh-TW" dirty="0"/>
              <a:t> </a:t>
            </a:r>
            <a:r>
              <a:rPr lang="de-DE" altLang="zh-TW" dirty="0" err="1"/>
              <a:t>of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</a:t>
            </a:r>
            <a:r>
              <a:rPr lang="de-DE" altLang="zh-TW" dirty="0" err="1"/>
              <a:t>body</a:t>
            </a:r>
            <a:r>
              <a:rPr lang="de-DE" altLang="zh-TW" dirty="0"/>
              <a:t> </a:t>
            </a:r>
            <a:r>
              <a:rPr lang="de-DE" altLang="zh-TW" dirty="0" err="1"/>
              <a:t>for</a:t>
            </a:r>
            <a:r>
              <a:rPr lang="de-DE" altLang="zh-TW" dirty="0"/>
              <a:t> </a:t>
            </a:r>
            <a:r>
              <a:rPr lang="de-DE" altLang="zh-TW" dirty="0" err="1"/>
              <a:t>the</a:t>
            </a:r>
            <a:r>
              <a:rPr lang="de-DE" altLang="zh-TW" dirty="0"/>
              <a:t> </a:t>
            </a:r>
            <a:r>
              <a:rPr lang="de-DE" altLang="zh-TW" dirty="0" err="1"/>
              <a:t>building</a:t>
            </a:r>
            <a:r>
              <a:rPr lang="de-DE" altLang="zh-TW" dirty="0"/>
              <a:t> </a:t>
            </a:r>
            <a:r>
              <a:rPr lang="de-DE" altLang="zh-TW" dirty="0" err="1"/>
              <a:t>up</a:t>
            </a:r>
            <a:r>
              <a:rPr lang="de-DE" altLang="zh-TW" dirty="0"/>
              <a:t> </a:t>
            </a:r>
            <a:r>
              <a:rPr lang="de-DE" altLang="zh-TW" dirty="0" err="1"/>
              <a:t>of</a:t>
            </a:r>
            <a:r>
              <a:rPr lang="de-DE" altLang="zh-TW" dirty="0"/>
              <a:t> </a:t>
            </a:r>
            <a:r>
              <a:rPr lang="de-DE" altLang="zh-TW" dirty="0" err="1"/>
              <a:t>itself</a:t>
            </a:r>
            <a:r>
              <a:rPr lang="de-DE" altLang="zh-TW" dirty="0"/>
              <a:t> in </a:t>
            </a:r>
            <a:r>
              <a:rPr lang="de-DE" altLang="zh-TW" dirty="0" err="1"/>
              <a:t>love</a:t>
            </a:r>
            <a:r>
              <a:rPr lang="de-DE" altLang="zh-TW" dirty="0"/>
              <a:t>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9897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弟兄姊妹，我们都要「连于元首基督」，</a:t>
            </a:r>
            <a:endParaRPr lang="en-US" altLang="zh-TW" dirty="0"/>
          </a:p>
          <a:p>
            <a:r>
              <a:rPr lang="zh-TW" altLang="en-US" dirty="0"/>
              <a:t>他是我们的救主，也是教会的头，只要我们以爱心真诚的生活，彼此支持，彼此相连一起，发挥各自领受从神而来的恩赐，</a:t>
            </a:r>
            <a:endParaRPr lang="en-US" altLang="zh-TW" dirty="0"/>
          </a:p>
          <a:p>
            <a:r>
              <a:rPr lang="zh-TW" altLang="en-US" dirty="0"/>
              <a:t>在爱中建立自己，也建立我们的教会。</a:t>
            </a:r>
          </a:p>
        </p:txBody>
      </p:sp>
    </p:spTree>
    <p:extLst>
      <p:ext uri="{BB962C8B-B14F-4D97-AF65-F5344CB8AC3E}">
        <p14:creationId xmlns:p14="http://schemas.microsoft.com/office/powerpoint/2010/main" val="145597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何烈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918542" y="-4995936"/>
            <a:ext cx="12289957" cy="12474306"/>
          </a:xfrm>
        </p:spPr>
      </p:pic>
      <p:sp>
        <p:nvSpPr>
          <p:cNvPr id="7" name="橢圓 6"/>
          <p:cNvSpPr/>
          <p:nvPr/>
        </p:nvSpPr>
        <p:spPr>
          <a:xfrm>
            <a:off x="3203848" y="3861048"/>
            <a:ext cx="2160240" cy="15965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1" name="直線單箭頭接點 10"/>
          <p:cNvCxnSpPr>
            <a:cxnSpLocks/>
          </p:cNvCxnSpPr>
          <p:nvPr/>
        </p:nvCxnSpPr>
        <p:spPr>
          <a:xfrm flipH="1">
            <a:off x="4067944" y="2708920"/>
            <a:ext cx="504056" cy="151216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76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zh-HK" altLang="zh-TW" sz="3200" dirty="0"/>
              <a:t>各尽其职的团队</a:t>
            </a:r>
            <a:br>
              <a:rPr lang="en-US" altLang="zh-HK" sz="3200" dirty="0"/>
            </a:br>
            <a:r>
              <a:rPr lang="en-US" altLang="zh-TW" sz="3200" dirty="0"/>
              <a:t>《</a:t>
            </a:r>
            <a:r>
              <a:rPr lang="zh-TW" altLang="en-US" sz="3200" dirty="0"/>
              <a:t>出埃及记第十七章</a:t>
            </a:r>
            <a:r>
              <a:rPr lang="en-US" altLang="zh-TW" sz="3200" dirty="0"/>
              <a:t>8~13</a:t>
            </a:r>
            <a:r>
              <a:rPr lang="zh-TW" altLang="en-US" sz="3200" dirty="0"/>
              <a:t>节</a:t>
            </a:r>
            <a:r>
              <a:rPr lang="en-US" altLang="zh-TW" sz="3200" dirty="0"/>
              <a:t>》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/>
              <a:t>8 </a:t>
            </a:r>
            <a:r>
              <a:rPr lang="zh-HK" altLang="zh-TW" dirty="0"/>
              <a:t>那时，亚玛力人来在利非订，和以色列人争战。</a:t>
            </a:r>
            <a:r>
              <a:rPr lang="en-US" altLang="zh-TW" dirty="0"/>
              <a:t> 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9 </a:t>
            </a:r>
            <a:r>
              <a:rPr lang="zh-HK" altLang="zh-TW" dirty="0"/>
              <a:t>摩西对约书亚说：「你为我们选出人来，出去和亚玛力人争战。明天我手里要拿着神的杖，站在山顶上。」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10 </a:t>
            </a:r>
            <a:r>
              <a:rPr lang="zh-HK" altLang="zh-TW" dirty="0"/>
              <a:t>于是约书亚照着摩西对他所说的话行，和亚玛力人争战。摩西、亚伦与户珥都上了山顶。</a:t>
            </a:r>
            <a:r>
              <a:rPr lang="en-US" altLang="zh-TW" dirty="0"/>
              <a:t> 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11 </a:t>
            </a:r>
            <a:r>
              <a:rPr lang="zh-HK" altLang="zh-TW" dirty="0"/>
              <a:t>摩西何时举手，以色列人就得胜；何时垂手，亚玛力人就得胜。</a:t>
            </a:r>
            <a:r>
              <a:rPr lang="en-US" altLang="zh-TW" dirty="0"/>
              <a:t> 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12 </a:t>
            </a:r>
            <a:r>
              <a:rPr lang="zh-HK" altLang="zh-TW" dirty="0"/>
              <a:t>但摩西的手发沉，他们就搬石头来，放在他以下，他就坐在上面。亚伦与户珥扶着他的手，一个在这边，一个在那边，他的手就稳住，直到日落的时候。</a:t>
            </a:r>
            <a:r>
              <a:rPr lang="en-US" altLang="zh-TW" dirty="0"/>
              <a:t> </a:t>
            </a:r>
            <a:endParaRPr lang="zh-TW" altLang="zh-TW" dirty="0"/>
          </a:p>
          <a:p>
            <a:pPr>
              <a:buNone/>
            </a:pPr>
            <a:r>
              <a:rPr lang="en-US" altLang="zh-TW" dirty="0"/>
              <a:t>13 </a:t>
            </a:r>
            <a:r>
              <a:rPr lang="zh-HK" altLang="zh-TW" dirty="0"/>
              <a:t>约书亚用刀杀了亚玛力王和他的百姓。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53548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Slide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8544949" cy="6408712"/>
          </a:xfrm>
        </p:spPr>
      </p:pic>
    </p:spTree>
    <p:extLst>
      <p:ext uri="{BB962C8B-B14F-4D97-AF65-F5344CB8AC3E}">
        <p14:creationId xmlns:p14="http://schemas.microsoft.com/office/powerpoint/2010/main" val="24462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何烈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918542" y="-4995936"/>
            <a:ext cx="12289957" cy="12474306"/>
          </a:xfrm>
        </p:spPr>
      </p:pic>
      <p:sp>
        <p:nvSpPr>
          <p:cNvPr id="7" name="橢圓 6"/>
          <p:cNvSpPr/>
          <p:nvPr/>
        </p:nvSpPr>
        <p:spPr>
          <a:xfrm>
            <a:off x="3203848" y="3861048"/>
            <a:ext cx="2160240" cy="15965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4" name="直線單箭頭接點 13"/>
          <p:cNvCxnSpPr>
            <a:cxnSpLocks/>
          </p:cNvCxnSpPr>
          <p:nvPr/>
        </p:nvCxnSpPr>
        <p:spPr>
          <a:xfrm flipV="1">
            <a:off x="4427984" y="4881553"/>
            <a:ext cx="0" cy="128375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024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zh-TW" altLang="zh-TW" dirty="0"/>
              <a:t>在</a:t>
            </a:r>
            <a:r>
              <a:rPr lang="en-US" altLang="zh-TW" dirty="0"/>
              <a:t>V13~16</a:t>
            </a:r>
            <a:r>
              <a:rPr lang="zh-TW" altLang="zh-TW" dirty="0"/>
              <a:t>记述</a:t>
            </a:r>
            <a:endParaRPr lang="en-US" altLang="zh-TW" dirty="0"/>
          </a:p>
          <a:p>
            <a:pPr marL="457200" indent="-457200"/>
            <a:r>
              <a:rPr lang="zh-TW" altLang="zh-TW" dirty="0"/>
              <a:t>叶忒罗看见摩西坐着审判百姓，百姓从早到晚都站在摩西的左右，就问摩西发生甚么事？</a:t>
            </a:r>
            <a:endParaRPr lang="en-US" altLang="zh-TW" dirty="0"/>
          </a:p>
          <a:p>
            <a:pPr marL="457200" indent="-457200"/>
            <a:r>
              <a:rPr lang="zh-TW" altLang="zh-TW" dirty="0"/>
              <a:t>摩西回应说：这是因百姓到我这里来求问神。他们有事的时候就到我这里来，我便在两造之间施行审判，我又叫他们知道神的律例和法度。</a:t>
            </a:r>
          </a:p>
        </p:txBody>
      </p:sp>
    </p:spTree>
    <p:extLst>
      <p:ext uri="{BB962C8B-B14F-4D97-AF65-F5344CB8AC3E}">
        <p14:creationId xmlns:p14="http://schemas.microsoft.com/office/powerpoint/2010/main" val="383333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zh-TW" altLang="zh-TW" dirty="0"/>
              <a:t>在</a:t>
            </a:r>
            <a:r>
              <a:rPr lang="en-US" altLang="zh-TW" dirty="0"/>
              <a:t>V13~16</a:t>
            </a:r>
            <a:r>
              <a:rPr lang="zh-TW" altLang="zh-TW" dirty="0"/>
              <a:t>记述</a:t>
            </a:r>
            <a:endParaRPr lang="en-US" altLang="zh-TW" dirty="0"/>
          </a:p>
          <a:p>
            <a:pPr marL="457200" indent="-457200"/>
            <a:r>
              <a:rPr lang="zh-TW" altLang="zh-TW" dirty="0"/>
              <a:t>叶忒罗看见摩西坐着审判百姓，百姓从早到晚都站在摩西的左右，就问摩西发生甚么事？</a:t>
            </a:r>
            <a:endParaRPr lang="en-US" altLang="zh-TW" dirty="0"/>
          </a:p>
          <a:p>
            <a:pPr marL="457200" indent="-457200"/>
            <a:r>
              <a:rPr lang="zh-TW" altLang="zh-TW" dirty="0"/>
              <a:t>摩西回应说：这是因百姓到我这里来</a:t>
            </a:r>
            <a:r>
              <a:rPr lang="zh-TW" altLang="zh-TW" b="1" u="sng" dirty="0">
                <a:solidFill>
                  <a:srgbClr val="FF0000"/>
                </a:solidFill>
              </a:rPr>
              <a:t>求问神</a:t>
            </a:r>
            <a:r>
              <a:rPr lang="zh-TW" altLang="zh-TW" dirty="0"/>
              <a:t>。他们有事的时候就到我这里来，我便在两造之间</a:t>
            </a:r>
            <a:r>
              <a:rPr lang="zh-TW" altLang="zh-TW" b="1" u="sng" dirty="0">
                <a:solidFill>
                  <a:srgbClr val="FF0000"/>
                </a:solidFill>
              </a:rPr>
              <a:t>施行审判</a:t>
            </a:r>
            <a:r>
              <a:rPr lang="zh-TW" altLang="zh-TW" dirty="0"/>
              <a:t>，我又叫他们</a:t>
            </a:r>
            <a:r>
              <a:rPr lang="zh-TW" altLang="zh-TW" b="1" u="sng" dirty="0">
                <a:solidFill>
                  <a:srgbClr val="FF0000"/>
                </a:solidFill>
              </a:rPr>
              <a:t>知道神的律例和法度</a:t>
            </a:r>
            <a:r>
              <a:rPr lang="zh-TW" altLang="zh-TW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694968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这三样事情代表着</a:t>
            </a:r>
            <a:br>
              <a:rPr lang="en-US" altLang="zh-TW" dirty="0"/>
            </a:br>
            <a:r>
              <a:rPr lang="zh-TW" altLang="zh-TW" dirty="0"/>
              <a:t>他承担着三种工作身份：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求</a:t>
            </a:r>
            <a:r>
              <a:rPr lang="zh-TW" altLang="zh-TW" dirty="0"/>
              <a:t>问神是祭司的身份</a:t>
            </a:r>
            <a:endParaRPr lang="en-US" altLang="zh-TW" dirty="0"/>
          </a:p>
          <a:p>
            <a:r>
              <a:rPr lang="zh-TW" altLang="zh-TW" dirty="0"/>
              <a:t>审判是审判官的身份，就是日后的士师</a:t>
            </a:r>
            <a:endParaRPr lang="en-US" altLang="zh-TW" dirty="0"/>
          </a:p>
          <a:p>
            <a:r>
              <a:rPr lang="zh-TW" altLang="zh-TW" dirty="0"/>
              <a:t>知道神的律例和法度，是属于先知的教导。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摩西承担着这三个身份，亦为他带来极大的工作量，责任繁重。</a:t>
            </a:r>
          </a:p>
        </p:txBody>
      </p:sp>
    </p:spTree>
    <p:extLst>
      <p:ext uri="{BB962C8B-B14F-4D97-AF65-F5344CB8AC3E}">
        <p14:creationId xmlns:p14="http://schemas.microsoft.com/office/powerpoint/2010/main" val="15312594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 主题​​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主题​​">
      <a:majorFont>
        <a:latin typeface="等线"/>
        <a:ea typeface="等线"/>
        <a:cs typeface="等线"/>
      </a:majorFont>
      <a:minorFont>
        <a:latin typeface="Helvetica"/>
        <a:ea typeface="Helvetica"/>
        <a:cs typeface="Helvetica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65022" tIns="65022" rIns="65022" bIns="65022" numCol="1" spcCol="38100" rtlCol="0" anchor="ctr">
        <a:spAutoFit/>
      </a:bodyPr>
      <a:lstStyle>
        <a:defPPr marL="0" marR="0" indent="0" algn="l" defTabSz="65024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等线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2" tIns="65022" rIns="65022" bIns="65022" numCol="1" spcCol="38100" rtlCol="0" anchor="t">
        <a:spAutoFit/>
      </a:bodyPr>
      <a:lstStyle>
        <a:defPPr marL="0" marR="0" indent="0" algn="l" defTabSz="65024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等线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1966</Words>
  <Application>Microsoft Office PowerPoint</Application>
  <PresentationFormat>Bildschirmpräsentation (4:3)</PresentationFormat>
  <Paragraphs>81</Paragraphs>
  <Slides>25</Slides>
  <Notes>1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3" baseType="lpstr">
      <vt:lpstr>等线</vt:lpstr>
      <vt:lpstr>標楷體</vt:lpstr>
      <vt:lpstr>SimHei</vt:lpstr>
      <vt:lpstr>Arial</vt:lpstr>
      <vt:lpstr>Calibri</vt:lpstr>
      <vt:lpstr>Calibri Light</vt:lpstr>
      <vt:lpstr>Helvetica</vt:lpstr>
      <vt:lpstr>1_Office 主题​​</vt:lpstr>
      <vt:lpstr>PowerPoint-Präsentation</vt:lpstr>
      <vt:lpstr>一个妈妈的故事</vt:lpstr>
      <vt:lpstr>PowerPoint-Präsentation</vt:lpstr>
      <vt:lpstr>各尽其职的团队 《出埃及记第十七章8~13节》</vt:lpstr>
      <vt:lpstr>PowerPoint-Präsentation</vt:lpstr>
      <vt:lpstr>PowerPoint-Präsentation</vt:lpstr>
      <vt:lpstr>PowerPoint-Präsentation</vt:lpstr>
      <vt:lpstr>PowerPoint-Präsentation</vt:lpstr>
      <vt:lpstr>这三样事情代表着 他承担着三种工作身份：</vt:lpstr>
      <vt:lpstr>PowerPoint-Präsentation</vt:lpstr>
      <vt:lpstr>PowerPoint-Präsentation</vt:lpstr>
      <vt:lpstr>V17~23 叶忒罗便为摩西献议</vt:lpstr>
      <vt:lpstr>正如使徒行传六1~6</vt:lpstr>
      <vt:lpstr>PowerPoint-Präsentation</vt:lpstr>
      <vt:lpstr>PowerPoint-Präsentation</vt:lpstr>
      <vt:lpstr>PowerPoint-Präsentation</vt:lpstr>
      <vt:lpstr>让我们看看一段视频：雁 的 启 示</vt:lpstr>
      <vt:lpstr>PowerPoint-Präsentation</vt:lpstr>
      <vt:lpstr>PowerPoint-Präsentation</vt:lpstr>
      <vt:lpstr>总结</vt:lpstr>
      <vt:lpstr>PowerPoint-Präsentation</vt:lpstr>
      <vt:lpstr>PowerPoint-Präsentation</vt:lpstr>
      <vt:lpstr>新汉语译本：以弗所书四章15~16节</vt:lpstr>
      <vt:lpstr>New Amercian Standard Bible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</cp:lastModifiedBy>
  <cp:revision>85</cp:revision>
  <dcterms:created xsi:type="dcterms:W3CDTF">2023-03-17T14:22:59Z</dcterms:created>
  <dcterms:modified xsi:type="dcterms:W3CDTF">2023-07-16T22:59:23Z</dcterms:modified>
</cp:coreProperties>
</file>