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32"/>
  </p:notesMasterIdLst>
  <p:sldIdLst>
    <p:sldId id="2244" r:id="rId3"/>
    <p:sldId id="21122" r:id="rId4"/>
    <p:sldId id="295" r:id="rId5"/>
    <p:sldId id="296" r:id="rId6"/>
    <p:sldId id="21123" r:id="rId7"/>
    <p:sldId id="260" r:id="rId8"/>
    <p:sldId id="21124" r:id="rId9"/>
    <p:sldId id="21125" r:id="rId10"/>
    <p:sldId id="21126" r:id="rId11"/>
    <p:sldId id="21127" r:id="rId12"/>
    <p:sldId id="21128" r:id="rId13"/>
    <p:sldId id="266" r:id="rId14"/>
    <p:sldId id="21129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85357" autoAdjust="0"/>
  </p:normalViewPr>
  <p:slideViewPr>
    <p:cSldViewPr snapToGrid="0">
      <p:cViewPr varScale="1">
        <p:scale>
          <a:sx n="138" d="100"/>
          <a:sy n="138" d="100"/>
        </p:scale>
        <p:origin x="235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2023/6/15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2023/6/15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2023/6/15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2023/6/15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879076-7F3F-5326-DBC3-D89F821FA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EB837AD-1A30-1A18-6645-EA91F7094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A00C5AC-C215-CA0F-E89D-70B647EE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212B-69AC-4651-BCE9-C36C1B29F033}" type="datetimeFigureOut">
              <a:rPr lang="zh-HK" altLang="en-US" smtClean="0"/>
              <a:t>15/6/2023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78E4D76-9E62-6E58-52F2-56206683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0610DD-748A-399F-40C1-E47CD035F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C584-36FE-438F-BC21-E81DB0A50BC0}" type="slidenum">
              <a:rPr lang="zh-HK" altLang="en-US" smtClean="0"/>
              <a:t>‹Nr.›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54299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E79386-2687-99F6-7A6D-56F106E10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AF012E-CF08-136C-5EF0-466CA5FA1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94564CD-FE12-D505-61C2-A708089F6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212B-69AC-4651-BCE9-C36C1B29F033}" type="datetimeFigureOut">
              <a:rPr lang="zh-HK" altLang="en-US" smtClean="0"/>
              <a:t>15/6/2023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D1473E3-9374-7456-5367-F526685DB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1A48C74-DF28-7C18-1092-988F0FD52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C584-36FE-438F-BC21-E81DB0A50BC0}" type="slidenum">
              <a:rPr lang="zh-HK" altLang="en-US" smtClean="0"/>
              <a:t>‹Nr.›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69435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1A3586-3933-F479-D2DA-2918FD969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07DF667-F83F-CF8E-5015-7340BB6DC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3577B7E-65B4-951D-3729-F007006A8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212B-69AC-4651-BCE9-C36C1B29F033}" type="datetimeFigureOut">
              <a:rPr lang="zh-HK" altLang="en-US" smtClean="0"/>
              <a:t>15/6/2023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8F565E9-E873-AC02-7CAC-718A3953E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0BB533-4DBF-0A53-5410-6C0811CE9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C584-36FE-438F-BC21-E81DB0A50BC0}" type="slidenum">
              <a:rPr lang="zh-HK" altLang="en-US" smtClean="0"/>
              <a:t>‹Nr.›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52010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23ECA5-5DE4-A8CD-4392-42598EF9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DFBE87-6FEB-AC4A-C5E3-BD73DCDF2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7006412-6DD4-A688-30A0-E599E360C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119A76E-4271-1A65-223F-C9007577B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212B-69AC-4651-BCE9-C36C1B29F033}" type="datetimeFigureOut">
              <a:rPr lang="zh-HK" altLang="en-US" smtClean="0"/>
              <a:t>15/6/2023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DFEF922-EE8A-F136-232C-5BC065749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882130C-24B3-CA78-B149-1FA45F23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C584-36FE-438F-BC21-E81DB0A50BC0}" type="slidenum">
              <a:rPr lang="zh-HK" altLang="en-US" smtClean="0"/>
              <a:t>‹Nr.›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29342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605899-A92D-99DF-2651-0179B74B9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E777D67-BB17-802E-73FB-55ED54278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9C5C4A2-B7B6-9799-66BA-CBFBF8801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568FDBA-EAC7-6D51-75F7-FD9DCC374A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B00CED5-7504-A3E9-F944-47F206EC88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F0733A0-6F34-AE73-F23E-16F516C23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212B-69AC-4651-BCE9-C36C1B29F033}" type="datetimeFigureOut">
              <a:rPr lang="zh-HK" altLang="en-US" smtClean="0"/>
              <a:t>15/6/2023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C6E2F14-AA7A-B3C8-191D-B329D8D72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48E3642-531E-7ADC-E71F-587D1CA8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C584-36FE-438F-BC21-E81DB0A50BC0}" type="slidenum">
              <a:rPr lang="zh-HK" altLang="en-US" smtClean="0"/>
              <a:t>‹Nr.›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47207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A0CAA1-99C6-673C-41F4-A23FEA6E2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8EF1B0F-00FC-FCC9-7748-8EF6437B5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212B-69AC-4651-BCE9-C36C1B29F033}" type="datetimeFigureOut">
              <a:rPr lang="zh-HK" altLang="en-US" smtClean="0"/>
              <a:t>15/6/2023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FE3892F-EC4F-F0DA-0985-431F1BB0F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38FFC03-E831-A97F-DC60-E2D1F409D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C584-36FE-438F-BC21-E81DB0A50BC0}" type="slidenum">
              <a:rPr lang="zh-HK" altLang="en-US" smtClean="0"/>
              <a:t>‹Nr.›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225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B3294FB-43AD-1B40-E156-4B4EB2C1E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212B-69AC-4651-BCE9-C36C1B29F033}" type="datetimeFigureOut">
              <a:rPr lang="zh-HK" altLang="en-US" smtClean="0"/>
              <a:t>15/6/2023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3C48F9A-6B32-A383-6A79-B9978E76B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5371F12-BFD2-EF27-B7CA-209A6E946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C584-36FE-438F-BC21-E81DB0A50BC0}" type="slidenum">
              <a:rPr lang="zh-HK" altLang="en-US" smtClean="0"/>
              <a:t>‹Nr.›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65372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92FB2A-53DC-02B0-BB5E-2DAE70E1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7681DC-3851-C787-EC70-DA81D3430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D479307-2173-D5C2-9B64-D49CC8F67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6BBB70E-8109-22EC-FA2F-6C86A6654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212B-69AC-4651-BCE9-C36C1B29F033}" type="datetimeFigureOut">
              <a:rPr lang="zh-HK" altLang="en-US" smtClean="0"/>
              <a:t>15/6/2023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6EC67B4-4C72-C448-B5D9-A610840F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7EEDB94-513E-2F4A-8B09-AD9C875F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C584-36FE-438F-BC21-E81DB0A50BC0}" type="slidenum">
              <a:rPr lang="zh-HK" altLang="en-US" smtClean="0"/>
              <a:t>‹Nr.›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3156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2023/6/15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CF0467-5B54-88E6-3502-E7A028C5A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09F4534-A45E-248B-52BA-1C297985C4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C72083C-AE3D-C5AE-CD23-E63BF6D45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3E0557D-B942-9293-27D2-A13A39EEA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212B-69AC-4651-BCE9-C36C1B29F033}" type="datetimeFigureOut">
              <a:rPr lang="zh-HK" altLang="en-US" smtClean="0"/>
              <a:t>15/6/2023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2714FC8-9CF0-A737-E413-554C2D208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EA8B84B-E95D-B089-EDE5-15D3A615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C584-36FE-438F-BC21-E81DB0A50BC0}" type="slidenum">
              <a:rPr lang="zh-HK" altLang="en-US" smtClean="0"/>
              <a:t>‹Nr.›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67239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DEF106-2AA2-DFF9-900F-7EC798C1D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E3129B3-95A7-7AFC-6FE7-790A428DE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D211105-94B9-7214-608F-6B4BBF94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212B-69AC-4651-BCE9-C36C1B29F033}" type="datetimeFigureOut">
              <a:rPr lang="zh-HK" altLang="en-US" smtClean="0"/>
              <a:t>15/6/2023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BD4110D-3139-0992-915F-1CA5B59E4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A71D469-FCD8-ADD8-9A1F-C529E6536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C584-36FE-438F-BC21-E81DB0A50BC0}" type="slidenum">
              <a:rPr lang="zh-HK" altLang="en-US" smtClean="0"/>
              <a:t>‹Nr.›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8341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DAF30C2-5FFE-F195-9458-CA29513BC8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DA74F9C-F118-0DD9-DB84-C38140BB8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CE94524-0468-9481-D7A6-2A5BAE06D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212B-69AC-4651-BCE9-C36C1B29F033}" type="datetimeFigureOut">
              <a:rPr lang="zh-HK" altLang="en-US" smtClean="0"/>
              <a:t>15/6/2023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DE24C43-975B-735C-8B24-F4186EA1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F6BF9D2-51B1-5F05-BB55-04CEB1CAE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C584-36FE-438F-BC21-E81DB0A50BC0}" type="slidenum">
              <a:rPr lang="zh-HK" altLang="en-US" smtClean="0"/>
              <a:t>‹Nr.›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6520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2023/6/15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2023/6/15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2023/6/15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2023/6/15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2023/6/15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2023/6/15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2023/6/15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2023/6/15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E115E88-7B8F-4CB9-5E65-8780F6B41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B11AEA7-B34A-6F5B-7E33-EF6CC109C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7B65DEE-C764-5A9C-3ECF-148C5DA6C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A212B-69AC-4651-BCE9-C36C1B29F033}" type="datetimeFigureOut">
              <a:rPr lang="zh-HK" altLang="en-US" smtClean="0"/>
              <a:t>15/6/2023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7E361A7-E523-6967-47D8-AE9AD5388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F9EBAF-2A17-EB02-2C4E-6B2E24874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DC584-36FE-438F-BC21-E81DB0A50BC0}" type="slidenum">
              <a:rPr lang="zh-HK" altLang="en-US" smtClean="0"/>
              <a:t>‹Nr.›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113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讲道</a:t>
            </a:r>
          </a:p>
        </p:txBody>
      </p:sp>
      <p:sp>
        <p:nvSpPr>
          <p:cNvPr id="96" name="Inhaltsplatzhalter 2"/>
          <p:cNvSpPr txBox="1"/>
          <p:nvPr/>
        </p:nvSpPr>
        <p:spPr>
          <a:xfrm>
            <a:off x="44279" y="2413337"/>
            <a:ext cx="9054001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defRPr sz="6000">
                <a:ln w="12954" cap="flat">
                  <a:solidFill>
                    <a:srgbClr val="000000"/>
                  </a:solidFill>
                  <a:prstDash val="solid"/>
                  <a:miter lim="400000"/>
                </a:ln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CN" altLang="en-US" dirty="0">
                <a:ln w="12954" cap="flat">
                  <a:noFill/>
                  <a:prstDash val="solid"/>
                  <a:miter lim="400000"/>
                </a:ln>
                <a:latin typeface="SimHei" panose="02010609060101010101" pitchFamily="49" charset="-122"/>
                <a:ea typeface="SimHei" panose="02010609060101010101" pitchFamily="49" charset="-122"/>
              </a:rPr>
              <a:t>被神激动的心</a:t>
            </a:r>
            <a:endParaRPr dirty="0">
              <a:ln w="12954" cap="flat">
                <a:noFill/>
                <a:prstDash val="solid"/>
                <a:miter lim="400000"/>
              </a:ln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97" name="Inhaltsplatzhalter 2"/>
          <p:cNvSpPr txBox="1"/>
          <p:nvPr/>
        </p:nvSpPr>
        <p:spPr>
          <a:xfrm>
            <a:off x="44280" y="3701846"/>
            <a:ext cx="9054001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dirty="0" err="1"/>
              <a:t>证道</a:t>
            </a:r>
            <a:r>
              <a:rPr dirty="0"/>
              <a:t>：</a:t>
            </a:r>
            <a:r>
              <a:rPr lang="zh-CN" altLang="en-US" dirty="0"/>
              <a:t>宋景昌</a:t>
            </a:r>
            <a:r>
              <a:rPr dirty="0"/>
              <a:t> </a:t>
            </a:r>
            <a:r>
              <a:rPr dirty="0" err="1"/>
              <a:t>牧师</a:t>
            </a:r>
            <a:endParaRPr dirty="0"/>
          </a:p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dirty="0" err="1"/>
              <a:t>经文</a:t>
            </a:r>
            <a:r>
              <a:rPr dirty="0"/>
              <a:t>：</a:t>
            </a:r>
            <a:r>
              <a:rPr lang="zh-CN" altLang="en-US"/>
              <a:t>该 </a:t>
            </a:r>
            <a:r>
              <a:rPr dirty="0"/>
              <a:t>1:1-</a:t>
            </a:r>
            <a:r>
              <a:rPr lang="en-US" dirty="0"/>
              <a:t>15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678544-6AC7-D24E-AF0E-3576A7E04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v2~6 </a:t>
            </a:r>
            <a:r>
              <a:rPr lang="zh-CN" altLang="en-US" dirty="0"/>
              <a:t>责备犹大人延迟不建殿 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307FB8-3BD1-A709-ABCD-220CC51B5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2 </a:t>
            </a:r>
            <a:r>
              <a:rPr lang="zh-CN" altLang="en-US" sz="2400" dirty="0"/>
              <a:t>万军之耶和华如此说：「这百姓说：</a:t>
            </a:r>
            <a:r>
              <a:rPr lang="en-US" altLang="zh-CN" sz="2400" dirty="0"/>
              <a:t>『</a:t>
            </a:r>
            <a:r>
              <a:rPr lang="zh-CN" altLang="en-US" sz="2400" dirty="0"/>
              <a:t>建造耶和华殿的时候尚未来到。</a:t>
            </a:r>
            <a:r>
              <a:rPr lang="en-US" altLang="zh-CN" sz="2400" dirty="0"/>
              <a:t>』</a:t>
            </a:r>
            <a:r>
              <a:rPr lang="zh-CN" altLang="en-US" sz="2400" dirty="0"/>
              <a:t>」</a:t>
            </a:r>
          </a:p>
          <a:p>
            <a:pPr marL="0" indent="0">
              <a:buNone/>
            </a:pPr>
            <a:r>
              <a:rPr lang="en-US" altLang="zh-CN" sz="2400" dirty="0"/>
              <a:t>3 </a:t>
            </a:r>
            <a:r>
              <a:rPr lang="zh-CN" altLang="en-US" sz="2400" dirty="0"/>
              <a:t>那时耶和华的话临到先知哈该说： 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4 </a:t>
            </a:r>
            <a:r>
              <a:rPr lang="zh-CN" altLang="en-US" sz="2400" dirty="0"/>
              <a:t>「这殿仍然荒凉，你们自己还住天花板的房屋吗？」</a:t>
            </a:r>
          </a:p>
          <a:p>
            <a:pPr marL="0" indent="0">
              <a:buNone/>
            </a:pPr>
            <a:r>
              <a:rPr lang="en-US" altLang="zh-CN" sz="2400" dirty="0"/>
              <a:t>5 </a:t>
            </a:r>
            <a:r>
              <a:rPr lang="zh-CN" altLang="en-US" sz="2400" dirty="0"/>
              <a:t>现在万军之耶和华如此说：「你们要省察自己的行为。</a:t>
            </a:r>
            <a:r>
              <a:rPr lang="en-US" altLang="zh-CN" sz="2400" dirty="0"/>
              <a:t>6 </a:t>
            </a:r>
            <a:r>
              <a:rPr lang="zh-CN" altLang="en-US" sz="2400" dirty="0"/>
              <a:t>你们撒的种多，收的却少；你们吃，却不得饱；喝，却不得足；穿衣服，却不得暖；得工钱的，将工钱装在破漏的囊中。」</a:t>
            </a:r>
          </a:p>
          <a:p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44486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C3A410-C339-4FD2-AEDE-889A8AB55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v2~6 </a:t>
            </a:r>
            <a:r>
              <a:rPr lang="zh-CN" altLang="en-US" dirty="0"/>
              <a:t>责备犹大人延迟不建殿 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84E8EB7-D5FA-1317-6C57-5FCAE1C86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/>
            <a:r>
              <a:rPr lang="zh-TW" altLang="zh-TW" sz="2400" dirty="0">
                <a:latin typeface="DengXian" panose="02010600030101010101" pitchFamily="2" charset="-122"/>
                <a:ea typeface="DengXian" panose="02010600030101010101" pitchFamily="2" charset="-122"/>
              </a:rPr>
              <a:t>这些犹太人大</a:t>
            </a:r>
            <a:r>
              <a:rPr lang="zh-TW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TW" altLang="zh-TW" sz="2400" dirty="0">
                <a:latin typeface="DengXian" panose="02010600030101010101" pitchFamily="2" charset="-122"/>
                <a:ea typeface="DengXian" panose="02010600030101010101" pitchFamily="2" charset="-122"/>
              </a:rPr>
              <a:t>老远的从巴比伦回到耶路撒冷的目标，就是要重建圣殿，工程只做了一点点就停了，</a:t>
            </a:r>
            <a:r>
              <a:rPr lang="zh-TW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他们停工也就罢了，但他们竟然说：</a:t>
            </a:r>
            <a:endParaRPr lang="en-US" altLang="zh-TW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342900" indent="-342900"/>
            <a:endParaRPr lang="en-US" altLang="zh-TW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342900" indent="-342900"/>
            <a:r>
              <a:rPr lang="zh-TW" altLang="zh-TW" sz="2400" dirty="0">
                <a:latin typeface="DengXian" panose="02010600030101010101" pitchFamily="2" charset="-122"/>
                <a:ea typeface="DengXian" panose="02010600030101010101" pitchFamily="2" charset="-122"/>
              </a:rPr>
              <a:t>「建造耶和华殿的时候尚未来到。」</a:t>
            </a:r>
            <a:r>
              <a:rPr lang="zh-TW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我们都知道，</a:t>
            </a:r>
            <a:r>
              <a:rPr lang="zh-TW" altLang="zh-TW" sz="2400" dirty="0">
                <a:latin typeface="DengXian" panose="02010600030101010101" pitchFamily="2" charset="-122"/>
                <a:ea typeface="DengXian" panose="02010600030101010101" pitchFamily="2" charset="-122"/>
              </a:rPr>
              <a:t>这只是一个借口！</a:t>
            </a:r>
            <a:endParaRPr lang="en-US" altLang="zh-TW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342900" indent="-342900"/>
            <a:endParaRPr lang="zh-TW" altLang="zh-TW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342900" indent="-342900"/>
            <a:r>
              <a:rPr lang="zh-TW" altLang="zh-TW" sz="2400" dirty="0">
                <a:latin typeface="DengXian" panose="02010600030101010101" pitchFamily="2" charset="-122"/>
                <a:ea typeface="DengXian" panose="02010600030101010101" pitchFamily="2" charset="-122"/>
              </a:rPr>
              <a:t>神</a:t>
            </a:r>
            <a:r>
              <a:rPr lang="zh-TW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让哈该先知</a:t>
            </a:r>
            <a:r>
              <a:rPr lang="zh-TW" altLang="zh-TW" sz="2400" dirty="0">
                <a:latin typeface="DengXian" panose="02010600030101010101" pitchFamily="2" charset="-122"/>
                <a:ea typeface="DengXian" panose="02010600030101010101" pitchFamily="2" charset="-122"/>
              </a:rPr>
              <a:t>把犹太人停工的真正原因点出来。</a:t>
            </a:r>
            <a:endParaRPr lang="en-US" altLang="zh-TW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342900" indent="-342900"/>
            <a:endParaRPr lang="en-US" altLang="zh-TW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zh-HK" altLang="en-US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2923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A4FB01-2115-A1E2-1185-E55332871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v2~6 </a:t>
            </a:r>
            <a:r>
              <a:rPr lang="zh-CN" altLang="en-US" dirty="0"/>
              <a:t>责备犹大人延迟不建殿 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476CD0-12A6-6032-587C-20C16D68B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594113"/>
          </a:xfrm>
        </p:spPr>
        <p:txBody>
          <a:bodyPr>
            <a:noAutofit/>
          </a:bodyPr>
          <a:lstStyle/>
          <a:p>
            <a:r>
              <a:rPr lang="zh-CN" altLang="en-US" sz="2400" dirty="0"/>
              <a:t>根据以斯拉记第二章的资料，这一批从巴比伦回到耶路撒冷重建圣殿的人一共有 四万二千三百六十名</a:t>
            </a:r>
          </a:p>
          <a:p>
            <a:r>
              <a:rPr lang="zh-CN" altLang="en-US" sz="2400" dirty="0"/>
              <a:t>仆婢七千三百三十七名；歌唱的男女二百名</a:t>
            </a:r>
          </a:p>
          <a:p>
            <a:r>
              <a:rPr lang="zh-CN" altLang="en-US" sz="2400" dirty="0"/>
              <a:t>七百三十六匹的马、骡子二百四十五匹、骆驼四百三十五只、驴六千七百二十匹</a:t>
            </a:r>
          </a:p>
          <a:p>
            <a:r>
              <a:rPr lang="zh-CN" altLang="en-US" sz="2400" dirty="0"/>
              <a:t>在波斯王承诺用政府补助的经费以外，另外有人奉献了</a:t>
            </a:r>
          </a:p>
          <a:p>
            <a:r>
              <a:rPr lang="zh-CN" altLang="en-US" sz="2400" dirty="0"/>
              <a:t>金子五百公斤，银子三公吨，并祭司的礼服一百件</a:t>
            </a:r>
          </a:p>
          <a:p>
            <a:r>
              <a:rPr lang="zh-CN" altLang="en-US" sz="2400" dirty="0"/>
              <a:t>这些人拥有这么庞大的资源，竟然说：「建造耶和华殿的时候尚未来到。</a:t>
            </a:r>
          </a:p>
          <a:p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30205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729412-1BC6-F18D-498D-7B4508654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v2~6 </a:t>
            </a:r>
            <a:r>
              <a:rPr lang="zh-CN" altLang="en-US" dirty="0"/>
              <a:t>责备犹大人延迟不建殿 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807AF4-5CC7-DF77-7038-0D4E3067F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哈该先知指出他们回归耶路撒冷最大的使命，是要重建圣殿，恢复他们的敬拜生活，巩固他们信赖耶和华 神的心。</a:t>
            </a:r>
            <a:endParaRPr lang="en-US" altLang="zh-CN" sz="2400" dirty="0"/>
          </a:p>
          <a:p>
            <a:endParaRPr lang="zh-CN" altLang="en-US" sz="2400" dirty="0"/>
          </a:p>
          <a:p>
            <a:r>
              <a:rPr lang="zh-CN" altLang="en-US" sz="2400" dirty="0"/>
              <a:t>却因为当地人的拦阻，很快便把这个使命搁置下来了竟然各自去发展自己的事业，为自己建造有天花板的房屋！又兴建开垦自己的葡萄园。</a:t>
            </a:r>
            <a:endParaRPr lang="en-US" altLang="zh-CN" sz="2400" dirty="0"/>
          </a:p>
          <a:p>
            <a:endParaRPr lang="zh-CN" altLang="en-US" sz="2400" dirty="0"/>
          </a:p>
          <a:p>
            <a:r>
              <a:rPr lang="zh-CN" altLang="en-US" sz="2400" dirty="0"/>
              <a:t>把他们起初的使命和信仰生活抛之脑后！</a:t>
            </a:r>
          </a:p>
          <a:p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09186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C50B9A-143A-D15D-40AC-AC9D19774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v2~6 </a:t>
            </a:r>
            <a:r>
              <a:rPr lang="zh-CN" altLang="en-US" dirty="0"/>
              <a:t>责备犹大人延迟不建殿 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AF30CE-CB68-93C1-467C-863DA449F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先知直接责备犹太人，并指出过去的</a:t>
            </a:r>
            <a:r>
              <a:rPr lang="en-US" altLang="zh-CN" sz="2400" dirty="0"/>
              <a:t>19</a:t>
            </a:r>
            <a:r>
              <a:rPr lang="zh-CN" altLang="en-US" sz="2400" dirty="0"/>
              <a:t>年真实的生活状况是：</a:t>
            </a:r>
            <a:r>
              <a:rPr lang="en-US" altLang="zh-CN" sz="2400" dirty="0"/>
              <a:t>『</a:t>
            </a:r>
            <a:r>
              <a:rPr lang="zh-CN" altLang="en-US" sz="2400" dirty="0"/>
              <a:t>你们撒的种多、收的却少。你们吃、却不得饱、喝、却不得足、穿衣服、却不得暖</a:t>
            </a:r>
            <a:r>
              <a:rPr lang="en-US" altLang="zh-CN" sz="2400" dirty="0"/>
              <a:t>‧</a:t>
            </a:r>
            <a:r>
              <a:rPr lang="zh-CN" altLang="en-US" sz="2400" dirty="0"/>
              <a:t>得工钱的、将工钱装在破漏的囊中。</a:t>
            </a:r>
            <a:r>
              <a:rPr lang="en-US" altLang="zh-CN" sz="2400" dirty="0"/>
              <a:t>』</a:t>
            </a:r>
          </a:p>
          <a:p>
            <a:r>
              <a:rPr lang="zh-CN" altLang="en-US" sz="2400" dirty="0"/>
              <a:t>先知要他们作出反省。他们吃不饱、喝不足、穿不暖，辛苦赚来的却存不住。</a:t>
            </a:r>
          </a:p>
          <a:p>
            <a:r>
              <a:rPr lang="zh-CN" altLang="en-US" sz="2400" dirty="0"/>
              <a:t>主要原因是他们把神的工作忽略了，只顾着自己的生活，结果就是所作的工都是空虚，都是白做！枉费付出的劳力和投资。</a:t>
            </a:r>
          </a:p>
          <a:p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98935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8F7A4D-5D93-A810-68EB-D64F352DA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v2~6 </a:t>
            </a:r>
            <a:r>
              <a:rPr lang="zh-CN" altLang="en-US" dirty="0"/>
              <a:t>责备犹大人延迟不建殿 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80CFB5-DE49-4133-8E4D-99A1A1173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在这里我们看见一个多数人都会犯的毛病：</a:t>
            </a:r>
            <a:r>
              <a:rPr lang="zh-TW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拖延症</a:t>
            </a:r>
            <a:endParaRPr lang="en-US" altLang="zh-CN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zh-CN" altLang="en-US" sz="2400" dirty="0"/>
          </a:p>
          <a:p>
            <a:r>
              <a:rPr lang="zh-CN" altLang="en-US" sz="2400" dirty="0"/>
              <a:t>把责任推给神说：神的时间还没到，然后就把神的工作放下来，去做自己的事情了。</a:t>
            </a:r>
            <a:endParaRPr lang="en-US" altLang="zh-CN" sz="2400" dirty="0"/>
          </a:p>
          <a:p>
            <a:endParaRPr lang="zh-CN" altLang="en-US" sz="2400" dirty="0"/>
          </a:p>
          <a:p>
            <a:r>
              <a:rPr lang="zh-CN" altLang="en-US" sz="2400" dirty="0"/>
              <a:t>结果原本已经决定要为神进行的事工，便成为烂尾工程！</a:t>
            </a:r>
          </a:p>
          <a:p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7390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9DD2F1-5FC8-0B23-00AD-E503D5B99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v2~6 </a:t>
            </a:r>
            <a:r>
              <a:rPr lang="zh-CN" altLang="en-US" dirty="0"/>
              <a:t>责备犹大人延迟不建殿 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4A34BB-186D-DA5E-EDBA-EA022F345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事实上，当认定是神的工作，在遭遇困难而停止时，我们就应当反省。</a:t>
            </a:r>
            <a:endParaRPr lang="en-US" altLang="zh-CN" sz="2400" dirty="0"/>
          </a:p>
          <a:p>
            <a:endParaRPr lang="zh-CN" altLang="en-US" sz="2400" dirty="0"/>
          </a:p>
          <a:p>
            <a:r>
              <a:rPr lang="zh-CN" altLang="en-US" sz="2400" dirty="0"/>
              <a:t>我们要求神帮助我们省察自己现在的景况如何，如果发现自己的心怀意念放在追求肉体的满足，而不放在神的旨意上时，</a:t>
            </a:r>
            <a:endParaRPr lang="en-US" altLang="zh-CN" sz="2400" dirty="0"/>
          </a:p>
          <a:p>
            <a:endParaRPr lang="zh-CN" altLang="en-US" sz="2400" dirty="0"/>
          </a:p>
          <a:p>
            <a:r>
              <a:rPr lang="zh-CN" altLang="en-US" sz="2400" dirty="0"/>
              <a:t>就应当调整我们的生活的心态，去寻求荣耀神的目标。而不是轻易放弃！</a:t>
            </a:r>
          </a:p>
          <a:p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80002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52776D-12B4-5D3D-CEF8-9A2F5269D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V7~11 </a:t>
            </a:r>
            <a:r>
              <a:rPr lang="zh-CN" altLang="en-US" dirty="0"/>
              <a:t>劝犹大人尽快动工建殿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37C2E7-9EB8-B277-EEEF-16649B231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500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7 </a:t>
            </a:r>
            <a:r>
              <a:rPr lang="zh-CN" altLang="en-US" sz="2400" dirty="0"/>
              <a:t>「万军之耶和华如此说，你们要省察自己的行为。</a:t>
            </a:r>
          </a:p>
          <a:p>
            <a:pPr marL="0" indent="0">
              <a:buNone/>
            </a:pPr>
            <a:r>
              <a:rPr lang="en-US" altLang="zh-CN" sz="2400" dirty="0"/>
              <a:t>8 </a:t>
            </a:r>
            <a:r>
              <a:rPr lang="zh-CN" altLang="en-US" sz="2400" dirty="0"/>
              <a:t>你们要上山取木料，建造这殿，我就因此喜乐，且得荣耀。这是耶和华说的。</a:t>
            </a:r>
          </a:p>
          <a:p>
            <a:pPr marL="0" indent="0">
              <a:buNone/>
            </a:pPr>
            <a:r>
              <a:rPr lang="en-US" altLang="zh-CN" sz="2400" dirty="0"/>
              <a:t>9 </a:t>
            </a:r>
            <a:r>
              <a:rPr lang="zh-CN" altLang="en-US" sz="2400" dirty="0"/>
              <a:t>你们盼望多得，看哪，所得的却少；你们收到家中，我就吹去。这是为甚么呢？因为我的殿荒凉，你们各人却只为自己的房屋奔走。这是万军之耶和华说的。</a:t>
            </a:r>
          </a:p>
          <a:p>
            <a:pPr marL="0" indent="0">
              <a:buNone/>
            </a:pPr>
            <a:r>
              <a:rPr lang="en-US" altLang="zh-CN" sz="2400" dirty="0"/>
              <a:t>10 </a:t>
            </a:r>
            <a:r>
              <a:rPr lang="zh-CN" altLang="en-US" sz="2400" dirty="0"/>
              <a:t>所以，因你们的缘故，天不降甘露，地也不出土产。</a:t>
            </a:r>
          </a:p>
          <a:p>
            <a:pPr marL="0" indent="0">
              <a:buNone/>
            </a:pPr>
            <a:r>
              <a:rPr lang="en-US" altLang="zh-CN" sz="2400" dirty="0"/>
              <a:t>11 </a:t>
            </a:r>
            <a:r>
              <a:rPr lang="zh-CN" altLang="en-US" sz="2400" dirty="0"/>
              <a:t>我命令干旱临到土地、山冈、五谷、新酒、新油和地上的出产，也临到人和牲畜，以及一切人手劳碌得来的。」</a:t>
            </a:r>
          </a:p>
          <a:p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09225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901A9E-4C08-8076-471C-1C1EFC62A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V7~11 </a:t>
            </a:r>
            <a:r>
              <a:rPr lang="zh-CN" altLang="en-US" dirty="0"/>
              <a:t>劝犹大人尽快动工建殿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E5B99B-76A6-CFD3-5C9D-2563FE3ED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3870614" cy="3616547"/>
          </a:xfrm>
        </p:spPr>
        <p:txBody>
          <a:bodyPr>
            <a:normAutofit lnSpcReduction="10000"/>
          </a:bodyPr>
          <a:lstStyle/>
          <a:p>
            <a:r>
              <a:rPr lang="zh-CN" altLang="en-US" sz="2400" dirty="0"/>
              <a:t>在</a:t>
            </a:r>
            <a:r>
              <a:rPr lang="en-US" altLang="zh-CN" sz="2400" dirty="0"/>
              <a:t>v8</a:t>
            </a:r>
            <a:r>
              <a:rPr lang="zh-CN" altLang="en-US" sz="2400" dirty="0"/>
              <a:t>，先知劝勉犹太人：</a:t>
            </a:r>
            <a:r>
              <a:rPr lang="en-US" altLang="zh-CN" sz="2400" dirty="0"/>
              <a:t>『</a:t>
            </a:r>
            <a:r>
              <a:rPr lang="zh-CN" altLang="en-US" sz="2400" dirty="0"/>
              <a:t>你们要上山取木料、建造这殿</a:t>
            </a:r>
            <a:r>
              <a:rPr lang="en-US" altLang="zh-CN" sz="2400" dirty="0"/>
              <a:t>‧</a:t>
            </a:r>
            <a:r>
              <a:rPr lang="zh-CN" altLang="en-US" sz="2400" dirty="0"/>
              <a:t>我就因此喜乐、且得荣耀</a:t>
            </a:r>
            <a:r>
              <a:rPr lang="en-US" altLang="zh-CN" sz="2400" dirty="0"/>
              <a:t>‧</a:t>
            </a:r>
            <a:r>
              <a:rPr lang="zh-CN" altLang="en-US" sz="2400" dirty="0"/>
              <a:t>这是耶和华说的。</a:t>
            </a:r>
            <a:r>
              <a:rPr lang="en-US" altLang="zh-CN" sz="2400" dirty="0"/>
              <a:t>』</a:t>
            </a:r>
            <a:r>
              <a:rPr lang="zh-CN" altLang="en-US" sz="2400" dirty="0"/>
              <a:t>，</a:t>
            </a:r>
          </a:p>
          <a:p>
            <a:r>
              <a:rPr lang="zh-CN" altLang="en-US" sz="2400" dirty="0"/>
              <a:t>并在</a:t>
            </a:r>
            <a:r>
              <a:rPr lang="en-US" altLang="zh-CN" sz="2400" dirty="0"/>
              <a:t>v9~11</a:t>
            </a:r>
            <a:r>
              <a:rPr lang="zh-CN" altLang="en-US" sz="2400" dirty="0"/>
              <a:t>重复的提醒他们，如果要继续以满足自己为目标，忽略了神的工作，生命还是一样的干旱。这可以说是再次向们们发出的警告。</a:t>
            </a:r>
          </a:p>
          <a:p>
            <a:endParaRPr lang="zh-HK" altLang="en-US" sz="2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3185AB9-138C-DFA7-71F5-FD58885C3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151" y="2226469"/>
            <a:ext cx="4385411" cy="35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65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BBA34E-AB42-424C-1920-175BFD0C0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V7~11 </a:t>
            </a:r>
            <a:r>
              <a:rPr lang="zh-CN" altLang="en-US" dirty="0"/>
              <a:t>劝犹大人尽快动工建殿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D629E8-E480-18F2-2CE4-27EB4ADCA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/>
              <a:t>「你们要上山取木料、建造这殿，我就因此喜乐、且得荣耀。」</a:t>
            </a:r>
          </a:p>
          <a:p>
            <a:r>
              <a:rPr lang="zh-CN" altLang="en-US" sz="2400" dirty="0"/>
              <a:t>这一句话，神不是说，当你们把圣殿盖好了，我就因此喜乐，且得荣耀。</a:t>
            </a:r>
          </a:p>
          <a:p>
            <a:r>
              <a:rPr lang="zh-CN" altLang="en-US" sz="2400" dirty="0"/>
              <a:t>神说，你现在就开始把停了十九年的工作重新开始，我就因此喜乐，且得荣耀。</a:t>
            </a:r>
          </a:p>
          <a:p>
            <a:r>
              <a:rPr lang="zh-CN" altLang="en-US" sz="2400" dirty="0"/>
              <a:t>神向我们要的不是结果，不是我们为他建造了多大的圣殿，</a:t>
            </a:r>
          </a:p>
          <a:p>
            <a:r>
              <a:rPr lang="zh-CN" altLang="en-US" sz="2400" dirty="0"/>
              <a:t>祂要的是我们用实际的行动去顺服祂的旨意，祂就喜乐了，祂就在我们的顺服中得到荣耀了。</a:t>
            </a:r>
          </a:p>
          <a:p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4672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74C1FB-14F6-5EA5-B864-562EB7703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引言</a:t>
            </a:r>
            <a:endParaRPr lang="zh-HK" altLang="en-US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171AC7-BBB9-196F-7FEB-B7F5ECB84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226469"/>
            <a:ext cx="3943350" cy="357685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2400" dirty="0"/>
              <a:t>1997</a:t>
            </a:r>
            <a:r>
              <a:rPr lang="zh-CN" altLang="en-US" sz="2400" dirty="0"/>
              <a:t>年，香港政府提出每年要兴建不少于</a:t>
            </a:r>
            <a:r>
              <a:rPr lang="en-US" altLang="zh-CN" sz="2400" dirty="0"/>
              <a:t>8</a:t>
            </a:r>
            <a:r>
              <a:rPr lang="zh-CN" altLang="en-US" sz="2400" dirty="0"/>
              <a:t>万</a:t>
            </a:r>
            <a:r>
              <a:rPr lang="en-US" altLang="zh-CN" sz="2400" dirty="0"/>
              <a:t>5</a:t>
            </a:r>
            <a:r>
              <a:rPr lang="zh-CN" altLang="en-US" sz="2400" dirty="0"/>
              <a:t>千个可售卖的居住房，希望</a:t>
            </a:r>
            <a:r>
              <a:rPr lang="en-US" altLang="zh-CN" sz="2400" dirty="0"/>
              <a:t>10</a:t>
            </a:r>
            <a:r>
              <a:rPr lang="zh-CN" altLang="en-US" sz="2400" dirty="0"/>
              <a:t>年内全港七成的家庭可以自置居所，轮候租住公屋的平均时间由</a:t>
            </a:r>
            <a:r>
              <a:rPr lang="en-US" altLang="zh-CN" sz="2400" dirty="0"/>
              <a:t>6.5</a:t>
            </a:r>
            <a:r>
              <a:rPr lang="zh-CN" altLang="en-US" sz="2400" dirty="0"/>
              <a:t>年缩短至</a:t>
            </a:r>
            <a:r>
              <a:rPr lang="en-US" altLang="zh-CN" sz="2400" dirty="0"/>
              <a:t>3</a:t>
            </a:r>
            <a:r>
              <a:rPr lang="zh-CN" altLang="en-US" sz="2400" dirty="0"/>
              <a:t>年。</a:t>
            </a:r>
          </a:p>
          <a:p>
            <a:pPr>
              <a:lnSpc>
                <a:spcPct val="100000"/>
              </a:lnSpc>
            </a:pPr>
            <a:endParaRPr lang="zh-HK" altLang="en-US" sz="18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53F2DC8-0526-AF39-5CB1-19A5EC82E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613" y="2226469"/>
            <a:ext cx="4320914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48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B9AB00-90DC-842A-F1E0-4D5B554AD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V7~11 </a:t>
            </a:r>
            <a:r>
              <a:rPr lang="zh-CN" altLang="en-US" dirty="0"/>
              <a:t>劝犹大人尽快动工建殿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4F27A9-30FA-8A53-8245-B1E92B51A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要起来，上山取木料！意思很简单！现在就起来行动！</a:t>
            </a:r>
            <a:endParaRPr lang="en-US" altLang="zh-CN" sz="2400" dirty="0"/>
          </a:p>
          <a:p>
            <a:endParaRPr lang="zh-CN" altLang="en-US" sz="2400" dirty="0"/>
          </a:p>
          <a:p>
            <a:r>
              <a:rPr lang="zh-CN" altLang="en-US" sz="2400" dirty="0"/>
              <a:t>先知在 </a:t>
            </a:r>
            <a:r>
              <a:rPr lang="en-US" altLang="zh-CN" sz="2400" dirty="0"/>
              <a:t>v13 </a:t>
            </a:r>
            <a:r>
              <a:rPr lang="zh-CN" altLang="en-US" sz="2400" dirty="0"/>
              <a:t>给犹太人的激励是：</a:t>
            </a:r>
            <a:r>
              <a:rPr lang="en-US" altLang="zh-CN" sz="2400" dirty="0"/>
              <a:t>『</a:t>
            </a:r>
            <a:r>
              <a:rPr lang="zh-CN" altLang="en-US" sz="2400" dirty="0"/>
              <a:t>耶和华的使者哈该奉耶和华差遣对百姓说、耶和华说、我与你们同在。</a:t>
            </a:r>
            <a:r>
              <a:rPr lang="en-US" altLang="zh-CN" sz="2400" dirty="0"/>
              <a:t>』</a:t>
            </a:r>
          </a:p>
          <a:p>
            <a:endParaRPr lang="en-US" altLang="zh-CN" sz="2400" dirty="0"/>
          </a:p>
          <a:p>
            <a:r>
              <a:rPr lang="zh-CN" altLang="en-US" sz="2400" dirty="0"/>
              <a:t>耶和华 神必与他们同在！这是神给予人的最大的信心依靠，这才有更大的动力和决心。</a:t>
            </a:r>
          </a:p>
          <a:p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27130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35EC7E-A703-F2DD-D549-C46EC48FF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v12~15 </a:t>
            </a:r>
            <a:r>
              <a:rPr lang="zh-CN" altLang="en-US" dirty="0"/>
              <a:t>神应许必与百姓同在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E321BE-ECA3-23A5-241C-77A20615E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5004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400" dirty="0"/>
              <a:t>12 </a:t>
            </a:r>
            <a:r>
              <a:rPr lang="zh-CN" altLang="en-US" sz="2400" dirty="0"/>
              <a:t>那时，撒拉铁的儿子所罗巴伯、约撒答的儿子约书亚大祭司，和所有幸存的百姓都听从耶和华－他们神的话，就是哈该先知奉耶和华他们神差遣所说的话；百姓在耶和华面前存敬畏的心。</a:t>
            </a:r>
          </a:p>
          <a:p>
            <a:pPr marL="0" indent="0">
              <a:buNone/>
            </a:pPr>
            <a:r>
              <a:rPr lang="en-US" altLang="zh-CN" sz="2400" dirty="0"/>
              <a:t>13 </a:t>
            </a:r>
            <a:r>
              <a:rPr lang="zh-CN" altLang="en-US" sz="2400" dirty="0"/>
              <a:t>耶和华的使者哈该奉耶和华差遣对百姓说：「我与你们同在。这是耶和华说的。」</a:t>
            </a:r>
          </a:p>
          <a:p>
            <a:pPr marL="0" indent="0">
              <a:buNone/>
            </a:pPr>
            <a:r>
              <a:rPr lang="en-US" altLang="zh-CN" sz="2400" dirty="0"/>
              <a:t>14 </a:t>
            </a:r>
            <a:r>
              <a:rPr lang="zh-CN" altLang="en-US" sz="2400" dirty="0"/>
              <a:t>耶和华激发撒拉铁的儿子犹大省长所罗巴伯、约撒答的儿子约书亚大祭司，和所有幸存百姓的心，他们就来为万军之耶和华－他们神的殿做工。</a:t>
            </a:r>
          </a:p>
          <a:p>
            <a:pPr marL="0" indent="0">
              <a:buNone/>
            </a:pPr>
            <a:r>
              <a:rPr lang="en-US" altLang="zh-CN" sz="2400" dirty="0"/>
              <a:t>15 </a:t>
            </a:r>
            <a:r>
              <a:rPr lang="zh-CN" altLang="en-US" sz="2400" dirty="0"/>
              <a:t>这是在大流士王第二年六月二十四日。</a:t>
            </a:r>
          </a:p>
          <a:p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86722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20E3FE-F1BA-1F11-6813-FFDF88585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v12~15 </a:t>
            </a:r>
            <a:r>
              <a:rPr lang="zh-CN" altLang="en-US" dirty="0"/>
              <a:t>神应许必与百姓同在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256B5C-3FE6-A358-2F88-F6BF22C8A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500438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犹太人听了哈该传给他们的信息之后，就起来动工，</a:t>
            </a:r>
          </a:p>
          <a:p>
            <a:r>
              <a:rPr lang="zh-CN" altLang="en-US" sz="2400" dirty="0"/>
              <a:t>从以斯拉记第五章记载，当犹太人重新动工的时候，十九年前的拦阻又历史重演了，</a:t>
            </a:r>
          </a:p>
          <a:p>
            <a:r>
              <a:rPr lang="zh-CN" altLang="en-US" sz="2400" dirty="0"/>
              <a:t>不过，这一次，他们没有停工，在敌人控告他们的期间，哈该先知奉耶和华差遣对百姓说：「我与你们同在。这是耶和华说的。」</a:t>
            </a:r>
          </a:p>
          <a:p>
            <a:r>
              <a:rPr lang="zh-CN" altLang="en-US" sz="2400" dirty="0"/>
              <a:t>重建他们对神有信心，使他们相信神与他们同在。</a:t>
            </a:r>
          </a:p>
          <a:p>
            <a:r>
              <a:rPr lang="zh-CN" altLang="en-US" sz="2400" dirty="0"/>
              <a:t>从以斯拉记五章五节说：</a:t>
            </a:r>
            <a:r>
              <a:rPr lang="en-US" altLang="zh-CN" sz="2400" dirty="0"/>
              <a:t>『</a:t>
            </a:r>
            <a:r>
              <a:rPr lang="zh-CN" altLang="en-US" sz="2400" dirty="0"/>
              <a:t>神的眼目看顾犹大的长老。</a:t>
            </a:r>
            <a:r>
              <a:rPr lang="en-US" altLang="zh-CN" sz="2400" dirty="0"/>
              <a:t>』</a:t>
            </a:r>
          </a:p>
          <a:p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69237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386C33-E959-7B64-3C39-CAC92860F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v12~15 </a:t>
            </a:r>
            <a:r>
              <a:rPr lang="zh-CN" altLang="en-US" dirty="0"/>
              <a:t>神应许必与百姓同在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B36E78-235A-4C5C-A680-7F161033E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15134"/>
            <a:ext cx="7886700" cy="3586734"/>
          </a:xfrm>
        </p:spPr>
        <p:txBody>
          <a:bodyPr>
            <a:normAutofit lnSpcReduction="10000"/>
          </a:bodyPr>
          <a:lstStyle/>
          <a:p>
            <a:r>
              <a:rPr lang="zh-CN" altLang="en-US" sz="2400" dirty="0"/>
              <a:t>弟兄姊妹，对于我们作为基督徒来说，我们固然盼望「神与我们同在」或「神的眼目看顾我们」，</a:t>
            </a:r>
          </a:p>
          <a:p>
            <a:r>
              <a:rPr lang="zh-CN" altLang="en-US" sz="2400" dirty="0"/>
              <a:t>这是我们为神作工时，一个很大的祝福与勉励，也是我们虽面对困难与压力，仍然可以努力向前进发的动力之源。</a:t>
            </a:r>
          </a:p>
          <a:p>
            <a:r>
              <a:rPr lang="zh-CN" altLang="en-US" sz="2400" dirty="0"/>
              <a:t>我们都知道，「神同在」或是「神的眼目看顾」，是我们是触不到，看不见。</a:t>
            </a:r>
          </a:p>
          <a:p>
            <a:r>
              <a:rPr lang="zh-CN" altLang="en-US" sz="2400" dirty="0"/>
              <a:t>但这是我们需要凭着信心踏上参与其中，并且我们只能在事情经过以后，回头看过程才会深深的体会到神的同在和看顾。</a:t>
            </a:r>
          </a:p>
          <a:p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23116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C23852-E11C-152F-5624-2DCFACCF2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v12~15 </a:t>
            </a:r>
            <a:r>
              <a:rPr lang="zh-CN" altLang="en-US" dirty="0"/>
              <a:t>神应许必与百姓同在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8C3ECFF-A3B8-FC4B-F40C-FF75F388C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神借着先知哈该，在重建圣殿的工程停了十九年之后发出第一个信息，圣经记录先知发信息的时间是，大利乌王第二年六月初一日（</a:t>
            </a:r>
            <a:r>
              <a:rPr lang="en-US" altLang="zh-CN" sz="2400" dirty="0"/>
              <a:t>v1</a:t>
            </a:r>
            <a:r>
              <a:rPr lang="zh-CN" altLang="en-US" sz="2400" dirty="0"/>
              <a:t>）。</a:t>
            </a:r>
            <a:endParaRPr lang="en-US" altLang="zh-CN" sz="2400" dirty="0"/>
          </a:p>
          <a:p>
            <a:endParaRPr lang="zh-CN" altLang="en-US" sz="2400" dirty="0"/>
          </a:p>
          <a:p>
            <a:r>
              <a:rPr lang="zh-CN" altLang="en-US" sz="2400" dirty="0"/>
              <a:t>这个信息传出来以后，在大利乌王第二年六月二十四日（</a:t>
            </a:r>
            <a:r>
              <a:rPr lang="en-US" altLang="zh-CN" sz="2400" dirty="0"/>
              <a:t>v15</a:t>
            </a:r>
            <a:r>
              <a:rPr lang="zh-CN" altLang="en-US" sz="2400" dirty="0"/>
              <a:t>），</a:t>
            </a:r>
            <a:endParaRPr lang="en-US" altLang="zh-CN" sz="2400" dirty="0"/>
          </a:p>
          <a:p>
            <a:endParaRPr lang="zh-CN" altLang="en-US" sz="2400" dirty="0"/>
          </a:p>
          <a:p>
            <a:r>
              <a:rPr lang="zh-CN" altLang="en-US" sz="2400" dirty="0"/>
              <a:t>经过了二十三天，犹太人开始回到重建圣殿的工地中做工。他们中间到底发生了什么事？</a:t>
            </a:r>
          </a:p>
          <a:p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26595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4AE5C0-0622-0FA9-F170-4D18C48C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v12~15 </a:t>
            </a:r>
            <a:r>
              <a:rPr lang="zh-CN" altLang="en-US" dirty="0"/>
              <a:t>神应许必与百姓同在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DC03A6D-2CF8-90F4-47AB-DE9000778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4313" indent="-214313"/>
            <a:r>
              <a:rPr lang="zh-TW" altLang="zh-TW" sz="2400" dirty="0">
                <a:latin typeface="DengXian" panose="02010600030101010101" pitchFamily="2" charset="-122"/>
                <a:ea typeface="DengXian" panose="02010600030101010101" pitchFamily="2" charset="-122"/>
              </a:rPr>
              <a:t>圣经没有</a:t>
            </a:r>
            <a:r>
              <a:rPr lang="zh-TW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交待</a:t>
            </a:r>
            <a:r>
              <a:rPr lang="zh-TW" altLang="zh-TW" sz="2400" dirty="0">
                <a:latin typeface="DengXian" panose="02010600030101010101" pitchFamily="2" charset="-122"/>
                <a:ea typeface="DengXian" panose="02010600030101010101" pitchFamily="2" charset="-122"/>
              </a:rPr>
              <a:t>在二十三天里面有什么事情发生，只有在一章十四节有一个简单的交代说：</a:t>
            </a:r>
            <a:endParaRPr lang="en-US" altLang="zh-TW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214313" indent="-214313"/>
            <a:endParaRPr lang="en-US" altLang="zh-TW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214313" indent="-214313"/>
            <a:r>
              <a:rPr lang="zh-TW" altLang="zh-TW" sz="2400" dirty="0">
                <a:latin typeface="DengXian" panose="02010600030101010101" pitchFamily="2" charset="-122"/>
                <a:ea typeface="DengXian" panose="02010600030101010101" pitchFamily="2" charset="-122"/>
              </a:rPr>
              <a:t>『耶和华</a:t>
            </a:r>
            <a:r>
              <a:rPr lang="zh-TW" altLang="zh-TW" sz="2400" b="1" u="sng" dirty="0">
                <a:latin typeface="DengXian" panose="02010600030101010101" pitchFamily="2" charset="-122"/>
                <a:ea typeface="DengXian" panose="02010600030101010101" pitchFamily="2" charset="-122"/>
              </a:rPr>
              <a:t>激发</a:t>
            </a:r>
            <a:r>
              <a:rPr lang="zh-TW" altLang="zh-TW" sz="2400" dirty="0">
                <a:latin typeface="DengXian" panose="02010600030101010101" pitchFamily="2" charset="-122"/>
                <a:ea typeface="DengXian" panose="02010600030101010101" pitchFamily="2" charset="-122"/>
              </a:rPr>
              <a:t>犹大省长撒拉铁的儿子所罗巴伯、和约撒答的儿子大祭司约书亚、并剩下之百姓的心。他们就来为万军之耶和华他们神的殿作工。』</a:t>
            </a:r>
          </a:p>
          <a:p>
            <a:endParaRPr lang="zh-HK" altLang="en-US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4835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301ABF-0B6A-B541-B1C2-4FFEA30ED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v12~15 </a:t>
            </a:r>
            <a:r>
              <a:rPr lang="zh-CN" altLang="en-US" dirty="0"/>
              <a:t>神应许必与百姓同在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1A472D-9362-9401-D64E-FB2221D4C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原来让犹太人从为自己打拼，变成为神服事的原因只有一个，就是神激动他们的心，</a:t>
            </a:r>
            <a:endParaRPr lang="en-US" altLang="zh-CN" sz="2400" dirty="0"/>
          </a:p>
          <a:p>
            <a:endParaRPr lang="zh-CN" altLang="en-US" sz="2400" dirty="0"/>
          </a:p>
          <a:p>
            <a:r>
              <a:rPr lang="zh-CN" altLang="en-US" sz="2400" dirty="0"/>
              <a:t>从他们的领袖开始，一直到所有的百姓，耶和华神</a:t>
            </a:r>
            <a:r>
              <a:rPr lang="en-US" altLang="zh-CN" sz="2400" dirty="0"/>
              <a:t>『</a:t>
            </a:r>
            <a:r>
              <a:rPr lang="zh-CN" altLang="en-US" sz="2400" dirty="0"/>
              <a:t>激发</a:t>
            </a:r>
            <a:r>
              <a:rPr lang="en-US" altLang="zh-CN" sz="2400" dirty="0"/>
              <a:t>』</a:t>
            </a:r>
            <a:r>
              <a:rPr lang="zh-CN" altLang="en-US" sz="2400" dirty="0"/>
              <a:t>了他们的心。</a:t>
            </a:r>
            <a:endParaRPr lang="en-US" altLang="zh-CN" sz="2400" dirty="0"/>
          </a:p>
          <a:p>
            <a:endParaRPr lang="zh-CN" altLang="en-US" sz="2400" dirty="0"/>
          </a:p>
          <a:p>
            <a:r>
              <a:rPr lang="zh-CN" altLang="en-US" sz="2400" dirty="0"/>
              <a:t>在圣经原文中，是</a:t>
            </a:r>
            <a:r>
              <a:rPr lang="en-US" altLang="zh-CN" sz="2400" dirty="0"/>
              <a:t>『</a:t>
            </a:r>
            <a:r>
              <a:rPr lang="zh-CN" altLang="en-US" sz="2400" dirty="0"/>
              <a:t>激动</a:t>
            </a:r>
            <a:r>
              <a:rPr lang="en-US" altLang="zh-CN" sz="2400" dirty="0"/>
              <a:t>』</a:t>
            </a:r>
            <a:r>
              <a:rPr lang="zh-CN" altLang="en-US" sz="2400" dirty="0"/>
              <a:t>的意思是「醒起来」，神把他们沉睡了十九年的使命叫醒了，于是这重建的工程开工了。</a:t>
            </a:r>
          </a:p>
          <a:p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11821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BFB818-5FAD-8BCF-C75D-6E20F261C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v12~15 </a:t>
            </a:r>
            <a:r>
              <a:rPr lang="zh-CN" altLang="en-US" dirty="0"/>
              <a:t>神应许必与百姓同在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F66FDC-F16B-D713-731D-04652CC88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zh-TW" altLang="zh-TW" sz="2400" dirty="0">
                <a:latin typeface="DengXian" panose="02010600030101010101" pitchFamily="2" charset="-122"/>
                <a:ea typeface="DengXian" panose="02010600030101010101" pitchFamily="2" charset="-122"/>
              </a:rPr>
              <a:t>先知让犹太人知道，这是一个很清楚的召命，就是重建圣殿</a:t>
            </a:r>
            <a:endParaRPr lang="en-US" altLang="zh-TW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342900" indent="-342900"/>
            <a:r>
              <a:rPr lang="zh-TW" altLang="zh-TW" sz="2400" dirty="0">
                <a:latin typeface="DengXian" panose="02010600030101010101" pitchFamily="2" charset="-122"/>
                <a:ea typeface="DengXian" panose="02010600030101010101" pitchFamily="2" charset="-122"/>
              </a:rPr>
              <a:t>他们怠慢了神的事工，便吃了</a:t>
            </a:r>
            <a:r>
              <a:rPr lang="en-US" altLang="zh-TW" sz="2400" dirty="0">
                <a:latin typeface="DengXian" panose="02010600030101010101" pitchFamily="2" charset="-122"/>
                <a:ea typeface="DengXian" panose="02010600030101010101" pitchFamily="2" charset="-122"/>
              </a:rPr>
              <a:t>19</a:t>
            </a:r>
            <a:r>
              <a:rPr lang="zh-TW" altLang="zh-TW" sz="2400" dirty="0">
                <a:latin typeface="DengXian" panose="02010600030101010101" pitchFamily="2" charset="-122"/>
                <a:ea typeface="DengXian" panose="02010600030101010101" pitchFamily="2" charset="-122"/>
              </a:rPr>
              <a:t>年的苦果</a:t>
            </a:r>
            <a:endParaRPr lang="en-US" altLang="zh-TW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342900" indent="-342900"/>
            <a:r>
              <a:rPr lang="zh-TW" altLang="zh-TW" sz="2400" dirty="0">
                <a:latin typeface="DengXian" panose="02010600030101010101" pitchFamily="2" charset="-122"/>
                <a:ea typeface="DengXian" panose="02010600030101010101" pitchFamily="2" charset="-122"/>
              </a:rPr>
              <a:t>惟有把生命重新回到正轨上，生活才变得更有意义</a:t>
            </a:r>
            <a:endParaRPr lang="en-US" altLang="zh-TW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342900" indent="-342900"/>
            <a:r>
              <a:rPr lang="zh-TW" altLang="zh-TW" sz="2400" dirty="0">
                <a:latin typeface="DengXian" panose="02010600030101010101" pitchFamily="2" charset="-122"/>
                <a:ea typeface="DengXian" panose="02010600030101010101" pitchFamily="2" charset="-122"/>
              </a:rPr>
              <a:t>因此，他们再次起来：『上山取木料』</a:t>
            </a:r>
            <a:endParaRPr lang="en-US" altLang="zh-TW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342900" indent="-342900"/>
            <a:r>
              <a:rPr lang="zh-TW" altLang="zh-TW" sz="2400" dirty="0">
                <a:latin typeface="DengXian" panose="02010600030101010101" pitchFamily="2" charset="-122"/>
                <a:ea typeface="DengXian" panose="02010600030101010101" pitchFamily="2" charset="-122"/>
              </a:rPr>
              <a:t>当他们重新振作，起来建造圣殿，神就因此喜乐、且得荣耀。犹太人能够参与其中，这是何等荣耀的事！</a:t>
            </a:r>
          </a:p>
          <a:p>
            <a:endParaRPr lang="zh-HK" altLang="en-US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8127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06D44D-9646-7C95-1128-DC77D9D57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v12~15 </a:t>
            </a:r>
            <a:r>
              <a:rPr lang="zh-CN" altLang="en-US" dirty="0"/>
              <a:t>神应许必与百姓同在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4C63CE-0AE3-71C6-673B-043CA4F93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4313" indent="-214313"/>
            <a:r>
              <a:rPr lang="zh-TW" altLang="zh-TW" sz="2400" dirty="0">
                <a:latin typeface="DengXian" panose="02010600030101010101" pitchFamily="2" charset="-122"/>
                <a:ea typeface="DengXian" panose="02010600030101010101" pitchFamily="2" charset="-122"/>
              </a:rPr>
              <a:t>另外，能够被神激动的态度是「对神存敬畏的心」。</a:t>
            </a:r>
            <a:endParaRPr lang="en-US" altLang="zh-TW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214313" indent="-214313"/>
            <a:endParaRPr lang="en-US" altLang="zh-TW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214313" indent="-214313"/>
            <a:r>
              <a:rPr lang="zh-TW" altLang="zh-TW" sz="2400" dirty="0">
                <a:latin typeface="DengXian" panose="02010600030101010101" pitchFamily="2" charset="-122"/>
                <a:ea typeface="DengXian" panose="02010600030101010101" pitchFamily="2" charset="-122"/>
              </a:rPr>
              <a:t>我们真的要对神多存一些敬畏的心，如果我们的心怀意念中，老是想着自己的成就，老是看着自己的伟大，我们很难被神激动。</a:t>
            </a:r>
            <a:endParaRPr lang="en-US" altLang="zh-TW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214313" indent="-214313"/>
            <a:endParaRPr lang="en-US" altLang="zh-TW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214313" indent="-214313"/>
            <a:r>
              <a:rPr lang="zh-TW" altLang="zh-TW" sz="2400" dirty="0">
                <a:latin typeface="DengXian" panose="02010600030101010101" pitchFamily="2" charset="-122"/>
                <a:ea typeface="DengXian" panose="02010600030101010101" pitchFamily="2" charset="-122"/>
              </a:rPr>
              <a:t>对神存敬畏的心，不但帮助我们躲开撒旦的试探，更可以让我们被神使用。</a:t>
            </a:r>
            <a:endParaRPr lang="zh-CN" altLang="en-US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zh-HK" altLang="en-US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8935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6D3EBE-59DF-86B6-7381-B54E5C9BD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结论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5DAACF-8298-BAB6-39BB-DEF88A69D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zh-TW" altLang="zh-TW" sz="2400" dirty="0">
                <a:latin typeface="DengXian" panose="02010600030101010101" pitchFamily="2" charset="-122"/>
                <a:ea typeface="DengXian" panose="02010600030101010101" pitchFamily="2" charset="-122"/>
              </a:rPr>
              <a:t>亲爱的弟兄姊妹，你知道你的使命是什么吗？</a:t>
            </a:r>
            <a:endParaRPr lang="en-US" altLang="zh-TW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342900" indent="-342900"/>
            <a:r>
              <a:rPr lang="zh-TW" altLang="zh-TW" sz="2400" dirty="0">
                <a:latin typeface="DengXian" panose="02010600030101010101" pitchFamily="2" charset="-122"/>
                <a:ea typeface="DengXian" panose="02010600030101010101" pitchFamily="2" charset="-122"/>
              </a:rPr>
              <a:t>你知道</a:t>
            </a:r>
            <a:r>
              <a:rPr lang="zh-TW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你们教</a:t>
            </a:r>
            <a:r>
              <a:rPr lang="zh-TW" altLang="zh-TW" sz="2400" dirty="0">
                <a:latin typeface="DengXian" panose="02010600030101010101" pitchFamily="2" charset="-122"/>
                <a:ea typeface="DengXian" panose="02010600030101010101" pitchFamily="2" charset="-122"/>
              </a:rPr>
              <a:t>会的使命是什么吗？</a:t>
            </a:r>
            <a:endParaRPr lang="en-US" altLang="zh-TW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342900" indent="-342900"/>
            <a:r>
              <a:rPr lang="zh-TW" altLang="zh-TW" sz="2400" dirty="0">
                <a:latin typeface="DengXian" panose="02010600030101010101" pitchFamily="2" charset="-122"/>
                <a:ea typeface="DengXian" panose="02010600030101010101" pitchFamily="2" charset="-122"/>
              </a:rPr>
              <a:t>你要如何遵行从神来的使命呢？也许我们有很多的思虑，觉得自己不配被神使用，或者我们觉得信心不够。这些都是非常正常的想法，不过我相信，当我们常常有「对神存敬畏的心」，便不会忘记神的大使命、在神面前存着正确的态度，祂会建立我们的信心，带领我们做更大的事。</a:t>
            </a:r>
          </a:p>
          <a:p>
            <a:endParaRPr lang="zh-HK" altLang="en-US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8181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517871-8C79-6D90-0AA9-B7F5159B5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引言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452A588-A396-6BB6-2F38-07124ED1C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221993"/>
            <a:ext cx="7884414" cy="3267980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当然，不是每一个项目都能够顺利进行，总是有不同主观或是客观的因素，让这个项目胎死腹中。</a:t>
            </a:r>
            <a:endParaRPr lang="en-US" altLang="zh-TW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TW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然而，只要主事人能够坦诚的承认错误失败，并且提出改变更新的方案，总会争取舆论一点同情甚至是支持和鼓励。</a:t>
            </a:r>
            <a:endParaRPr lang="zh-HK" altLang="en-US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7797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20A2A1-A02E-34ED-1195-6CAA4ECF6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引言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A32E84-FFD2-DB9D-E79A-C6319381B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让我们看以色列的一段历史，也是一个关于兴建的项目，然而，所兴建的，不是人居住的房子，乃是敬拜耶和华神的圣殿。</a:t>
            </a:r>
            <a:endParaRPr lang="zh-HK" altLang="en-US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2773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74C1FB-14F6-5EA5-B864-562EB7703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DengXian" panose="02010600030101010101" pitchFamily="2" charset="-122"/>
                <a:ea typeface="DengXian" panose="02010600030101010101" pitchFamily="2" charset="-122"/>
              </a:rPr>
              <a:t>V1 </a:t>
            </a:r>
            <a:r>
              <a:rPr lang="zh-CN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一些背景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171AC7-BBB9-196F-7FEB-B7F5ECB84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226469"/>
            <a:ext cx="4234295" cy="3500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一些背景</a:t>
            </a:r>
          </a:p>
          <a:p>
            <a:pPr marL="0" indent="0">
              <a:buNone/>
            </a:pPr>
            <a:r>
              <a:rPr lang="en-US" altLang="zh-CN" sz="2400" dirty="0">
                <a:latin typeface="DengXian" panose="02010600030101010101" pitchFamily="2" charset="-122"/>
                <a:ea typeface="DengXian" panose="02010600030101010101" pitchFamily="2" charset="-122"/>
              </a:rPr>
              <a:t>v1 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大利乌王第二年六月初一日，耶和华的话藉先知哈该，向犹大省长撒拉铁的儿子所罗巴伯和约撒答的儿子大祭司约书亚说：</a:t>
            </a:r>
          </a:p>
          <a:p>
            <a:pPr marL="0" indent="0">
              <a:buNone/>
            </a:pPr>
            <a:endParaRPr lang="zh-HK" altLang="en-US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C3096BA-A35F-21F0-DD88-794C4539A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230" y="2135012"/>
            <a:ext cx="3849958" cy="25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40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74C1FB-14F6-5EA5-B864-562EB7703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DengXian" panose="02010600030101010101" pitchFamily="2" charset="-122"/>
                <a:ea typeface="DengXian" panose="02010600030101010101" pitchFamily="2" charset="-122"/>
              </a:rPr>
              <a:t>V1 </a:t>
            </a:r>
            <a:r>
              <a:rPr lang="zh-CN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一些背景</a:t>
            </a:r>
            <a:endParaRPr lang="zh-HK" altLang="en-US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171AC7-BBB9-196F-7FEB-B7F5ECB84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613" y="2125266"/>
            <a:ext cx="4130387" cy="3562066"/>
          </a:xfrm>
        </p:spPr>
        <p:txBody>
          <a:bodyPr>
            <a:normAutofit lnSpcReduction="10000"/>
          </a:bodyPr>
          <a:lstStyle/>
          <a:p>
            <a:r>
              <a:rPr lang="zh-TW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波斯王准许所有被俘虏到巴比伦的其他民族回归故土，重建属于他们原来的宗教信仰。</a:t>
            </a:r>
            <a:endParaRPr lang="en-US" altLang="zh-TW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这一个政策应验了犹太人被灭亡时，杰里迈亚先知的预言，他们被掳七十年之后会回到耶路撒冷：</a:t>
            </a:r>
            <a:r>
              <a:rPr lang="en-US" altLang="zh-CN" sz="2400" dirty="0">
                <a:latin typeface="DengXian" panose="02010600030101010101" pitchFamily="2" charset="-122"/>
                <a:ea typeface="DengXian" panose="02010600030101010101" pitchFamily="2" charset="-122"/>
              </a:rPr>
              <a:t>『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整片土地要变得荒凉可怕，他们要臣服于巴比伦王七十年。</a:t>
            </a:r>
            <a:r>
              <a:rPr lang="en-US" altLang="zh-CN" sz="2400" dirty="0">
                <a:latin typeface="DengXian" panose="02010600030101010101" pitchFamily="2" charset="-122"/>
                <a:ea typeface="DengXian" panose="02010600030101010101" pitchFamily="2" charset="-122"/>
              </a:rPr>
              <a:t>』(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耶</a:t>
            </a:r>
            <a:r>
              <a:rPr lang="en-US" altLang="zh-CN" sz="2400" dirty="0">
                <a:latin typeface="DengXian" panose="02010600030101010101" pitchFamily="2" charset="-122"/>
                <a:ea typeface="DengXian" panose="02010600030101010101" pitchFamily="2" charset="-122"/>
              </a:rPr>
              <a:t>25:11) 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pPr marL="0" indent="0">
              <a:buNone/>
            </a:pPr>
            <a:endParaRPr lang="zh-HK" altLang="en-US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B3A5B2A-2950-7387-9E9B-EED6C901E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898" y="2125266"/>
            <a:ext cx="4199228" cy="314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9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74C1FB-14F6-5EA5-B864-562EB7703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DengXian" panose="02010600030101010101" pitchFamily="2" charset="-122"/>
                <a:ea typeface="DengXian" panose="02010600030101010101" pitchFamily="2" charset="-122"/>
              </a:rPr>
              <a:t>V1 </a:t>
            </a:r>
            <a:r>
              <a:rPr lang="zh-CN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一些背景</a:t>
            </a:r>
            <a:endParaRPr lang="zh-HK" altLang="en-US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171AC7-BBB9-196F-7FEB-B7F5ECB84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3943350" cy="3263504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波斯王准许犹太人归回，不但让犹太人把巴比伦人从圣殿抢走的金银器皿带回去，同时也承诺重建圣殿所需要的经费由当时的政府提供，犹太人欢欣鼓舞要重建耶和华的圣殿，希望能恢复往日大卫时期的光荣。</a:t>
            </a:r>
          </a:p>
          <a:p>
            <a:endParaRPr lang="zh-HK" altLang="en-US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BE91DF6-0D51-861D-F012-183E9E434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552" y="2125266"/>
            <a:ext cx="4673449" cy="317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22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612ED6-538C-F55D-6FFE-24BC3F0B8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DengXian" panose="02010600030101010101" pitchFamily="2" charset="-122"/>
                <a:ea typeface="DengXian" panose="02010600030101010101" pitchFamily="2" charset="-122"/>
              </a:rPr>
              <a:t>V1 </a:t>
            </a:r>
            <a:r>
              <a:rPr lang="zh-CN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一些背景</a:t>
            </a:r>
            <a:endParaRPr lang="zh-HK" altLang="en-US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B474CD1-94DD-A361-8132-718E345FE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犹太人知道这个可以回归故土的消息，是何等地高兴，诗篇</a:t>
            </a:r>
            <a:r>
              <a:rPr lang="en-US" altLang="zh-CN" sz="2400" dirty="0">
                <a:latin typeface="DengXian" panose="02010600030101010101" pitchFamily="2" charset="-122"/>
                <a:ea typeface="DengXian" panose="02010600030101010101" pitchFamily="2" charset="-122"/>
              </a:rPr>
              <a:t>126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篇的作者说：那时他们好像是在作梦一样。</a:t>
            </a:r>
            <a:endParaRPr lang="en-US" altLang="zh-CN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CN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400" dirty="0">
                <a:latin typeface="DengXian" panose="02010600030101010101" pitchFamily="2" charset="-122"/>
                <a:ea typeface="DengXian" panose="02010600030101010101" pitchFamily="2" charset="-122"/>
              </a:rPr>
              <a:t>『1 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当耶和华将那些被掳的带回锡安的时候，我们好像做梦的人。</a:t>
            </a:r>
            <a:r>
              <a:rPr lang="en-US" altLang="zh-CN" sz="2400" dirty="0">
                <a:latin typeface="DengXian" panose="02010600030101010101" pitchFamily="2" charset="-122"/>
                <a:ea typeface="DengXian" panose="02010600030101010101" pitchFamily="2" charset="-122"/>
              </a:rPr>
              <a:t>』</a:t>
            </a:r>
          </a:p>
          <a:p>
            <a:endParaRPr lang="zh-HK" altLang="en-US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8056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5C8D0F-09A4-9B55-9D89-D74D851DF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DengXian" panose="02010600030101010101" pitchFamily="2" charset="-122"/>
                <a:ea typeface="DengXian" panose="02010600030101010101" pitchFamily="2" charset="-122"/>
              </a:rPr>
              <a:t>V1 </a:t>
            </a:r>
            <a:r>
              <a:rPr lang="zh-CN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一些背景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8DEB2B-6870-423A-A7C6-2889744B7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zh-TW" altLang="zh-TW" sz="2400" dirty="0">
                <a:latin typeface="DengXian" panose="02010600030101010101" pitchFamily="2" charset="-122"/>
                <a:ea typeface="DengXian" panose="02010600030101010101" pitchFamily="2" charset="-122"/>
              </a:rPr>
              <a:t>正准备大兴土木重建圣殿的时候，</a:t>
            </a:r>
            <a:r>
              <a:rPr lang="zh-TW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整个重建工程突然来急剎车！</a:t>
            </a:r>
            <a:endParaRPr lang="en-US" altLang="zh-TW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342900" indent="-342900"/>
            <a:endParaRPr lang="zh-TW" altLang="zh-TW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342900" indent="-342900"/>
            <a:r>
              <a:rPr lang="zh-TW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犹太人</a:t>
            </a:r>
            <a:r>
              <a:rPr lang="zh-TW" altLang="zh-TW" sz="2400" dirty="0">
                <a:latin typeface="DengXian" panose="02010600030101010101" pitchFamily="2" charset="-122"/>
                <a:ea typeface="DengXian" panose="02010600030101010101" pitchFamily="2" charset="-122"/>
              </a:rPr>
              <a:t>因为有住在当地的撒玛利亚人给他们找麻烦，出现一连串的拦阻，面对着困难，</a:t>
            </a:r>
            <a:r>
              <a:rPr lang="zh-TW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他们的解决方法是 </a:t>
            </a:r>
            <a:r>
              <a:rPr lang="en-US" altLang="zh-TW" sz="2400" dirty="0">
                <a:latin typeface="DengXian" panose="02010600030101010101" pitchFamily="2" charset="-122"/>
                <a:ea typeface="DengXian" panose="02010600030101010101" pitchFamily="2" charset="-122"/>
              </a:rPr>
              <a:t>– </a:t>
            </a:r>
            <a:r>
              <a:rPr lang="zh-TW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停工！</a:t>
            </a:r>
            <a:endParaRPr lang="en-US" altLang="zh-TW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342900" indent="-342900"/>
            <a:endParaRPr lang="en-US" altLang="zh-TW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342900" indent="-342900"/>
            <a:r>
              <a:rPr lang="zh-TW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这一停就停了十九年。虎头蛇尾的情况就是这样出现了！</a:t>
            </a:r>
            <a:endParaRPr lang="en-US" altLang="zh-TW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zh-HK" altLang="en-US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1564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3731</Words>
  <Application>Microsoft Office PowerPoint</Application>
  <PresentationFormat>Bildschirmpräsentation (4:3)</PresentationFormat>
  <Paragraphs>141</Paragraphs>
  <Slides>29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29</vt:i4>
      </vt:variant>
    </vt:vector>
  </HeadingPairs>
  <TitlesOfParts>
    <vt:vector size="37" baseType="lpstr">
      <vt:lpstr>DengXian</vt:lpstr>
      <vt:lpstr>DengXian</vt:lpstr>
      <vt:lpstr>SimHei</vt:lpstr>
      <vt:lpstr>Arial</vt:lpstr>
      <vt:lpstr>Calibri</vt:lpstr>
      <vt:lpstr>Calibri Light</vt:lpstr>
      <vt:lpstr>Office 主题​​</vt:lpstr>
      <vt:lpstr>Office 佈景主題</vt:lpstr>
      <vt:lpstr>PowerPoint-Präsentation</vt:lpstr>
      <vt:lpstr>引言</vt:lpstr>
      <vt:lpstr>引言</vt:lpstr>
      <vt:lpstr>引言</vt:lpstr>
      <vt:lpstr>V1 一些背景</vt:lpstr>
      <vt:lpstr>V1 一些背景</vt:lpstr>
      <vt:lpstr>V1 一些背景</vt:lpstr>
      <vt:lpstr>V1 一些背景</vt:lpstr>
      <vt:lpstr>V1 一些背景</vt:lpstr>
      <vt:lpstr>v2~6 责备犹大人延迟不建殿 </vt:lpstr>
      <vt:lpstr>v2~6 责备犹大人延迟不建殿 </vt:lpstr>
      <vt:lpstr>v2~6 责备犹大人延迟不建殿 </vt:lpstr>
      <vt:lpstr>v2~6 责备犹大人延迟不建殿 </vt:lpstr>
      <vt:lpstr>v2~6 责备犹大人延迟不建殿 </vt:lpstr>
      <vt:lpstr>v2~6 责备犹大人延迟不建殿 </vt:lpstr>
      <vt:lpstr>v2~6 责备犹大人延迟不建殿 </vt:lpstr>
      <vt:lpstr>V7~11 劝犹大人尽快动工建殿</vt:lpstr>
      <vt:lpstr>V7~11 劝犹大人尽快动工建殿</vt:lpstr>
      <vt:lpstr>V7~11 劝犹大人尽快动工建殿</vt:lpstr>
      <vt:lpstr>V7~11 劝犹大人尽快动工建殿</vt:lpstr>
      <vt:lpstr>v12~15 神应许必与百姓同在</vt:lpstr>
      <vt:lpstr>v12~15 神应许必与百姓同在</vt:lpstr>
      <vt:lpstr>v12~15 神应许必与百姓同在</vt:lpstr>
      <vt:lpstr>v12~15 神应许必与百姓同在</vt:lpstr>
      <vt:lpstr>v12~15 神应许必与百姓同在</vt:lpstr>
      <vt:lpstr>v12~15 神应许必与百姓同在</vt:lpstr>
      <vt:lpstr>v12~15 神应许必与百姓同在</vt:lpstr>
      <vt:lpstr>v12~15 神应许必与百姓同在</vt:lpstr>
      <vt:lpstr>结论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</cp:lastModifiedBy>
  <cp:revision>97</cp:revision>
  <dcterms:created xsi:type="dcterms:W3CDTF">2023-03-17T14:22:59Z</dcterms:created>
  <dcterms:modified xsi:type="dcterms:W3CDTF">2023-06-14T22:46:08Z</dcterms:modified>
</cp:coreProperties>
</file>