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1032" r:id="rId2"/>
    <p:sldId id="21089" r:id="rId3"/>
    <p:sldId id="21090" r:id="rId4"/>
    <p:sldId id="21091" r:id="rId5"/>
    <p:sldId id="260" r:id="rId6"/>
    <p:sldId id="21092" r:id="rId7"/>
    <p:sldId id="21093" r:id="rId8"/>
    <p:sldId id="21094" r:id="rId9"/>
    <p:sldId id="21095" r:id="rId10"/>
    <p:sldId id="21096" r:id="rId11"/>
    <p:sldId id="266" r:id="rId12"/>
    <p:sldId id="21097" r:id="rId13"/>
    <p:sldId id="2109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5"/>
    <p:restoredTop sz="86329"/>
  </p:normalViewPr>
  <p:slideViewPr>
    <p:cSldViewPr snapToGrid="0">
      <p:cViewPr varScale="1">
        <p:scale>
          <a:sx n="140" d="100"/>
          <a:sy n="140" d="100"/>
        </p:scale>
        <p:origin x="25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2023/5/17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 defTabSz="914400">
              <a:buSzPct val="100000"/>
              <a:buAutoNum type="arabicPeriod"/>
              <a:defRPr sz="1200"/>
            </a:pPr>
            <a:r>
              <a:t>请注意修改证道题目和讲员</a:t>
            </a:r>
          </a:p>
          <a:p>
            <a:pPr marL="228691" indent="-228691" defTabSz="914400">
              <a:buSzPct val="100000"/>
              <a:buAutoNum type="arabicPeriod"/>
              <a:defRPr sz="1200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4005450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36</a:t>
            </a:r>
            <a:r>
              <a:t>，字体</a:t>
            </a:r>
            <a:r>
              <a:rPr>
                <a:latin typeface="+mn-lt"/>
                <a:ea typeface="+mn-ea"/>
                <a:cs typeface="+mn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2023/5/17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2023/5/17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2023/5/17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2023/5/17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2023/5/17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2023/5/17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2023/5/17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2023/5/17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2023/5/17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2023/5/17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2023/5/17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2023/5/17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2" y="-1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el 1"/>
          <p:cNvSpPr txBox="1"/>
          <p:nvPr/>
        </p:nvSpPr>
        <p:spPr>
          <a:xfrm>
            <a:off x="1092467" y="224902"/>
            <a:ext cx="6538269" cy="65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ctr">
            <a:spAutoFit/>
          </a:bodyPr>
          <a:lstStyle>
            <a:lvl1pPr>
              <a:lnSpc>
                <a:spcPct val="90000"/>
              </a:lnSpc>
              <a:defRPr sz="58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sz="4078"/>
              <a:t>证道</a:t>
            </a:r>
          </a:p>
        </p:txBody>
      </p:sp>
      <p:sp>
        <p:nvSpPr>
          <p:cNvPr id="96" name="Inhaltsplatzhalter 2"/>
          <p:cNvSpPr txBox="1"/>
          <p:nvPr/>
        </p:nvSpPr>
        <p:spPr>
          <a:xfrm>
            <a:off x="44279" y="2427832"/>
            <a:ext cx="9054000" cy="10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b">
            <a:spAutoFit/>
          </a:bodyPr>
          <a:lstStyle/>
          <a:p>
            <a:pPr algn="ctr" defTabSz="914367">
              <a:defRPr sz="8400"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en-US" sz="5906" dirty="0"/>
              <a:t>好撒玛利亚人</a:t>
            </a:r>
            <a:endParaRPr lang="en-US" sz="5906" dirty="0"/>
          </a:p>
        </p:txBody>
      </p:sp>
      <p:sp>
        <p:nvSpPr>
          <p:cNvPr id="97" name="Inhaltsplatzhalter 2"/>
          <p:cNvSpPr txBox="1"/>
          <p:nvPr/>
        </p:nvSpPr>
        <p:spPr>
          <a:xfrm>
            <a:off x="44281" y="3701846"/>
            <a:ext cx="9054000" cy="1214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spAutoFit/>
          </a:bodyPr>
          <a:lstStyle/>
          <a:p>
            <a:pPr algn="ctr" defTabSz="914367">
              <a:spcBef>
                <a:spcPts val="1195"/>
              </a:spcBef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 dirty="0" err="1"/>
              <a:t>证道：陈</a:t>
            </a:r>
            <a:r>
              <a:rPr lang="zh-CN" altLang="en-US" sz="3094" dirty="0"/>
              <a:t>梁兆</a:t>
            </a:r>
            <a:r>
              <a:rPr lang="zh-CN" altLang="en-US" sz="3094" dirty="0">
                <a:latin typeface="SimHei"/>
                <a:ea typeface="SimHei"/>
              </a:rPr>
              <a:t>琪</a:t>
            </a:r>
            <a:r>
              <a:rPr lang="zh-CN" altLang="en-US" sz="3094" b="0" i="0" u="none" strike="noStrike" baseline="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sz="3094" dirty="0"/>
              <a:t>师</a:t>
            </a:r>
            <a:r>
              <a:rPr lang="zh-CN" altLang="en-US" sz="3094" dirty="0"/>
              <a:t>母</a:t>
            </a:r>
            <a:endParaRPr sz="3094" dirty="0"/>
          </a:p>
          <a:p>
            <a:pPr algn="ctr" defTabSz="914367">
              <a:spcBef>
                <a:spcPts val="1195"/>
              </a:spcBef>
              <a:defRPr sz="4400">
                <a:latin typeface="SimHei"/>
                <a:ea typeface="SimHei"/>
                <a:cs typeface="SimHei"/>
                <a:sym typeface="SimHei"/>
              </a:defRPr>
            </a:pPr>
            <a:r>
              <a:rPr sz="3094" dirty="0" err="1"/>
              <a:t>经文</a:t>
            </a:r>
            <a:r>
              <a:rPr sz="3094" dirty="0"/>
              <a:t>：</a:t>
            </a:r>
            <a:r>
              <a:rPr lang="zh-CN" altLang="en-US" sz="3094" dirty="0"/>
              <a:t>路</a:t>
            </a:r>
            <a:r>
              <a:rPr sz="3094" dirty="0"/>
              <a:t>1</a:t>
            </a:r>
            <a:r>
              <a:rPr lang="en-US" sz="3094" dirty="0"/>
              <a:t>0</a:t>
            </a:r>
            <a:r>
              <a:rPr sz="3094" dirty="0"/>
              <a:t>:</a:t>
            </a:r>
            <a:r>
              <a:rPr lang="en-US" sz="3094" dirty="0"/>
              <a:t>25</a:t>
            </a:r>
            <a:r>
              <a:rPr sz="3094" dirty="0"/>
              <a:t>-</a:t>
            </a:r>
            <a:r>
              <a:rPr lang="en-US" sz="3094" dirty="0"/>
              <a:t>37</a:t>
            </a:r>
            <a:endParaRPr sz="3094" dirty="0"/>
          </a:p>
        </p:txBody>
      </p:sp>
    </p:spTree>
    <p:extLst>
      <p:ext uri="{BB962C8B-B14F-4D97-AF65-F5344CB8AC3E}">
        <p14:creationId xmlns:p14="http://schemas.microsoft.com/office/powerpoint/2010/main" val="3056881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图片 8" descr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2. 不愿意小子里失丧一个"/>
          <p:cNvSpPr txBox="1"/>
          <p:nvPr/>
        </p:nvSpPr>
        <p:spPr>
          <a:xfrm>
            <a:off x="1134947" y="368644"/>
            <a:ext cx="3387369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just">
              <a:defRPr sz="3300">
                <a:solidFill>
                  <a:schemeClr val="accent1"/>
                </a:solidFill>
                <a:uFill>
                  <a:solidFill>
                    <a:srgbClr val="1DB1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2.</a:t>
            </a:r>
            <a:r>
              <a:t>回应别人的需要</a:t>
            </a:r>
          </a:p>
        </p:txBody>
      </p:sp>
      <p:sp>
        <p:nvSpPr>
          <p:cNvPr id="139" name="太18:12-14  一个人若有一百只羊，一只走迷了路，你们的意思如何？他岂不撇下这九十九只，往山里去找那只迷路的羊吗？若是找着了，我实在告诉你们，他为这一只羊欢喜，比为那没有迷路的九十九只欢喜还大呢！你们在天上的父也是这样，不愿意这小子里失丧一个。"/>
          <p:cNvSpPr txBox="1"/>
          <p:nvPr/>
        </p:nvSpPr>
        <p:spPr>
          <a:xfrm>
            <a:off x="317428" y="1389381"/>
            <a:ext cx="8509145" cy="3012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30868" indent="-330868" algn="just">
              <a:buSzPct val="100000"/>
              <a:buChar char="•"/>
              <a:defRPr sz="3300">
                <a:uFill>
                  <a:solidFill>
                    <a:srgbClr val="1DB1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变换是为了</a:t>
            </a:r>
            <a:r>
              <a:rPr>
                <a:solidFill>
                  <a:srgbClr val="FF2600"/>
                </a:solidFill>
              </a:rPr>
              <a:t>回应别人的需要</a:t>
            </a:r>
            <a:r>
              <a:t>。</a:t>
            </a:r>
          </a:p>
          <a:p>
            <a:pPr marL="330868" indent="-330868" algn="just">
              <a:buSzPct val="100000"/>
              <a:buChar char="•"/>
              <a:defRPr sz="3300">
                <a:uFill>
                  <a:solidFill>
                    <a:srgbClr val="1DB1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祭司和利未人同样地完全没有去分別人的需要，然后作了一个令自己最舒服的决定。</a:t>
            </a:r>
          </a:p>
          <a:p>
            <a:pPr marL="330868" indent="-330868" algn="just">
              <a:buSzPct val="100000"/>
              <a:buChar char="•"/>
              <a:defRPr sz="3300">
                <a:solidFill>
                  <a:srgbClr val="FF2600"/>
                </a:solidFill>
                <a:uFill>
                  <a:solidFill>
                    <a:srgbClr val="1DB1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爱邻舍，是要去分辨别人的需要，然后作了一个令别人最舒服的决定。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图片 8" descr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图片 8" descr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迷羊的比喻告诉我们神的宽恕和包容。…"/>
          <p:cNvSpPr txBox="1"/>
          <p:nvPr/>
        </p:nvSpPr>
        <p:spPr>
          <a:xfrm>
            <a:off x="209796" y="1349560"/>
            <a:ext cx="8724408" cy="3610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30868" indent="-330868">
              <a:buSzPct val="100000"/>
              <a:buChar char="•"/>
              <a:defRPr sz="3300">
                <a:solidFill>
                  <a:srgbClr val="941100"/>
                </a:solidFill>
                <a:uFill>
                  <a:solidFill>
                    <a:srgbClr val="1DB1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路</a:t>
            </a:r>
            <a:r>
              <a:rPr>
                <a:latin typeface="Arial"/>
                <a:ea typeface="Arial"/>
                <a:cs typeface="Arial"/>
                <a:sym typeface="Arial"/>
              </a:rPr>
              <a:t>10:33-35   </a:t>
            </a:r>
            <a:r>
              <a:t>惟有一个撒马利亚人行路来到那里，看见他就动了慈心，上前用油和酒倒在他的伤处，包裹好了，扶他骑上自己的牲口，带到店里去照应他。第二天拿出二钱银子来，交给店主，说：「你且照应他；此外所费用的，我回来必还你。」</a:t>
            </a:r>
          </a:p>
        </p:txBody>
      </p:sp>
      <p:sp>
        <p:nvSpPr>
          <p:cNvPr id="144" name="2. 不愿意小子里失丧一个"/>
          <p:cNvSpPr txBox="1"/>
          <p:nvPr/>
        </p:nvSpPr>
        <p:spPr>
          <a:xfrm>
            <a:off x="1134947" y="368644"/>
            <a:ext cx="3120402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just">
              <a:defRPr sz="3300">
                <a:solidFill>
                  <a:schemeClr val="accent1"/>
                </a:solidFill>
                <a:uFill>
                  <a:solidFill>
                    <a:srgbClr val="1DB1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lvl1pPr>
          </a:lstStyle>
          <a:p>
            <a:r>
              <a:t>3. 好撒玛利亚人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图片 8" descr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接待：不要伤害小子的身体和心灵。…"/>
          <p:cNvSpPr txBox="1"/>
          <p:nvPr/>
        </p:nvSpPr>
        <p:spPr>
          <a:xfrm>
            <a:off x="324760" y="1331725"/>
            <a:ext cx="8494481" cy="5094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31469" indent="-318133" algn="just">
              <a:buClr>
                <a:srgbClr val="000000"/>
              </a:buClr>
              <a:buSzPct val="100000"/>
              <a:buFont typeface="PingFang TC Regular"/>
              <a:buChar char="•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他动了慈心，帮助受伤的犹太人，他就是好邻舍。</a:t>
            </a:r>
          </a:p>
          <a:p>
            <a:pPr marL="331469" indent="-318133" algn="just">
              <a:buClr>
                <a:srgbClr val="000000"/>
              </a:buClr>
              <a:buSzPct val="100000"/>
              <a:buFont typeface="PingFang TC Regular"/>
              <a:buChar char="•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1.</a:t>
            </a:r>
            <a:r>
              <a:t>放下自己的身份：一个有爱的人，他能放下自己，帮助别人。</a:t>
            </a:r>
          </a:p>
          <a:p>
            <a:pPr marL="331469" indent="-318133" algn="just">
              <a:buClr>
                <a:srgbClr val="000000"/>
              </a:buClr>
              <a:buSzPct val="100000"/>
              <a:buFont typeface="PingFang TC Regular"/>
              <a:buChar char="•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2.</a:t>
            </a:r>
            <a:r>
              <a:t>放下自己的需要：不顾自己的安全和工作，停留在路上照顧傷者。</a:t>
            </a:r>
          </a:p>
          <a:p>
            <a:pPr marL="331469" indent="-318133" algn="just">
              <a:buClr>
                <a:srgbClr val="000000"/>
              </a:buClr>
              <a:buSzPct val="100000"/>
              <a:buFont typeface="PingFang TC Regular"/>
              <a:buChar char="•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31469" indent="-318133" algn="just">
              <a:buClr>
                <a:srgbClr val="000000"/>
              </a:buClr>
              <a:buSzPct val="100000"/>
              <a:buFont typeface="PingFang TC Regular"/>
              <a:buChar char="•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3. 自己也是小子"/>
          <p:cNvSpPr txBox="1"/>
          <p:nvPr/>
        </p:nvSpPr>
        <p:spPr>
          <a:xfrm>
            <a:off x="1095256" y="249504"/>
            <a:ext cx="3120402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just">
              <a:defRPr sz="3300">
                <a:solidFill>
                  <a:schemeClr val="accent1"/>
                </a:solidFill>
                <a:uFill>
                  <a:solidFill>
                    <a:srgbClr val="1DB1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lvl1pPr>
          </a:lstStyle>
          <a:p>
            <a:r>
              <a:t>3. 好撒玛利亚人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图片 8" descr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总结"/>
          <p:cNvSpPr txBox="1"/>
          <p:nvPr/>
        </p:nvSpPr>
        <p:spPr>
          <a:xfrm>
            <a:off x="1090722" y="276527"/>
            <a:ext cx="3120402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just">
              <a:defRPr sz="3300">
                <a:solidFill>
                  <a:schemeClr val="accent1"/>
                </a:solidFill>
                <a:uFill>
                  <a:solidFill>
                    <a:srgbClr val="1DB1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lvl1pPr>
          </a:lstStyle>
          <a:p>
            <a:r>
              <a:t>3. 好撒玛利亚人</a:t>
            </a:r>
          </a:p>
        </p:txBody>
      </p:sp>
      <p:sp>
        <p:nvSpPr>
          <p:cNvPr id="152" name="门徒问耶稣：天国里谁是最大的…"/>
          <p:cNvSpPr txBox="1"/>
          <p:nvPr/>
        </p:nvSpPr>
        <p:spPr>
          <a:xfrm>
            <a:off x="351251" y="1258531"/>
            <a:ext cx="8441498" cy="4216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31469" indent="-318133" algn="just">
              <a:buClr>
                <a:srgbClr val="000000"/>
              </a:buClr>
              <a:buSzPct val="100000"/>
              <a:buFont typeface="PingFang TC Regular"/>
              <a:buChar char="•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3.</a:t>
            </a:r>
            <a:r>
              <a:t>分辨别人的需要：他知道处理伤口还不够，再带他到旅店养伤。</a:t>
            </a:r>
          </a:p>
          <a:p>
            <a:pPr marL="331469" indent="-318133" algn="just">
              <a:buClr>
                <a:srgbClr val="000000"/>
              </a:buClr>
              <a:buSzPct val="100000"/>
              <a:buFont typeface="PingFang TC Regular"/>
              <a:buChar char="•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4.</a:t>
            </a:r>
            <a:r>
              <a:t>不计较结果：他不問結果和回報，只看见別人有需要，他愿意付出了时间、金钱去帮忙到底。</a:t>
            </a:r>
          </a:p>
          <a:p>
            <a:pPr marL="331469" indent="-318133" algn="just">
              <a:buClr>
                <a:srgbClr val="000000"/>
              </a:buClr>
              <a:buSzPct val="100000"/>
              <a:buFont typeface="PingFang TC Regular"/>
              <a:buChar char="•"/>
              <a:defRPr sz="3300">
                <a:solidFill>
                  <a:srgbClr val="941100"/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太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6:21 </a:t>
            </a:r>
            <a:r>
              <a:t>你的财宝在哪里，你的心也在那里。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图片 8" descr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门徒问耶稣：天国里谁是最大的…"/>
          <p:cNvSpPr txBox="1"/>
          <p:nvPr/>
        </p:nvSpPr>
        <p:spPr>
          <a:xfrm>
            <a:off x="351251" y="1258531"/>
            <a:ext cx="8441498" cy="1259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L="331469" indent="-318133" algn="just">
              <a:buClr>
                <a:srgbClr val="000000"/>
              </a:buClr>
              <a:buSzPct val="100000"/>
              <a:buFont typeface="PingFang TC Regular"/>
              <a:buChar char="•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lvl1pPr>
          </a:lstStyle>
          <a:p>
            <a:r>
              <a:t>我们可以为身边的人变换什么角色，去回应别人的需要，让别人得到帮助呢？</a:t>
            </a:r>
          </a:p>
        </p:txBody>
      </p:sp>
      <p:sp>
        <p:nvSpPr>
          <p:cNvPr id="156" name="总结"/>
          <p:cNvSpPr txBox="1"/>
          <p:nvPr/>
        </p:nvSpPr>
        <p:spPr>
          <a:xfrm>
            <a:off x="1090722" y="276527"/>
            <a:ext cx="942339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just">
              <a:defRPr sz="3300">
                <a:solidFill>
                  <a:schemeClr val="accent1"/>
                </a:solidFill>
                <a:uFill>
                  <a:solidFill>
                    <a:srgbClr val="1DB1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lvl1pPr>
          </a:lstStyle>
          <a:p>
            <a:r>
              <a:t>实践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图片 8" descr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谦卑像小孩子，单纯的信靠神。…"/>
          <p:cNvSpPr txBox="1"/>
          <p:nvPr/>
        </p:nvSpPr>
        <p:spPr>
          <a:xfrm>
            <a:off x="345719" y="1333796"/>
            <a:ext cx="8452562" cy="476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30868" indent="-330868" algn="just">
              <a:buSzPct val="100000"/>
              <a:buChar char="•"/>
              <a:defRPr sz="3300">
                <a:uFill>
                  <a:solidFill>
                    <a:srgbClr val="1DB1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>
                <a:ln w="12782" cap="flat">
                  <a:solidFill>
                    <a:srgbClr val="000000"/>
                  </a:solidFill>
                  <a:prstDash val="solid"/>
                  <a:miter lim="400000"/>
                </a:ln>
              </a:rPr>
              <a:t>从好</a:t>
            </a:r>
            <a:r>
              <a:t>撒玛利亚人的故事，学习怎样去爱邻舍。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30868" indent="-330868" algn="just">
              <a:buSzPct val="100000"/>
              <a:buChar char="•"/>
              <a:defRPr sz="3300">
                <a:uFill>
                  <a:solidFill>
                    <a:srgbClr val="1DB1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耶稣指责人见死不救，如果我们对传福音没有承担和迫切感，在神的救恩里，我们同样是见死不救。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30868" indent="-330868" algn="just">
              <a:buSzPct val="100000"/>
              <a:buChar char="•"/>
              <a:defRPr sz="3300">
                <a:uFill>
                  <a:solidFill>
                    <a:srgbClr val="1DB1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爱邻舍</a:t>
            </a:r>
            <a:r>
              <a:t>，不要只看重自己的身份和需要，要在不同的情况下变换角色，回应别人的需要</a:t>
            </a:r>
            <a:r>
              <a:rPr>
                <a:ln w="12782" cap="flat">
                  <a:solidFill>
                    <a:srgbClr val="000000"/>
                  </a:solidFill>
                  <a:prstDash val="solid"/>
                  <a:miter lim="400000"/>
                </a:ln>
              </a:rPr>
              <a:t>让人得</a:t>
            </a:r>
            <a:r>
              <a:t>到帮助。</a:t>
            </a:r>
          </a:p>
        </p:txBody>
      </p:sp>
      <p:sp>
        <p:nvSpPr>
          <p:cNvPr id="160" name="总结"/>
          <p:cNvSpPr txBox="1"/>
          <p:nvPr/>
        </p:nvSpPr>
        <p:spPr>
          <a:xfrm>
            <a:off x="1090722" y="276527"/>
            <a:ext cx="942339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just">
              <a:defRPr sz="3300">
                <a:solidFill>
                  <a:schemeClr val="accent1"/>
                </a:solidFill>
                <a:uFill>
                  <a:solidFill>
                    <a:srgbClr val="1DB1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lvl1pPr>
          </a:lstStyle>
          <a:p>
            <a:r>
              <a:t>总结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图片 8" descr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要学像好撒玛利亚人一样：…"/>
          <p:cNvSpPr txBox="1"/>
          <p:nvPr/>
        </p:nvSpPr>
        <p:spPr>
          <a:xfrm>
            <a:off x="123614" y="1240647"/>
            <a:ext cx="8664391" cy="4800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30868" indent="-330868" algn="just">
              <a:buSzPct val="100000"/>
              <a:buChar char="•"/>
              <a:defRPr sz="3300">
                <a:uFill>
                  <a:solidFill>
                    <a:srgbClr val="1DB1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要学像好撒玛利亚人一样：</a:t>
            </a:r>
          </a:p>
          <a:p>
            <a:pPr algn="just">
              <a:defRPr sz="3300">
                <a:uFill>
                  <a:solidFill>
                    <a:srgbClr val="1DB1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1. </a:t>
            </a:r>
            <a:r>
              <a:t>放下自己的身份和需要</a:t>
            </a:r>
          </a:p>
          <a:p>
            <a:pPr algn="just">
              <a:defRPr sz="3300">
                <a:uFill>
                  <a:solidFill>
                    <a:srgbClr val="1DB1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2. </a:t>
            </a:r>
            <a:r>
              <a:t>分辨别人的需要</a:t>
            </a:r>
          </a:p>
          <a:p>
            <a:pPr algn="just">
              <a:defRPr sz="3300">
                <a:uFill>
                  <a:solidFill>
                    <a:srgbClr val="1DB1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3. </a:t>
            </a:r>
            <a:r>
              <a:t>不计较付出和结果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30868" indent="-330868" algn="just">
              <a:buSzPct val="100000"/>
              <a:buChar char="•"/>
              <a:defRPr sz="3300">
                <a:uFill>
                  <a:solidFill>
                    <a:srgbClr val="1DB1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本月是团契的差传年会，今天是母亲节，愿我们作父母和基督徒的，也用爱邻舍的心，去爱我们的儿女和身边的人。成为别人的好邻舍。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el 1"/>
          <p:cNvSpPr txBox="1"/>
          <p:nvPr/>
        </p:nvSpPr>
        <p:spPr>
          <a:xfrm>
            <a:off x="1092466" y="266434"/>
            <a:ext cx="6538271" cy="72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問安</a:t>
            </a:r>
          </a:p>
        </p:txBody>
      </p:sp>
      <p:sp>
        <p:nvSpPr>
          <p:cNvPr id="103" name="Inhaltsplatzhalter 2"/>
          <p:cNvSpPr txBox="1">
            <a:spLocks noGrp="1"/>
          </p:cNvSpPr>
          <p:nvPr>
            <p:ph type="body" idx="1"/>
          </p:nvPr>
        </p:nvSpPr>
        <p:spPr>
          <a:xfrm>
            <a:off x="445904" y="1200899"/>
            <a:ext cx="7831395" cy="5238001"/>
          </a:xfrm>
          <a:prstGeom prst="rect">
            <a:avLst/>
          </a:prstGeom>
        </p:spPr>
        <p:txBody>
          <a:bodyPr/>
          <a:lstStyle/>
          <a:p>
            <a:pPr marL="139438" indent="-126103">
              <a:buClr>
                <a:srgbClr val="000000"/>
              </a:buClr>
              <a:defRPr sz="3300"/>
            </a:pPr>
            <a:r>
              <a:t>母亲节快乐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彼此问安。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图片 8" descr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图片 8" descr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图片 8" descr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门徒问：天国里谁是最大。…"/>
          <p:cNvSpPr txBox="1"/>
          <p:nvPr/>
        </p:nvSpPr>
        <p:spPr>
          <a:xfrm>
            <a:off x="448333" y="707782"/>
            <a:ext cx="8247334" cy="2428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3300" u="sng">
                <a:solidFill>
                  <a:srgbClr val="1DB100"/>
                </a:solidFill>
                <a:uFill>
                  <a:solidFill>
                    <a:srgbClr val="1DB1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endParaRPr/>
          </a:p>
          <a:p>
            <a:pPr marL="330868" indent="-330868" algn="just">
              <a:buSzPct val="100000"/>
              <a:buChar char="•"/>
              <a:defRPr sz="3300">
                <a:uFill>
                  <a:solidFill>
                    <a:srgbClr val="1DB1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五月是契团差传年会</a:t>
            </a:r>
          </a:p>
          <a:p>
            <a:pPr marL="330868" indent="-330868" algn="just">
              <a:buSzPct val="100000"/>
              <a:buChar char="•"/>
              <a:defRPr sz="3300">
                <a:uFill>
                  <a:solidFill>
                    <a:srgbClr val="1DB1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今天是母亲节</a:t>
            </a:r>
          </a:p>
          <a:p>
            <a:pPr marL="330868" indent="-330868" algn="just">
              <a:buSzPct val="100000"/>
              <a:buChar char="•"/>
              <a:defRPr sz="3300">
                <a:uFill>
                  <a:solidFill>
                    <a:srgbClr val="1DB1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学习怎样用爱隣舍。</a:t>
            </a:r>
          </a:p>
        </p:txBody>
      </p:sp>
      <p:sp>
        <p:nvSpPr>
          <p:cNvPr id="111" name="引言"/>
          <p:cNvSpPr txBox="1"/>
          <p:nvPr/>
        </p:nvSpPr>
        <p:spPr>
          <a:xfrm>
            <a:off x="1116330" y="284480"/>
            <a:ext cx="942339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just">
              <a:defRPr sz="3300">
                <a:solidFill>
                  <a:schemeClr val="accent1"/>
                </a:solidFill>
                <a:uFill>
                  <a:solidFill>
                    <a:srgbClr val="1DB1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lvl1pPr>
          </a:lstStyle>
          <a:p>
            <a:r>
              <a:t>引言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图片 8" descr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1.谦卑像小孩子…"/>
          <p:cNvSpPr txBox="1"/>
          <p:nvPr/>
        </p:nvSpPr>
        <p:spPr>
          <a:xfrm>
            <a:off x="448333" y="568082"/>
            <a:ext cx="8247334" cy="4848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3300" u="sng">
                <a:solidFill>
                  <a:srgbClr val="1DB100"/>
                </a:solidFill>
                <a:uFill>
                  <a:solidFill>
                    <a:srgbClr val="1DB1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endParaRPr/>
          </a:p>
          <a:p>
            <a:pPr marL="156210" indent="-142875">
              <a:spcBef>
                <a:spcPts val="100"/>
              </a:spcBef>
              <a:buClr>
                <a:srgbClr val="000000"/>
              </a:buClr>
              <a:buSzPct val="100000"/>
              <a:buFont typeface="Helvetica Neue"/>
              <a:buChar char="•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律法师问耶稣怎样得到永生，耶稣反问他。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56210" indent="-142875">
              <a:spcBef>
                <a:spcPts val="1000"/>
              </a:spcBef>
              <a:buClr>
                <a:srgbClr val="000000"/>
              </a:buClr>
              <a:buSzPct val="100000"/>
              <a:buFont typeface="Helvetica Neue"/>
              <a:buChar char="•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律法师从两节经文找出精义：</a:t>
            </a:r>
          </a:p>
          <a:p>
            <a:pPr marL="190634" lvl="6" indent="-97289" defTabSz="914400">
              <a:lnSpc>
                <a:spcPct val="90000"/>
              </a:lnSpc>
              <a:spcBef>
                <a:spcPts val="1000"/>
              </a:spcBef>
              <a:buClr>
                <a:srgbClr val="941100"/>
              </a:buClr>
              <a:buSzPct val="100000"/>
              <a:buFont typeface="Helvetica"/>
              <a:buAutoNum type="arabicPeriod"/>
              <a:defRPr sz="3300">
                <a:solidFill>
                  <a:srgbClr val="9411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申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6:5  </a:t>
            </a:r>
            <a:r>
              <a:t>你要尽心、尽性、尽力爱耶和华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─</a:t>
            </a:r>
            <a:r>
              <a:t>你的神。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marL="110624" indent="-97289" defTabSz="914400">
              <a:lnSpc>
                <a:spcPct val="90000"/>
              </a:lnSpc>
              <a:spcBef>
                <a:spcPts val="1000"/>
              </a:spcBef>
              <a:buClr>
                <a:srgbClr val="941100"/>
              </a:buClr>
              <a:buSzPct val="100000"/>
              <a:buFont typeface="Helvetica"/>
              <a:buAutoNum type="arabicPeriod" startAt="2"/>
              <a:defRPr sz="3300">
                <a:solidFill>
                  <a:srgbClr val="9411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利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19:18  </a:t>
            </a:r>
            <a:r>
              <a:t>不可报仇，也不可埋怨你本国的子民，却要爱人如己。我是耶和华。</a:t>
            </a:r>
            <a:endParaRPr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15" name="“小子”给我们的学习"/>
          <p:cNvSpPr txBox="1"/>
          <p:nvPr/>
        </p:nvSpPr>
        <p:spPr>
          <a:xfrm>
            <a:off x="1090230" y="313468"/>
            <a:ext cx="1780539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just">
              <a:defRPr sz="3300">
                <a:solidFill>
                  <a:schemeClr val="accent1"/>
                </a:solidFill>
                <a:uFill>
                  <a:solidFill>
                    <a:srgbClr val="1DB1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lvl1pPr>
          </a:lstStyle>
          <a:p>
            <a:r>
              <a:t>经文背景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8" descr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神创造人送给人的特质：像小孩子一样。…"/>
          <p:cNvSpPr txBox="1"/>
          <p:nvPr/>
        </p:nvSpPr>
        <p:spPr>
          <a:xfrm>
            <a:off x="390280" y="1205006"/>
            <a:ext cx="8181121" cy="3012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50394" indent="-150394" algn="just">
              <a:buSzPct val="100000"/>
              <a:buChar char="•"/>
              <a:defRPr sz="3300">
                <a:uFill>
                  <a:solidFill>
                    <a:srgbClr val="1DB1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邻舍对犹太人就是兄弟和朋友，同胞。只有纯正血统的同族人才是自己人</a:t>
            </a:r>
          </a:p>
          <a:p>
            <a:pPr marL="150394" indent="-150394" algn="just">
              <a:buSzPct val="100000"/>
              <a:buChar char="•"/>
              <a:defRPr sz="3300">
                <a:uFill>
                  <a:solidFill>
                    <a:srgbClr val="1DB1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律法师问“谁是邻舍？”是要耶稣表明立场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，</a:t>
            </a:r>
            <a:r>
              <a:t>拿住他的把柄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。</a:t>
            </a:r>
          </a:p>
          <a:p>
            <a:pPr marL="150394" indent="-150394" algn="just">
              <a:buSzPct val="100000"/>
              <a:buChar char="•"/>
              <a:defRPr sz="3300">
                <a:uFill>
                  <a:solidFill>
                    <a:srgbClr val="1DB1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耶稣没有直接回答他的问题，</a:t>
            </a:r>
          </a:p>
        </p:txBody>
      </p:sp>
      <p:sp>
        <p:nvSpPr>
          <p:cNvPr id="119" name="1. 小孩子的谦卑"/>
          <p:cNvSpPr txBox="1"/>
          <p:nvPr/>
        </p:nvSpPr>
        <p:spPr>
          <a:xfrm>
            <a:off x="1086045" y="289854"/>
            <a:ext cx="1780539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just">
              <a:defRPr sz="3300">
                <a:solidFill>
                  <a:schemeClr val="accent1"/>
                </a:solidFill>
                <a:uFill>
                  <a:solidFill>
                    <a:srgbClr val="1DB1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lvl1pPr>
          </a:lstStyle>
          <a:p>
            <a:r>
              <a:t>经文背景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图片 8" descr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2. 接待小孩子"/>
          <p:cNvSpPr txBox="1"/>
          <p:nvPr/>
        </p:nvSpPr>
        <p:spPr>
          <a:xfrm>
            <a:off x="1094915" y="241007"/>
            <a:ext cx="1780539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just">
              <a:defRPr sz="3300">
                <a:solidFill>
                  <a:schemeClr val="accent1"/>
                </a:solidFill>
                <a:uFill>
                  <a:solidFill>
                    <a:srgbClr val="1DB1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lvl1pPr>
          </a:lstStyle>
          <a:p>
            <a:r>
              <a:t>怜悯的心</a:t>
            </a:r>
          </a:p>
        </p:txBody>
      </p:sp>
      <p:pic>
        <p:nvPicPr>
          <p:cNvPr id="12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42999"/>
            <a:ext cx="9144001" cy="457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图片 8" descr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接待：至少不可以伤害别人的身体或心灵。…"/>
          <p:cNvSpPr txBox="1"/>
          <p:nvPr/>
        </p:nvSpPr>
        <p:spPr>
          <a:xfrm>
            <a:off x="261110" y="1218548"/>
            <a:ext cx="8621780" cy="2428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30868" indent="-330868" algn="just">
              <a:buSzPct val="100000"/>
              <a:buChar char="•"/>
              <a:defRPr sz="3300">
                <a:uFill>
                  <a:solidFill>
                    <a:srgbClr val="1DB1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耶稣巧妙地告诉律法师，不要问谁是你的邻舍，要问</a:t>
            </a:r>
            <a:r>
              <a:rPr>
                <a:solidFill>
                  <a:srgbClr val="FF2600"/>
                </a:solidFill>
              </a:rPr>
              <a:t>「你是谁的邻舍」</a:t>
            </a:r>
            <a:r>
              <a:t>。你看见任何一个有需要帮助的人，你就去帮助他吧！</a:t>
            </a:r>
          </a:p>
        </p:txBody>
      </p:sp>
      <p:sp>
        <p:nvSpPr>
          <p:cNvPr id="127" name="2. 接待小孩子"/>
          <p:cNvSpPr txBox="1"/>
          <p:nvPr/>
        </p:nvSpPr>
        <p:spPr>
          <a:xfrm>
            <a:off x="1094915" y="241007"/>
            <a:ext cx="1780539" cy="1159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just">
              <a:defRPr sz="3300">
                <a:solidFill>
                  <a:schemeClr val="accent1"/>
                </a:solidFill>
                <a:uFill>
                  <a:solidFill>
                    <a:srgbClr val="1DB1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lvl1pPr>
          </a:lstStyle>
          <a:p>
            <a:r>
              <a:t>怜悯的心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图片 8" descr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天父的慈悲：慈爱、宽恕、包容"/>
          <p:cNvSpPr txBox="1"/>
          <p:nvPr/>
        </p:nvSpPr>
        <p:spPr>
          <a:xfrm>
            <a:off x="1059261" y="317146"/>
            <a:ext cx="3037839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just">
              <a:defRPr sz="3300">
                <a:solidFill>
                  <a:schemeClr val="accent1"/>
                </a:solidFill>
                <a:uFill>
                  <a:solidFill>
                    <a:srgbClr val="1DB1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lvl1pPr>
          </a:lstStyle>
          <a:p>
            <a:r>
              <a:t>怎样去爱邻舍？</a:t>
            </a:r>
          </a:p>
        </p:txBody>
      </p:sp>
      <p:sp>
        <p:nvSpPr>
          <p:cNvPr id="131" name="不可轻看小子里的一个…"/>
          <p:cNvSpPr txBox="1"/>
          <p:nvPr/>
        </p:nvSpPr>
        <p:spPr>
          <a:xfrm>
            <a:off x="176928" y="1234440"/>
            <a:ext cx="8790145" cy="3024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indent="12700" algn="just">
              <a:buClr>
                <a:srgbClr val="000000"/>
              </a:buClr>
              <a:defRPr sz="3300">
                <a:uFill>
                  <a:solidFill>
                    <a:srgbClr val="1DB1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怎样去爱邻舍？</a:t>
            </a:r>
          </a:p>
          <a:p>
            <a:pPr indent="12700" algn="just">
              <a:buClr>
                <a:srgbClr val="000000"/>
              </a:buClr>
              <a:defRPr sz="3300">
                <a:uFill>
                  <a:solidFill>
                    <a:srgbClr val="1DB1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1.变换角色</a:t>
            </a:r>
          </a:p>
          <a:p>
            <a:pPr indent="12700" algn="just">
              <a:buClr>
                <a:srgbClr val="000000"/>
              </a:buClr>
              <a:defRPr sz="3300">
                <a:uFill>
                  <a:solidFill>
                    <a:srgbClr val="1DB1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2.</a:t>
            </a:r>
            <a:r>
              <a:t>回应别人需要</a:t>
            </a:r>
          </a:p>
          <a:p>
            <a:pPr indent="12700" algn="just">
              <a:buClr>
                <a:srgbClr val="000000"/>
              </a:buClr>
              <a:defRPr sz="3300">
                <a:uFill>
                  <a:solidFill>
                    <a:srgbClr val="1DB1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3.学像好撒玛利亚人一样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图片 8" descr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神不轻看任何一个小子，是神对人的慈爱和恩典。神对你和我的一切遭遇和感受都关心重视。…"/>
          <p:cNvSpPr txBox="1"/>
          <p:nvPr/>
        </p:nvSpPr>
        <p:spPr>
          <a:xfrm>
            <a:off x="176929" y="1323506"/>
            <a:ext cx="8790142" cy="3596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31469" indent="-318133" algn="just">
              <a:buClr>
                <a:srgbClr val="000000"/>
              </a:buClr>
              <a:buSzPct val="100000"/>
              <a:buFont typeface="PingFang TC Regular"/>
              <a:buChar char="•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一个人有时要在不同情况下扮演不同的角色。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31469" indent="-318133" algn="just">
              <a:buClr>
                <a:srgbClr val="000000"/>
              </a:buClr>
              <a:buSzPct val="100000"/>
              <a:buFont typeface="PingFang TC Regular"/>
              <a:buChar char="•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祭司、利未人和律法师也是同胞们的牧者、老师和父母官。</a:t>
            </a:r>
          </a:p>
          <a:p>
            <a:pPr marL="331469" indent="-318133" algn="just">
              <a:buClr>
                <a:srgbClr val="000000"/>
              </a:buClr>
              <a:buSzPct val="100000"/>
              <a:buFont typeface="PingFang TC Regular"/>
              <a:buChar char="•"/>
              <a:defRPr sz="3300"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在不同的情况下，我们变换角色，帮助我们去面对不同的情况和需要。</a:t>
            </a:r>
          </a:p>
        </p:txBody>
      </p:sp>
      <p:sp>
        <p:nvSpPr>
          <p:cNvPr id="135" name="1. 不可轻看小子里的一个"/>
          <p:cNvSpPr txBox="1"/>
          <p:nvPr/>
        </p:nvSpPr>
        <p:spPr>
          <a:xfrm>
            <a:off x="1119027" y="290107"/>
            <a:ext cx="2059240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just">
              <a:defRPr sz="3300">
                <a:solidFill>
                  <a:schemeClr val="accent1"/>
                </a:solidFill>
                <a:uFill>
                  <a:solidFill>
                    <a:srgbClr val="1DB100"/>
                  </a:solidFill>
                </a:uFill>
                <a:latin typeface="PingFang TC Regular"/>
                <a:ea typeface="PingFang TC Regular"/>
                <a:cs typeface="PingFang TC Regular"/>
                <a:sym typeface="PingFang TC Regular"/>
              </a:defRPr>
            </a:lvl1pPr>
          </a:lstStyle>
          <a:p>
            <a:r>
              <a:t>1.变换角色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309</Words>
  <Application>Microsoft Office PowerPoint</Application>
  <PresentationFormat>Bildschirmpräsentation (4:3)</PresentationFormat>
  <Paragraphs>65</Paragraphs>
  <Slides>16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6" baseType="lpstr">
      <vt:lpstr>等线</vt:lpstr>
      <vt:lpstr>Helvetica Neue</vt:lpstr>
      <vt:lpstr>PingFang TC Regular</vt:lpstr>
      <vt:lpstr>SimHei</vt:lpstr>
      <vt:lpstr>SimSun</vt:lpstr>
      <vt:lpstr>SimSun</vt:lpstr>
      <vt:lpstr>Arial</vt:lpstr>
      <vt:lpstr>Calibri</vt:lpstr>
      <vt:lpstr>Helvetica</vt:lpstr>
      <vt:lpstr>Office 主题​​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</cp:lastModifiedBy>
  <cp:revision>180</cp:revision>
  <dcterms:created xsi:type="dcterms:W3CDTF">2023-03-17T14:22:59Z</dcterms:created>
  <dcterms:modified xsi:type="dcterms:W3CDTF">2023-05-17T16:22:35Z</dcterms:modified>
</cp:coreProperties>
</file>