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21032" r:id="rId2"/>
    <p:sldId id="21033" r:id="rId3"/>
    <p:sldId id="21034" r:id="rId4"/>
    <p:sldId id="21035" r:id="rId5"/>
    <p:sldId id="260" r:id="rId6"/>
    <p:sldId id="21036" r:id="rId7"/>
    <p:sldId id="21037" r:id="rId8"/>
    <p:sldId id="21038" r:id="rId9"/>
    <p:sldId id="21039" r:id="rId10"/>
    <p:sldId id="21040" r:id="rId11"/>
    <p:sldId id="266" r:id="rId12"/>
    <p:sldId id="21041" r:id="rId13"/>
    <p:sldId id="21042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1043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15"/>
    <p:restoredTop sz="86329"/>
  </p:normalViewPr>
  <p:slideViewPr>
    <p:cSldViewPr snapToGrid="0">
      <p:cViewPr varScale="1">
        <p:scale>
          <a:sx n="136" d="100"/>
          <a:sy n="136" d="100"/>
        </p:scale>
        <p:origin x="268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EBC27-3C92-DF40-81E2-50E2258292AA}" type="datetimeFigureOut">
              <a:rPr lang="zh-CN" altLang="en-US"/>
              <a:t>2023/5/9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2B3B1-C204-5A46-AA13-7B4CAFF35EC8}" type="slidenum">
              <a:rPr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660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 defTabSz="914400">
              <a:buSzPct val="100000"/>
              <a:buAutoNum type="arabicPeriod"/>
              <a:defRPr sz="1200"/>
            </a:pPr>
            <a:r>
              <a:t>请注意修改证道题目和讲员</a:t>
            </a:r>
          </a:p>
          <a:p>
            <a:pPr marL="228691" indent="-228691" defTabSz="914400">
              <a:buSzPct val="100000"/>
              <a:buAutoNum type="arabicPeriod"/>
              <a:defRPr sz="1200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4005450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071978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Shape 1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470892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250751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Shape 1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872932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8077786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6" name="Shape 1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3362626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Shape 2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5612177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9438964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4" name="Shape 2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5083354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553640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4037173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4317908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6" name="Shape 2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6738924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3" name="Shape 2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5310391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9" name="Shape 2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6767169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5" name="Shape 2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38278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266701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69302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369760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273984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" name="Shape 1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437503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810984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1" name="Shape 1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讲道内容可从牧师师母/同工处获得。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http://www.hao123.com/haoserver/jianfanzh.htm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 defTabSz="914400">
              <a:buSzPct val="100000"/>
              <a:buAutoNum type="arabicPeriod"/>
              <a:defRPr sz="1200"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等线"/>
              </a:rPr>
              <a:t>34</a:t>
            </a:r>
            <a: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290078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2023/5/9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1873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2023/5/9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9474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2023/5/9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8681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2023/5/9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2559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2023/5/9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7883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2023/5/9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62289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2023/5/9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02900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2023/5/9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18534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2023/5/9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51398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2023/5/9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8854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2023/5/9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33376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3FCE5-64A3-3F48-8FE4-AFF90259B521}" type="datetimeFigureOut">
              <a:rPr kumimoji="1" lang="zh-CN" altLang="en-US" smtClean="0"/>
              <a:t>2023/5/9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968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tDQw21ntR64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tif"/><Relationship Id="rId4" Type="http://schemas.openxmlformats.org/officeDocument/2006/relationships/image" Target="../media/image2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itel 1"/>
          <p:cNvSpPr txBox="1"/>
          <p:nvPr/>
        </p:nvSpPr>
        <p:spPr>
          <a:xfrm>
            <a:off x="1092467" y="224902"/>
            <a:ext cx="6538269" cy="65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spAutoFit/>
          </a:bodyPr>
          <a:lstStyle>
            <a:lvl1pPr>
              <a:lnSpc>
                <a:spcPct val="90000"/>
              </a:lnSpc>
              <a:defRPr sz="58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sz="4078"/>
              <a:t>证道</a:t>
            </a:r>
          </a:p>
        </p:txBody>
      </p:sp>
      <p:sp>
        <p:nvSpPr>
          <p:cNvPr id="96" name="Inhaltsplatzhalter 2"/>
          <p:cNvSpPr txBox="1"/>
          <p:nvPr/>
        </p:nvSpPr>
        <p:spPr>
          <a:xfrm>
            <a:off x="44279" y="1518993"/>
            <a:ext cx="9054000" cy="1910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b">
            <a:spAutoFit/>
          </a:bodyPr>
          <a:lstStyle/>
          <a:p>
            <a:pPr algn="ctr" defTabSz="914367">
              <a:defRPr sz="8400">
                <a:latin typeface="SimHei"/>
                <a:ea typeface="SimHei"/>
                <a:cs typeface="SimHei"/>
                <a:sym typeface="SimHei"/>
              </a:defRPr>
            </a:pPr>
            <a:r>
              <a:rPr sz="5906" dirty="0" err="1"/>
              <a:t>一个都不能少</a:t>
            </a:r>
            <a:endParaRPr sz="5906" dirty="0"/>
          </a:p>
          <a:p>
            <a:pPr algn="ctr" defTabSz="914367">
              <a:defRPr sz="8400">
                <a:latin typeface="SimHei"/>
                <a:ea typeface="SimHei"/>
                <a:cs typeface="SimHei"/>
                <a:sym typeface="SimHei"/>
              </a:defRPr>
            </a:pPr>
            <a:r>
              <a:rPr sz="5906" dirty="0"/>
              <a:t>（</a:t>
            </a:r>
            <a:r>
              <a:rPr sz="5906" dirty="0" err="1"/>
              <a:t>宣教年会</a:t>
            </a:r>
            <a:r>
              <a:rPr sz="5906" dirty="0"/>
              <a:t>）</a:t>
            </a:r>
          </a:p>
        </p:txBody>
      </p:sp>
      <p:sp>
        <p:nvSpPr>
          <p:cNvPr id="97" name="Inhaltsplatzhalter 2"/>
          <p:cNvSpPr txBox="1"/>
          <p:nvPr/>
        </p:nvSpPr>
        <p:spPr>
          <a:xfrm>
            <a:off x="44281" y="3701846"/>
            <a:ext cx="9054000" cy="1198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>
            <a:spAutoFit/>
          </a:bodyPr>
          <a:lstStyle/>
          <a:p>
            <a:pPr algn="ctr" defTabSz="914367">
              <a:spcBef>
                <a:spcPts val="1195"/>
              </a:spcBef>
              <a:defRPr sz="4400">
                <a:latin typeface="SimHei"/>
                <a:ea typeface="SimHei"/>
                <a:cs typeface="SimHei"/>
                <a:sym typeface="SimHei"/>
              </a:defRPr>
            </a:pPr>
            <a:r>
              <a:rPr sz="3094"/>
              <a:t>证道：陈永安 牧师</a:t>
            </a:r>
          </a:p>
          <a:p>
            <a:pPr algn="ctr" defTabSz="914367">
              <a:spcBef>
                <a:spcPts val="1195"/>
              </a:spcBef>
              <a:defRPr sz="4400">
                <a:latin typeface="SimHei"/>
                <a:ea typeface="SimHei"/>
                <a:cs typeface="SimHei"/>
                <a:sym typeface="SimHei"/>
              </a:defRPr>
            </a:pPr>
            <a:r>
              <a:rPr sz="3094"/>
              <a:t>经文：太18:10-14</a:t>
            </a:r>
          </a:p>
        </p:txBody>
      </p:sp>
    </p:spTree>
    <p:extLst>
      <p:ext uri="{BB962C8B-B14F-4D97-AF65-F5344CB8AC3E}">
        <p14:creationId xmlns:p14="http://schemas.microsoft.com/office/powerpoint/2010/main" val="3056881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49445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age" descr="Image"/>
          <p:cNvPicPr>
            <a:picLocks noChangeAspect="1"/>
          </p:cNvPicPr>
          <p:nvPr/>
        </p:nvPicPr>
        <p:blipFill>
          <a:blip r:embed="rId2"/>
          <a:srcRect t="6002"/>
          <a:stretch>
            <a:fillRect/>
          </a:stretch>
        </p:blipFill>
        <p:spPr>
          <a:xfrm>
            <a:off x="166649" y="655202"/>
            <a:ext cx="4588700" cy="6101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980" y="905934"/>
            <a:ext cx="4482704" cy="63408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48914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72" y="567050"/>
            <a:ext cx="8532255" cy="57239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80150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Titel 1"/>
          <p:cNvSpPr txBox="1"/>
          <p:nvPr/>
        </p:nvSpPr>
        <p:spPr>
          <a:xfrm>
            <a:off x="1092467" y="263823"/>
            <a:ext cx="6538269" cy="57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spAutoFit/>
          </a:bodyPr>
          <a:lstStyle/>
          <a:p>
            <a:pPr>
              <a:lnSpc>
                <a:spcPct val="90000"/>
              </a:lnSpc>
              <a:defRPr sz="50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rPr sz="3516"/>
              <a:t>讲道：迷羊的比喻</a:t>
            </a:r>
            <a:r>
              <a:rPr sz="3516">
                <a:solidFill>
                  <a:srgbClr val="FF2600"/>
                </a:solidFill>
              </a:rPr>
              <a:t>与教会事工</a:t>
            </a:r>
          </a:p>
        </p:txBody>
      </p:sp>
      <p:sp>
        <p:nvSpPr>
          <p:cNvPr id="162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56303" y="1620000"/>
            <a:ext cx="7831394" cy="5238001"/>
          </a:xfrm>
          <a:prstGeom prst="rect">
            <a:avLst/>
          </a:prstGeom>
        </p:spPr>
        <p:txBody>
          <a:bodyPr/>
          <a:lstStyle>
            <a:lvl1pPr marL="396330" indent="-396330">
              <a:defRPr sz="4800"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魔鬼不怕人返教会，最好是让人在教会里忙碌，投入各种满足自己的活动当中，并且在当中互相争竞。</a:t>
            </a:r>
          </a:p>
        </p:txBody>
      </p:sp>
    </p:spTree>
    <p:extLst>
      <p:ext uri="{BB962C8B-B14F-4D97-AF65-F5344CB8AC3E}">
        <p14:creationId xmlns:p14="http://schemas.microsoft.com/office/powerpoint/2010/main" val="1554378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Mesmerising Mass Sheep Herding" descr="Mesmerising Mass Sheep Herding"/>
          <p:cNvPicPr>
            <a:picLocks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52400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65462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Titel 1"/>
          <p:cNvSpPr txBox="1"/>
          <p:nvPr/>
        </p:nvSpPr>
        <p:spPr>
          <a:xfrm>
            <a:off x="1092467" y="263823"/>
            <a:ext cx="6538269" cy="57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spAutoFit/>
          </a:bodyPr>
          <a:lstStyle/>
          <a:p>
            <a:pPr>
              <a:lnSpc>
                <a:spcPct val="90000"/>
              </a:lnSpc>
              <a:defRPr sz="50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rPr sz="3516"/>
              <a:t>讲道：迷羊的比喻</a:t>
            </a:r>
            <a:r>
              <a:rPr sz="3516">
                <a:solidFill>
                  <a:srgbClr val="FF2600"/>
                </a:solidFill>
              </a:rPr>
              <a:t>与教会事工</a:t>
            </a:r>
          </a:p>
        </p:txBody>
      </p:sp>
      <p:sp>
        <p:nvSpPr>
          <p:cNvPr id="170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56303" y="1620000"/>
            <a:ext cx="7831394" cy="5238001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那只</a:t>
            </a:r>
            <a:r>
              <a:rPr>
                <a:solidFill>
                  <a:srgbClr val="FF2600"/>
                </a:solidFill>
              </a:rPr>
              <a:t>迷羊是谁</a:t>
            </a:r>
            <a:r>
              <a:t>呢？</a:t>
            </a:r>
          </a:p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比喻的</a:t>
            </a:r>
            <a:r>
              <a:rPr>
                <a:solidFill>
                  <a:srgbClr val="008F00"/>
                </a:solidFill>
              </a:rPr>
              <a:t>下文</a:t>
            </a:r>
            <a:r>
              <a:t>，</a:t>
            </a:r>
            <a:br/>
            <a:r>
              <a:t>就是指到那</a:t>
            </a:r>
            <a:r>
              <a:rPr>
                <a:solidFill>
                  <a:srgbClr val="FF2600"/>
                </a:solidFill>
              </a:rPr>
              <a:t>犯过错的弟兄姐妹</a:t>
            </a:r>
            <a:r>
              <a:t>⋯</a:t>
            </a:r>
          </a:p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你要找他谈，指出他的错，</a:t>
            </a:r>
            <a:br/>
            <a:r>
              <a:t>呼吁悔改归回⋯</a:t>
            </a:r>
            <a:br/>
            <a:r>
              <a:t>如果不听，帶另一人同去劝他⋯</a:t>
            </a:r>
            <a:br/>
            <a:r>
              <a:t>仍然不听，再找两三个人去劝他⋯</a:t>
            </a:r>
            <a:br/>
            <a:r>
              <a:t>再不听就视他们为外邦人和税吏⋯</a:t>
            </a:r>
          </a:p>
        </p:txBody>
      </p:sp>
    </p:spTree>
    <p:extLst>
      <p:ext uri="{BB962C8B-B14F-4D97-AF65-F5344CB8AC3E}">
        <p14:creationId xmlns:p14="http://schemas.microsoft.com/office/powerpoint/2010/main" val="56596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Titel 1"/>
          <p:cNvSpPr txBox="1"/>
          <p:nvPr/>
        </p:nvSpPr>
        <p:spPr>
          <a:xfrm>
            <a:off x="1092467" y="263823"/>
            <a:ext cx="6538269" cy="57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spAutoFit/>
          </a:bodyPr>
          <a:lstStyle/>
          <a:p>
            <a:pPr>
              <a:lnSpc>
                <a:spcPct val="90000"/>
              </a:lnSpc>
              <a:defRPr sz="50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rPr sz="3516"/>
              <a:t>讲道：迷羊的比喻</a:t>
            </a:r>
            <a:r>
              <a:rPr sz="3516">
                <a:solidFill>
                  <a:srgbClr val="FF2600"/>
                </a:solidFill>
              </a:rPr>
              <a:t>与教会事工</a:t>
            </a:r>
          </a:p>
        </p:txBody>
      </p:sp>
      <p:sp>
        <p:nvSpPr>
          <p:cNvPr id="176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56304" y="1620000"/>
            <a:ext cx="7831394" cy="5238001"/>
          </a:xfrm>
          <a:prstGeom prst="rect">
            <a:avLst/>
          </a:prstGeom>
        </p:spPr>
        <p:txBody>
          <a:bodyPr/>
          <a:lstStyle/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这不是一个</a:t>
            </a:r>
            <a:r>
              <a:rPr>
                <a:solidFill>
                  <a:srgbClr val="008F00"/>
                </a:solidFill>
              </a:rPr>
              <a:t>革除</a:t>
            </a:r>
            <a:r>
              <a:t>会友会籍的程序，</a:t>
            </a:r>
          </a:p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这是</a:t>
            </a:r>
            <a:r>
              <a:rPr>
                <a:solidFill>
                  <a:srgbClr val="008F00"/>
                </a:solidFill>
              </a:rPr>
              <a:t>挽回</a:t>
            </a:r>
            <a:r>
              <a:t>弟兄姐妹的方式，</a:t>
            </a:r>
          </a:p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然后耶稣提到寛恕的问题。</a:t>
            </a:r>
          </a:p>
        </p:txBody>
      </p:sp>
    </p:spTree>
    <p:extLst>
      <p:ext uri="{BB962C8B-B14F-4D97-AF65-F5344CB8AC3E}">
        <p14:creationId xmlns:p14="http://schemas.microsoft.com/office/powerpoint/2010/main" val="1667635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Titel 1"/>
          <p:cNvSpPr txBox="1"/>
          <p:nvPr/>
        </p:nvSpPr>
        <p:spPr>
          <a:xfrm>
            <a:off x="1092467" y="263823"/>
            <a:ext cx="6538269" cy="57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spAutoFit/>
          </a:bodyPr>
          <a:lstStyle/>
          <a:p>
            <a:pPr>
              <a:lnSpc>
                <a:spcPct val="90000"/>
              </a:lnSpc>
              <a:defRPr sz="50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rPr sz="3516"/>
              <a:t>讲道：迷羊的比喻</a:t>
            </a:r>
            <a:r>
              <a:rPr sz="3516">
                <a:solidFill>
                  <a:srgbClr val="FF2600"/>
                </a:solidFill>
              </a:rPr>
              <a:t>与教会事工</a:t>
            </a:r>
          </a:p>
        </p:txBody>
      </p:sp>
      <p:sp>
        <p:nvSpPr>
          <p:cNvPr id="182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56304" y="1620000"/>
            <a:ext cx="7831394" cy="5238001"/>
          </a:xfrm>
          <a:prstGeom prst="rect">
            <a:avLst/>
          </a:prstGeom>
        </p:spPr>
        <p:txBody>
          <a:bodyPr/>
          <a:lstStyle/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神从来</a:t>
            </a:r>
            <a:r>
              <a:rPr>
                <a:solidFill>
                  <a:srgbClr val="FF2600"/>
                </a:solidFill>
              </a:rPr>
              <a:t>不是选召个别的人</a:t>
            </a:r>
            <a:r>
              <a:t>成为基督徒，</a:t>
            </a:r>
          </a:p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在</a:t>
            </a:r>
            <a:r>
              <a:rPr>
                <a:solidFill>
                  <a:srgbClr val="008F00"/>
                </a:solidFill>
              </a:rPr>
              <a:t>旧约</a:t>
            </a:r>
            <a:r>
              <a:t>神是选召以色列作为神的选民，</a:t>
            </a:r>
          </a:p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在</a:t>
            </a:r>
            <a:r>
              <a:rPr>
                <a:solidFill>
                  <a:srgbClr val="008F00"/>
                </a:solidFill>
              </a:rPr>
              <a:t>新约</a:t>
            </a:r>
            <a:r>
              <a:t>神选召一群基督徒成为教会，</a:t>
            </a:r>
          </a:p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神所选召的都是</a:t>
            </a:r>
            <a:r>
              <a:rPr>
                <a:solidFill>
                  <a:srgbClr val="FF2600"/>
                </a:solidFill>
              </a:rPr>
              <a:t>众数</a:t>
            </a:r>
            <a: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009444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Titel 1"/>
          <p:cNvSpPr txBox="1"/>
          <p:nvPr/>
        </p:nvSpPr>
        <p:spPr>
          <a:xfrm>
            <a:off x="1092467" y="263823"/>
            <a:ext cx="6538269" cy="57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spAutoFit/>
          </a:bodyPr>
          <a:lstStyle/>
          <a:p>
            <a:pPr>
              <a:lnSpc>
                <a:spcPct val="90000"/>
              </a:lnSpc>
              <a:defRPr sz="50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rPr sz="3516"/>
              <a:t>讲道：迷羊的比喻</a:t>
            </a:r>
            <a:r>
              <a:rPr sz="3516">
                <a:solidFill>
                  <a:srgbClr val="FF2600"/>
                </a:solidFill>
              </a:rPr>
              <a:t>与教会事工</a:t>
            </a:r>
          </a:p>
        </p:txBody>
      </p:sp>
      <p:sp>
        <p:nvSpPr>
          <p:cNvPr id="188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56304" y="1620000"/>
            <a:ext cx="7831394" cy="5238001"/>
          </a:xfrm>
          <a:prstGeom prst="rect">
            <a:avLst/>
          </a:prstGeom>
        </p:spPr>
        <p:txBody>
          <a:bodyPr/>
          <a:lstStyle/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在洗礼时，</a:t>
            </a:r>
            <a:br/>
            <a:r>
              <a:t>除了拒绝魔鬼、</a:t>
            </a:r>
            <a:br/>
            <a:r>
              <a:t>相信三一神外，</a:t>
            </a:r>
            <a:br/>
            <a:r>
              <a:t>更是加入教会的承诺，</a:t>
            </a:r>
            <a:br/>
            <a:r>
              <a:t>神要建立的是</a:t>
            </a:r>
            <a:r>
              <a:rPr>
                <a:solidFill>
                  <a:srgbClr val="FF2600"/>
                </a:solidFill>
              </a:rPr>
              <a:t>一群大能的子民</a:t>
            </a:r>
            <a: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029021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Titel 1"/>
          <p:cNvSpPr txBox="1"/>
          <p:nvPr/>
        </p:nvSpPr>
        <p:spPr>
          <a:xfrm>
            <a:off x="1092467" y="263823"/>
            <a:ext cx="6538269" cy="57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spAutoFit/>
          </a:bodyPr>
          <a:lstStyle/>
          <a:p>
            <a:pPr>
              <a:lnSpc>
                <a:spcPct val="90000"/>
              </a:lnSpc>
              <a:defRPr sz="50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rPr sz="3516"/>
              <a:t>讲道：迷羊的比喻</a:t>
            </a:r>
            <a:r>
              <a:rPr sz="3516">
                <a:solidFill>
                  <a:srgbClr val="FF2600"/>
                </a:solidFill>
              </a:rPr>
              <a:t>与教会事工</a:t>
            </a:r>
          </a:p>
        </p:txBody>
      </p:sp>
      <p:sp>
        <p:nvSpPr>
          <p:cNvPr id="194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56304" y="1620000"/>
            <a:ext cx="7831394" cy="5238001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267513" indent="-267513" defTabSz="877792">
              <a:spcBef>
                <a:spcPts val="914"/>
              </a:spcBef>
              <a:defRPr sz="4608">
                <a:latin typeface="SimHei"/>
                <a:ea typeface="SimHei"/>
                <a:cs typeface="SimHei"/>
                <a:sym typeface="SimHei"/>
              </a:defRPr>
            </a:pPr>
            <a:r>
              <a:t>将</a:t>
            </a:r>
            <a:r>
              <a:rPr>
                <a:solidFill>
                  <a:srgbClr val="008F00"/>
                </a:solidFill>
              </a:rPr>
              <a:t>教堂</a:t>
            </a:r>
            <a:r>
              <a:t>当作是寺庙了，有事才来拜拜；</a:t>
            </a:r>
          </a:p>
          <a:p>
            <a:pPr marL="267513" indent="-267513" defTabSz="877792">
              <a:spcBef>
                <a:spcPts val="914"/>
              </a:spcBef>
              <a:defRPr sz="4608">
                <a:latin typeface="SimHei"/>
                <a:ea typeface="SimHei"/>
                <a:cs typeface="SimHei"/>
                <a:sym typeface="SimHei"/>
              </a:defRPr>
            </a:pPr>
            <a:r>
              <a:t>将</a:t>
            </a:r>
            <a:r>
              <a:rPr>
                <a:solidFill>
                  <a:srgbClr val="008F00"/>
                </a:solidFill>
              </a:rPr>
              <a:t>牧师</a:t>
            </a:r>
            <a:r>
              <a:t>当了是庙祝，有事才找牧师祈福；</a:t>
            </a:r>
          </a:p>
          <a:p>
            <a:pPr marL="267513" indent="-267513" defTabSz="877792">
              <a:spcBef>
                <a:spcPts val="914"/>
              </a:spcBef>
              <a:defRPr sz="4608">
                <a:latin typeface="SimHei"/>
                <a:ea typeface="SimHei"/>
                <a:cs typeface="SimHei"/>
                <a:sym typeface="SimHei"/>
              </a:defRPr>
            </a:pPr>
            <a:r>
              <a:t>信仰只是</a:t>
            </a:r>
            <a:r>
              <a:rPr>
                <a:solidFill>
                  <a:srgbClr val="008F00"/>
                </a:solidFill>
              </a:rPr>
              <a:t>知识</a:t>
            </a:r>
            <a:r>
              <a:t>，平日自己在网上找讲道听，找文章看看。</a:t>
            </a:r>
          </a:p>
          <a:p>
            <a:pPr marL="267513" indent="-267513" defTabSz="877792">
              <a:spcBef>
                <a:spcPts val="914"/>
              </a:spcBef>
              <a:defRPr sz="4608">
                <a:latin typeface="SimHei"/>
                <a:ea typeface="SimHei"/>
                <a:cs typeface="SimHei"/>
                <a:sym typeface="SimHei"/>
              </a:defRPr>
            </a:pPr>
            <a:r>
              <a:t>他没有</a:t>
            </a:r>
            <a:r>
              <a:rPr>
                <a:solidFill>
                  <a:srgbClr val="0433FF"/>
                </a:solidFill>
              </a:rPr>
              <a:t>“两三个人奉主的名</a:t>
            </a:r>
            <a:r>
              <a:rPr>
                <a:solidFill>
                  <a:srgbClr val="FF2600"/>
                </a:solidFill>
              </a:rPr>
              <a:t>聚会</a:t>
            </a:r>
            <a:r>
              <a:rPr>
                <a:solidFill>
                  <a:srgbClr val="0433FF"/>
                </a:solidFill>
              </a:rPr>
              <a:t>”</a:t>
            </a:r>
            <a:r>
              <a:t>（太18:20）</a:t>
            </a:r>
          </a:p>
          <a:p>
            <a:pPr marL="267513" indent="-267513" defTabSz="877792">
              <a:spcBef>
                <a:spcPts val="914"/>
              </a:spcBef>
              <a:defRPr sz="4608">
                <a:latin typeface="SimHei"/>
                <a:ea typeface="SimHei"/>
                <a:cs typeface="SimHei"/>
                <a:sym typeface="SimHei"/>
              </a:defRPr>
            </a:pPr>
            <a:r>
              <a:t>他在教会以外，</a:t>
            </a:r>
            <a:r>
              <a:rPr>
                <a:solidFill>
                  <a:srgbClr val="FF2600"/>
                </a:solidFill>
              </a:rPr>
              <a:t>这不是神所建立的信仰，这人是迷失的羊</a:t>
            </a:r>
            <a: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287014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Titel 1"/>
          <p:cNvSpPr txBox="1"/>
          <p:nvPr/>
        </p:nvSpPr>
        <p:spPr>
          <a:xfrm>
            <a:off x="1092467" y="263823"/>
            <a:ext cx="6538269" cy="57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spAutoFit/>
          </a:bodyPr>
          <a:lstStyle>
            <a:lvl1pPr>
              <a:lnSpc>
                <a:spcPct val="90000"/>
              </a:lnSpc>
              <a:defRPr sz="50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sz="3516"/>
              <a:t>讲道：引言</a:t>
            </a:r>
          </a:p>
        </p:txBody>
      </p:sp>
      <p:sp>
        <p:nvSpPr>
          <p:cNvPr id="103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19432" y="1620000"/>
            <a:ext cx="7831394" cy="5238001"/>
          </a:xfrm>
          <a:prstGeom prst="rect">
            <a:avLst/>
          </a:prstGeom>
        </p:spPr>
        <p:txBody>
          <a:bodyPr/>
          <a:lstStyle/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亲爱的弟兄姐妹，愿你们平安。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彼此问安。</a:t>
            </a:r>
          </a:p>
        </p:txBody>
      </p:sp>
    </p:spTree>
    <p:extLst>
      <p:ext uri="{BB962C8B-B14F-4D97-AF65-F5344CB8AC3E}">
        <p14:creationId xmlns:p14="http://schemas.microsoft.com/office/powerpoint/2010/main" val="401993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Titel 1"/>
          <p:cNvSpPr txBox="1"/>
          <p:nvPr/>
        </p:nvSpPr>
        <p:spPr>
          <a:xfrm>
            <a:off x="1092467" y="263823"/>
            <a:ext cx="6538269" cy="57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spAutoFit/>
          </a:bodyPr>
          <a:lstStyle/>
          <a:p>
            <a:pPr>
              <a:lnSpc>
                <a:spcPct val="90000"/>
              </a:lnSpc>
              <a:defRPr sz="50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rPr sz="3516"/>
              <a:t>讲道：迷羊的比喻</a:t>
            </a:r>
            <a:r>
              <a:rPr sz="3516">
                <a:solidFill>
                  <a:srgbClr val="FF2600"/>
                </a:solidFill>
              </a:rPr>
              <a:t>与教会事工</a:t>
            </a:r>
          </a:p>
        </p:txBody>
      </p:sp>
      <p:sp>
        <p:nvSpPr>
          <p:cNvPr id="200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56304" y="1620000"/>
            <a:ext cx="7831394" cy="5238001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福音是需要不断向人宣告的，弟兄姐妹之间也要</a:t>
            </a:r>
            <a:r>
              <a:rPr>
                <a:solidFill>
                  <a:srgbClr val="FF2600"/>
                </a:solidFill>
              </a:rPr>
              <a:t>不断彼此宣讲</a:t>
            </a:r>
            <a:r>
              <a:t>和好、赦罪的信息。</a:t>
            </a:r>
          </a:p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一个人怎样才是相信耶稣的人，不是决志了，洗礼了，而是</a:t>
            </a:r>
            <a:r>
              <a:rPr>
                <a:solidFill>
                  <a:srgbClr val="FF2600"/>
                </a:solidFill>
              </a:rPr>
              <a:t>成为神的子民</a:t>
            </a:r>
            <a:r>
              <a:t>！</a:t>
            </a:r>
          </a:p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在一生里</a:t>
            </a:r>
            <a:r>
              <a:rPr>
                <a:solidFill>
                  <a:srgbClr val="008F00"/>
                </a:solidFill>
              </a:rPr>
              <a:t>不断悔改</a:t>
            </a:r>
            <a:r>
              <a:t>，</a:t>
            </a:r>
            <a:r>
              <a:rPr>
                <a:solidFill>
                  <a:srgbClr val="008F00"/>
                </a:solidFill>
              </a:rPr>
              <a:t>不断</a:t>
            </a:r>
            <a:r>
              <a:rPr>
                <a:solidFill>
                  <a:srgbClr val="FF2600"/>
                </a:solidFill>
              </a:rPr>
              <a:t>在这群体里</a:t>
            </a:r>
            <a:r>
              <a:rPr>
                <a:solidFill>
                  <a:srgbClr val="008F00"/>
                </a:solidFill>
              </a:rPr>
              <a:t>事奉神</a:t>
            </a:r>
            <a:r>
              <a:t>，</a:t>
            </a:r>
            <a:r>
              <a:rPr>
                <a:solidFill>
                  <a:srgbClr val="008F00"/>
                </a:solidFill>
              </a:rPr>
              <a:t>领受神的道</a:t>
            </a:r>
            <a:r>
              <a:t>，</a:t>
            </a:r>
            <a:r>
              <a:rPr>
                <a:solidFill>
                  <a:srgbClr val="008F00"/>
                </a:solidFill>
              </a:rPr>
              <a:t>领受耶稣所设立的圣餐</a:t>
            </a:r>
            <a:r>
              <a:t>，在当中</a:t>
            </a:r>
            <a:r>
              <a:rPr>
                <a:solidFill>
                  <a:srgbClr val="008F00"/>
                </a:solidFill>
              </a:rPr>
              <a:t>经历神的恩典</a:t>
            </a:r>
            <a: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994893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Titel 1"/>
          <p:cNvSpPr txBox="1"/>
          <p:nvPr/>
        </p:nvSpPr>
        <p:spPr>
          <a:xfrm>
            <a:off x="1092467" y="263823"/>
            <a:ext cx="6538269" cy="57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spAutoFit/>
          </a:bodyPr>
          <a:lstStyle/>
          <a:p>
            <a:pPr>
              <a:lnSpc>
                <a:spcPct val="90000"/>
              </a:lnSpc>
              <a:defRPr sz="50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rPr sz="3516"/>
              <a:t>讲道：迷羊的比喻</a:t>
            </a:r>
            <a:r>
              <a:rPr sz="3516">
                <a:solidFill>
                  <a:srgbClr val="FF2600"/>
                </a:solidFill>
              </a:rPr>
              <a:t>与教会事工</a:t>
            </a:r>
          </a:p>
        </p:txBody>
      </p:sp>
      <p:sp>
        <p:nvSpPr>
          <p:cNvPr id="206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56304" y="1620000"/>
            <a:ext cx="7831394" cy="5238001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太18:18：“我实在告诉你们，凡你们在地上所捆绑的，在天上也要捆绑；凡你们在地上所释放的，在天上也要释放。</a:t>
            </a:r>
          </a:p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神并</a:t>
            </a:r>
            <a:r>
              <a:rPr>
                <a:solidFill>
                  <a:srgbClr val="FF2600"/>
                </a:solidFill>
              </a:rPr>
              <a:t>没有设立别的途径</a:t>
            </a:r>
            <a:r>
              <a:t>，让人可以靠着得闻福音，施行圣礼。</a:t>
            </a:r>
          </a:p>
          <a:p>
            <a:pPr marL="278660" indent="-278660">
              <a:defRPr sz="4800">
                <a:solidFill>
                  <a:srgbClr val="FF2600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t>神一直都借着教会，在地上施行救恩的工作。</a:t>
            </a:r>
          </a:p>
        </p:txBody>
      </p:sp>
    </p:spTree>
    <p:extLst>
      <p:ext uri="{BB962C8B-B14F-4D97-AF65-F5344CB8AC3E}">
        <p14:creationId xmlns:p14="http://schemas.microsoft.com/office/powerpoint/2010/main" val="3280106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Titel 1"/>
          <p:cNvSpPr txBox="1"/>
          <p:nvPr/>
        </p:nvSpPr>
        <p:spPr>
          <a:xfrm>
            <a:off x="1092467" y="263823"/>
            <a:ext cx="6538269" cy="57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spAutoFit/>
          </a:bodyPr>
          <a:lstStyle/>
          <a:p>
            <a:pPr>
              <a:lnSpc>
                <a:spcPct val="90000"/>
              </a:lnSpc>
              <a:defRPr sz="50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rPr sz="3516"/>
              <a:t>讲道：迷羊的比喻</a:t>
            </a:r>
            <a:r>
              <a:rPr sz="3516">
                <a:solidFill>
                  <a:srgbClr val="FF2600"/>
                </a:solidFill>
              </a:rPr>
              <a:t>与教会事工</a:t>
            </a:r>
          </a:p>
        </p:txBody>
      </p:sp>
      <p:sp>
        <p:nvSpPr>
          <p:cNvPr id="212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56304" y="1620000"/>
            <a:ext cx="7831394" cy="5238001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福音是需要不断向信徒宣告外，迷失的羊更加是指到那些不认识基督的人。</a:t>
            </a:r>
          </a:p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没有传福音的恩赐⋯</a:t>
            </a:r>
          </a:p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没有传福音的感动⋯</a:t>
            </a:r>
          </a:p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所以不去传福音了。</a:t>
            </a:r>
          </a:p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迷羊的比喻，让我们不要只沉醉在羊圈内的幸福生活，要顾念到在外迷失的羊。</a:t>
            </a:r>
          </a:p>
        </p:txBody>
      </p:sp>
    </p:spTree>
    <p:extLst>
      <p:ext uri="{BB962C8B-B14F-4D97-AF65-F5344CB8AC3E}">
        <p14:creationId xmlns:p14="http://schemas.microsoft.com/office/powerpoint/2010/main" val="3329702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Titel 1"/>
          <p:cNvSpPr txBox="1"/>
          <p:nvPr/>
        </p:nvSpPr>
        <p:spPr>
          <a:xfrm>
            <a:off x="1092467" y="263823"/>
            <a:ext cx="6538269" cy="57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spAutoFit/>
          </a:bodyPr>
          <a:lstStyle/>
          <a:p>
            <a:pPr>
              <a:lnSpc>
                <a:spcPct val="90000"/>
              </a:lnSpc>
              <a:defRPr sz="50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rPr sz="3516"/>
              <a:t>讲道：迷羊的比喻</a:t>
            </a:r>
            <a:r>
              <a:rPr sz="3516">
                <a:solidFill>
                  <a:srgbClr val="FF2600"/>
                </a:solidFill>
              </a:rPr>
              <a:t>与教会事工</a:t>
            </a:r>
          </a:p>
        </p:txBody>
      </p:sp>
      <p:sp>
        <p:nvSpPr>
          <p:cNvPr id="218" name="Inhaltsplatzhalter 2"/>
          <p:cNvSpPr txBox="1">
            <a:spLocks noGrp="1"/>
          </p:cNvSpPr>
          <p:nvPr>
            <p:ph type="body" sz="half" idx="1"/>
          </p:nvPr>
        </p:nvSpPr>
        <p:spPr>
          <a:xfrm>
            <a:off x="656303" y="1620000"/>
            <a:ext cx="4271638" cy="523800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基督徒传福音时，会被人拒绝，觉得特别难过。</a:t>
            </a:r>
          </a:p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其实也不用特别难过，因为我们也曾经是迷失的羊⋯</a:t>
            </a:r>
          </a:p>
        </p:txBody>
      </p:sp>
      <p:pic>
        <p:nvPicPr>
          <p:cNvPr id="21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687" y="1615397"/>
            <a:ext cx="3577876" cy="47705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88622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Titel 1"/>
          <p:cNvSpPr txBox="1"/>
          <p:nvPr/>
        </p:nvSpPr>
        <p:spPr>
          <a:xfrm>
            <a:off x="1092467" y="263823"/>
            <a:ext cx="6538269" cy="57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spAutoFit/>
          </a:bodyPr>
          <a:lstStyle/>
          <a:p>
            <a:pPr>
              <a:lnSpc>
                <a:spcPct val="90000"/>
              </a:lnSpc>
              <a:defRPr sz="50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rPr sz="3516"/>
              <a:t>讲道：迷羊的比喻</a:t>
            </a:r>
            <a:r>
              <a:rPr sz="3516">
                <a:solidFill>
                  <a:srgbClr val="FF2600"/>
                </a:solidFill>
              </a:rPr>
              <a:t>与教会事工</a:t>
            </a:r>
          </a:p>
        </p:txBody>
      </p:sp>
      <p:sp>
        <p:nvSpPr>
          <p:cNvPr id="225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32887" y="1620000"/>
            <a:ext cx="7457429" cy="5238001"/>
          </a:xfrm>
          <a:prstGeom prst="rect">
            <a:avLst/>
          </a:prstGeom>
        </p:spPr>
        <p:txBody>
          <a:bodyPr/>
          <a:lstStyle/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2021．关怀布道</a:t>
            </a:r>
          </a:p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2022．周五</a:t>
            </a:r>
            <a:br/>
            <a:r>
              <a:t>派发教会单张</a:t>
            </a:r>
          </a:p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2023年．回国探亲</a:t>
            </a:r>
            <a:br/>
            <a:r>
              <a:t>为他们代祷，</a:t>
            </a:r>
            <a:br/>
            <a:r>
              <a:t>祈求开福音的大门⋯</a:t>
            </a:r>
          </a:p>
        </p:txBody>
      </p:sp>
    </p:spTree>
    <p:extLst>
      <p:ext uri="{BB962C8B-B14F-4D97-AF65-F5344CB8AC3E}">
        <p14:creationId xmlns:p14="http://schemas.microsoft.com/office/powerpoint/2010/main" val="3717719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16" y="-51223"/>
            <a:ext cx="8734568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让我们记得教会不是以教友为中心，教会存在的目的，不是为了提供什么服务，让这班人留下来。教会是以事奉神为中心，便会着重人怎样走出去，寻找那只就失的羊。"/>
          <p:cNvSpPr txBox="1"/>
          <p:nvPr/>
        </p:nvSpPr>
        <p:spPr>
          <a:xfrm>
            <a:off x="204716" y="5256853"/>
            <a:ext cx="8734568" cy="1233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>
            <a:spAutoFit/>
          </a:bodyPr>
          <a:lstStyle>
            <a:lvl1pPr defTabSz="457200">
              <a:lnSpc>
                <a:spcPct val="120000"/>
              </a:lnSpc>
              <a:defRPr sz="3000">
                <a:solidFill>
                  <a:srgbClr val="0433FF"/>
                </a:solidFill>
                <a:latin typeface="PingFang HK Regular"/>
                <a:ea typeface="PingFang HK Regular"/>
                <a:cs typeface="PingFang HK Regular"/>
                <a:sym typeface="PingFang HK Regular"/>
              </a:defRPr>
            </a:lvl1pPr>
          </a:lstStyle>
          <a:p>
            <a:r>
              <a:rPr sz="2109" dirty="0"/>
              <a:t>让我们记得教会不是以教友为中心，教会存在的目的，不是为了提供什么服务，让这班人留下来。教会是以事奉神为中心，便会着重人怎样走出去，寻找那只就失的羊。</a:t>
            </a:r>
          </a:p>
        </p:txBody>
      </p:sp>
    </p:spTree>
    <p:extLst>
      <p:ext uri="{BB962C8B-B14F-4D97-AF65-F5344CB8AC3E}">
        <p14:creationId xmlns:p14="http://schemas.microsoft.com/office/powerpoint/2010/main" val="1029816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Titel 1"/>
          <p:cNvSpPr txBox="1"/>
          <p:nvPr/>
        </p:nvSpPr>
        <p:spPr>
          <a:xfrm>
            <a:off x="1092467" y="263823"/>
            <a:ext cx="6538269" cy="57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spAutoFit/>
          </a:bodyPr>
          <a:lstStyle/>
          <a:p>
            <a:pPr>
              <a:lnSpc>
                <a:spcPct val="90000"/>
              </a:lnSpc>
              <a:defRPr sz="50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rPr sz="3516"/>
              <a:t>讲道：迷羊的比喻</a:t>
            </a:r>
            <a:r>
              <a:rPr sz="3516">
                <a:solidFill>
                  <a:srgbClr val="FF2600"/>
                </a:solidFill>
              </a:rPr>
              <a:t>与</a:t>
            </a:r>
            <a:r>
              <a:rPr sz="3516">
                <a:solidFill>
                  <a:srgbClr val="008F00"/>
                </a:solidFill>
              </a:rPr>
              <a:t>差传</a:t>
            </a:r>
            <a:r>
              <a:rPr sz="3516">
                <a:solidFill>
                  <a:srgbClr val="FF2600"/>
                </a:solidFill>
              </a:rPr>
              <a:t>事工</a:t>
            </a:r>
          </a:p>
        </p:txBody>
      </p:sp>
      <p:sp>
        <p:nvSpPr>
          <p:cNvPr id="234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56304" y="1620000"/>
            <a:ext cx="7831394" cy="5238001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教会内部的牧养做不完</a:t>
            </a:r>
          </a:p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本地的福音工作也总是做不完。</a:t>
            </a:r>
          </a:p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然后，教会的资源，总是倾斜在那些已经得救的人身上。</a:t>
            </a:r>
          </a:p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教会大部份的奉献，都用在自己会友的需要上；</a:t>
            </a:r>
          </a:p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事奉人员的精力，都着力在维持教会内部的运作上。</a:t>
            </a:r>
          </a:p>
        </p:txBody>
      </p:sp>
    </p:spTree>
    <p:extLst>
      <p:ext uri="{BB962C8B-B14F-4D97-AF65-F5344CB8AC3E}">
        <p14:creationId xmlns:p14="http://schemas.microsoft.com/office/powerpoint/2010/main" val="1210867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Titel 1"/>
          <p:cNvSpPr txBox="1"/>
          <p:nvPr/>
        </p:nvSpPr>
        <p:spPr>
          <a:xfrm>
            <a:off x="1092467" y="263823"/>
            <a:ext cx="6538269" cy="57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spAutoFit/>
          </a:bodyPr>
          <a:lstStyle/>
          <a:p>
            <a:pPr>
              <a:lnSpc>
                <a:spcPct val="90000"/>
              </a:lnSpc>
              <a:defRPr sz="50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rPr sz="3516"/>
              <a:t>讲道：迷羊的比喻</a:t>
            </a:r>
            <a:r>
              <a:rPr sz="3516">
                <a:solidFill>
                  <a:srgbClr val="FF2600"/>
                </a:solidFill>
              </a:rPr>
              <a:t>与</a:t>
            </a:r>
            <a:r>
              <a:rPr sz="3516">
                <a:solidFill>
                  <a:srgbClr val="008F00"/>
                </a:solidFill>
              </a:rPr>
              <a:t>差传</a:t>
            </a:r>
            <a:r>
              <a:rPr sz="3516">
                <a:solidFill>
                  <a:srgbClr val="FF2600"/>
                </a:solidFill>
              </a:rPr>
              <a:t>事工</a:t>
            </a:r>
          </a:p>
        </p:txBody>
      </p:sp>
      <p:pic>
        <p:nvPicPr>
          <p:cNvPr id="24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796" y="4286177"/>
            <a:ext cx="6764405" cy="2536653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56303" y="1620000"/>
            <a:ext cx="8072699" cy="5238001"/>
          </a:xfrm>
          <a:prstGeom prst="rect">
            <a:avLst/>
          </a:prstGeom>
        </p:spPr>
        <p:txBody>
          <a:bodyPr/>
          <a:lstStyle>
            <a:lvl1pPr marL="396330" indent="-396330">
              <a:defRPr sz="4800"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dirty="0" err="1"/>
              <a:t>德国华人信徒群体，仍然要靠外来宣教士维持，但愿神在整个德国华人群体兴起更多的传道人，宣教士</a:t>
            </a:r>
            <a:r>
              <a:rPr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437002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Titel 1"/>
          <p:cNvSpPr txBox="1"/>
          <p:nvPr/>
        </p:nvSpPr>
        <p:spPr>
          <a:xfrm>
            <a:off x="1092467" y="263823"/>
            <a:ext cx="6538269" cy="57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spAutoFit/>
          </a:bodyPr>
          <a:lstStyle/>
          <a:p>
            <a:pPr>
              <a:lnSpc>
                <a:spcPct val="90000"/>
              </a:lnSpc>
              <a:defRPr sz="50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rPr sz="3516"/>
              <a:t>讲道：迷羊的比喻</a:t>
            </a:r>
            <a:r>
              <a:rPr sz="3516">
                <a:solidFill>
                  <a:srgbClr val="FF2600"/>
                </a:solidFill>
              </a:rPr>
              <a:t>与</a:t>
            </a:r>
            <a:r>
              <a:rPr sz="3516">
                <a:solidFill>
                  <a:srgbClr val="008F00"/>
                </a:solidFill>
              </a:rPr>
              <a:t>差传</a:t>
            </a:r>
            <a:r>
              <a:rPr sz="3516">
                <a:solidFill>
                  <a:srgbClr val="FF2600"/>
                </a:solidFill>
              </a:rPr>
              <a:t>事工</a:t>
            </a:r>
          </a:p>
        </p:txBody>
      </p:sp>
      <p:sp>
        <p:nvSpPr>
          <p:cNvPr id="247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56304" y="1620000"/>
            <a:ext cx="7831394" cy="5238001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228500" indent="-228500" defTabSz="749781">
              <a:spcBef>
                <a:spcPts val="773"/>
              </a:spcBef>
              <a:defRPr sz="3936">
                <a:latin typeface="SimHei"/>
                <a:ea typeface="SimHei"/>
                <a:cs typeface="SimHei"/>
                <a:sym typeface="SimHei"/>
              </a:defRPr>
            </a:pPr>
            <a:r>
              <a:t>2023年全德华人基督徒同工训练营已开始报名。</a:t>
            </a:r>
          </a:p>
          <a:p>
            <a:pPr marL="228500" indent="-228500" defTabSz="749781">
              <a:spcBef>
                <a:spcPts val="773"/>
              </a:spcBef>
              <a:defRPr sz="3936">
                <a:latin typeface="SimHei"/>
                <a:ea typeface="SimHei"/>
                <a:cs typeface="SimHei"/>
                <a:sym typeface="SimHei"/>
              </a:defRPr>
            </a:pPr>
            <a:r>
              <a:t>营会主题： 宣教的异象</a:t>
            </a:r>
          </a:p>
          <a:p>
            <a:pPr marL="228500" indent="-228500" defTabSz="749781">
              <a:spcBef>
                <a:spcPts val="773"/>
              </a:spcBef>
              <a:defRPr sz="3936">
                <a:latin typeface="SimHei"/>
                <a:ea typeface="SimHei"/>
                <a:cs typeface="SimHei"/>
                <a:sym typeface="SimHei"/>
              </a:defRPr>
            </a:pPr>
            <a:r>
              <a:t>营会讲员： 黄建磐牧师</a:t>
            </a:r>
          </a:p>
          <a:p>
            <a:pPr marL="228500" indent="-228500" defTabSz="749781">
              <a:spcBef>
                <a:spcPts val="773"/>
              </a:spcBef>
              <a:defRPr sz="3936">
                <a:latin typeface="SimHei"/>
                <a:ea typeface="SimHei"/>
                <a:cs typeface="SimHei"/>
                <a:sym typeface="SimHei"/>
              </a:defRPr>
            </a:pPr>
            <a:r>
              <a:t>时间：2023年8月3-6日（星期四至星期日）</a:t>
            </a:r>
          </a:p>
          <a:p>
            <a:pPr marL="228500" indent="-228500" defTabSz="749781">
              <a:spcBef>
                <a:spcPts val="773"/>
              </a:spcBef>
              <a:defRPr sz="3936">
                <a:latin typeface="SimHei"/>
                <a:ea typeface="SimHei"/>
                <a:cs typeface="SimHei"/>
                <a:sym typeface="SimHei"/>
              </a:defRPr>
            </a:pPr>
            <a:r>
              <a:t>地点： Jugendherberge Mainz, Otto-Brunfels-Schneise 4, 55130 Mainz</a:t>
            </a:r>
          </a:p>
          <a:p>
            <a:pPr marL="228500" indent="-228500" defTabSz="749781">
              <a:spcBef>
                <a:spcPts val="773"/>
              </a:spcBef>
              <a:defRPr sz="3936">
                <a:latin typeface="SimHei"/>
                <a:ea typeface="SimHei"/>
                <a:cs typeface="SimHei"/>
                <a:sym typeface="SimHei"/>
              </a:defRPr>
            </a:pPr>
            <a:r>
              <a:t>费用：150,00欧</a:t>
            </a:r>
          </a:p>
          <a:p>
            <a:pPr marL="228500" indent="-228500" defTabSz="749781">
              <a:spcBef>
                <a:spcPts val="773"/>
              </a:spcBef>
              <a:defRPr sz="3936">
                <a:latin typeface="SimHei"/>
                <a:ea typeface="SimHei"/>
                <a:cs typeface="SimHei"/>
                <a:sym typeface="SimHei"/>
              </a:defRPr>
            </a:pPr>
            <a:r>
              <a:t>报名截止：2023年7月1日</a:t>
            </a:r>
          </a:p>
          <a:p>
            <a:pPr marL="228500" indent="-228500" defTabSz="749781">
              <a:spcBef>
                <a:spcPts val="773"/>
              </a:spcBef>
              <a:defRPr sz="3936">
                <a:latin typeface="SimHei"/>
                <a:ea typeface="SimHei"/>
                <a:cs typeface="SimHei"/>
                <a:sym typeface="SimHei"/>
              </a:defRPr>
            </a:pPr>
            <a:r>
              <a:t>本次营会限额100位，</a:t>
            </a:r>
          </a:p>
        </p:txBody>
      </p:sp>
    </p:spTree>
    <p:extLst>
      <p:ext uri="{BB962C8B-B14F-4D97-AF65-F5344CB8AC3E}">
        <p14:creationId xmlns:p14="http://schemas.microsoft.com/office/powerpoint/2010/main" val="2951400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Titel 1"/>
          <p:cNvSpPr txBox="1"/>
          <p:nvPr/>
        </p:nvSpPr>
        <p:spPr>
          <a:xfrm>
            <a:off x="1092467" y="263823"/>
            <a:ext cx="6538269" cy="57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spAutoFit/>
          </a:bodyPr>
          <a:lstStyle/>
          <a:p>
            <a:pPr>
              <a:lnSpc>
                <a:spcPct val="90000"/>
              </a:lnSpc>
              <a:defRPr sz="50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rPr sz="3516"/>
              <a:t>讲道：总结</a:t>
            </a:r>
          </a:p>
        </p:txBody>
      </p:sp>
      <p:sp>
        <p:nvSpPr>
          <p:cNvPr id="253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56304" y="1620000"/>
            <a:ext cx="7831394" cy="5238001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本月金句：</a:t>
            </a:r>
            <a:br/>
            <a:r>
              <a:t>“然而，人未曾信他，怎能求他呢?未曾听见他，怎能信他呢?没有传道的，怎能听见呢?若没有奉差遣，怎能传道呢?如经上所记:“报福音、传喜信的人， 他们的脚踪何等佳美! ”</a:t>
            </a:r>
            <a:br/>
            <a:r>
              <a:t>（罗10:14-15）</a:t>
            </a:r>
          </a:p>
        </p:txBody>
      </p:sp>
    </p:spTree>
    <p:extLst>
      <p:ext uri="{BB962C8B-B14F-4D97-AF65-F5344CB8AC3E}">
        <p14:creationId xmlns:p14="http://schemas.microsoft.com/office/powerpoint/2010/main" val="1974882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Titel 1"/>
          <p:cNvSpPr txBox="1"/>
          <p:nvPr/>
        </p:nvSpPr>
        <p:spPr>
          <a:xfrm>
            <a:off x="1092467" y="263823"/>
            <a:ext cx="6538269" cy="57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spAutoFit/>
          </a:bodyPr>
          <a:lstStyle>
            <a:lvl1pPr>
              <a:lnSpc>
                <a:spcPct val="90000"/>
              </a:lnSpc>
              <a:defRPr sz="50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sz="3516"/>
              <a:t>讲道：引言</a:t>
            </a:r>
          </a:p>
        </p:txBody>
      </p:sp>
      <p:sp>
        <p:nvSpPr>
          <p:cNvPr id="109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19432" y="1620000"/>
            <a:ext cx="7831394" cy="5238001"/>
          </a:xfrm>
          <a:prstGeom prst="rect">
            <a:avLst/>
          </a:prstGeom>
        </p:spPr>
        <p:txBody>
          <a:bodyPr/>
          <a:lstStyle/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圣灵降临节在五月底，</a:t>
            </a:r>
            <a:br/>
            <a:r>
              <a:t>五月举行差传年会。</a:t>
            </a:r>
          </a:p>
        </p:txBody>
      </p:sp>
    </p:spTree>
    <p:extLst>
      <p:ext uri="{BB962C8B-B14F-4D97-AF65-F5344CB8AC3E}">
        <p14:creationId xmlns:p14="http://schemas.microsoft.com/office/powerpoint/2010/main" val="553625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Titel 1"/>
          <p:cNvSpPr txBox="1"/>
          <p:nvPr/>
        </p:nvSpPr>
        <p:spPr>
          <a:xfrm>
            <a:off x="1092467" y="263823"/>
            <a:ext cx="6538269" cy="57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spAutoFit/>
          </a:bodyPr>
          <a:lstStyle>
            <a:lvl1pPr>
              <a:lnSpc>
                <a:spcPct val="90000"/>
              </a:lnSpc>
              <a:defRPr sz="50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sz="3516"/>
              <a:t>讲道：迷羊的比喻</a:t>
            </a:r>
          </a:p>
        </p:txBody>
      </p:sp>
      <p:sp>
        <p:nvSpPr>
          <p:cNvPr id="115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56303" y="1620000"/>
            <a:ext cx="7831394" cy="5238001"/>
          </a:xfrm>
          <a:prstGeom prst="rect">
            <a:avLst/>
          </a:prstGeom>
        </p:spPr>
        <p:txBody>
          <a:bodyPr/>
          <a:lstStyle/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上文是“小子的重要性”</a:t>
            </a:r>
          </a:p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下文是“挽回你的弟兄姐妹”</a:t>
            </a:r>
          </a:p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今天我们看在中间，迷羊的比喻。</a:t>
            </a:r>
          </a:p>
        </p:txBody>
      </p:sp>
    </p:spTree>
    <p:extLst>
      <p:ext uri="{BB962C8B-B14F-4D97-AF65-F5344CB8AC3E}">
        <p14:creationId xmlns:p14="http://schemas.microsoft.com/office/powerpoint/2010/main" val="4261355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Titel 1"/>
          <p:cNvSpPr txBox="1"/>
          <p:nvPr/>
        </p:nvSpPr>
        <p:spPr>
          <a:xfrm>
            <a:off x="1092467" y="263823"/>
            <a:ext cx="6538269" cy="57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spAutoFit/>
          </a:bodyPr>
          <a:lstStyle>
            <a:lvl1pPr>
              <a:lnSpc>
                <a:spcPct val="90000"/>
              </a:lnSpc>
              <a:defRPr sz="50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sz="3516"/>
              <a:t>讲道：迷羊的比喻</a:t>
            </a:r>
          </a:p>
        </p:txBody>
      </p:sp>
      <p:sp>
        <p:nvSpPr>
          <p:cNvPr id="121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56303" y="1620000"/>
            <a:ext cx="7831394" cy="5238001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迷羊的比喻，耶稣接续上文的讨论，</a:t>
            </a:r>
          </a:p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我们读18:10，</a:t>
            </a:r>
            <a:r>
              <a:rPr>
                <a:solidFill>
                  <a:srgbClr val="0433FF"/>
                </a:solidFill>
              </a:rPr>
              <a:t>“你们要小心，不可轻看这小子里的一个；我告诉你们，他们的使者在天上，常见我天父的面。”</a:t>
            </a:r>
          </a:p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这比喻说，有一个人有一百只羊，丢失了一只，却丢下九十九只，去寻找那迷路的羊。</a:t>
            </a:r>
          </a:p>
        </p:txBody>
      </p:sp>
    </p:spTree>
    <p:extLst>
      <p:ext uri="{BB962C8B-B14F-4D97-AF65-F5344CB8AC3E}">
        <p14:creationId xmlns:p14="http://schemas.microsoft.com/office/powerpoint/2010/main" val="1772471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Titel 1"/>
          <p:cNvSpPr txBox="1"/>
          <p:nvPr/>
        </p:nvSpPr>
        <p:spPr>
          <a:xfrm>
            <a:off x="1092467" y="263823"/>
            <a:ext cx="6538269" cy="57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spAutoFit/>
          </a:bodyPr>
          <a:lstStyle>
            <a:lvl1pPr>
              <a:lnSpc>
                <a:spcPct val="90000"/>
              </a:lnSpc>
              <a:defRPr sz="50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sz="3516"/>
              <a:t>讲道：迷羊的比喻</a:t>
            </a:r>
          </a:p>
        </p:txBody>
      </p:sp>
      <p:sp>
        <p:nvSpPr>
          <p:cNvPr id="127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56303" y="1620000"/>
            <a:ext cx="7831394" cy="5238001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261940" indent="-261940" defTabSz="859505">
              <a:spcBef>
                <a:spcPts val="914"/>
              </a:spcBef>
              <a:defRPr sz="4512">
                <a:latin typeface="SimHei"/>
                <a:ea typeface="SimHei"/>
                <a:cs typeface="SimHei"/>
                <a:sym typeface="SimHei"/>
              </a:defRPr>
            </a:pPr>
            <a:r>
              <a:t>谁是那有一百只羊的人？</a:t>
            </a:r>
          </a:p>
          <a:p>
            <a:pPr marL="261940" indent="-261940" defTabSz="859505">
              <a:spcBef>
                <a:spcPts val="914"/>
              </a:spcBef>
              <a:defRPr sz="4512">
                <a:latin typeface="SimHei"/>
                <a:ea typeface="SimHei"/>
                <a:cs typeface="SimHei"/>
                <a:sym typeface="SimHei"/>
              </a:defRPr>
            </a:pPr>
            <a:r>
              <a:t>那是天父。</a:t>
            </a:r>
          </a:p>
          <a:p>
            <a:pPr marL="261940" indent="-261940" defTabSz="859505">
              <a:spcBef>
                <a:spcPts val="914"/>
              </a:spcBef>
              <a:defRPr sz="4512">
                <a:latin typeface="SimHei"/>
                <a:ea typeface="SimHei"/>
                <a:cs typeface="SimHei"/>
                <a:sym typeface="SimHei"/>
              </a:defRPr>
            </a:pPr>
            <a:r>
              <a:t>那些羊就是祂的子民。</a:t>
            </a:r>
          </a:p>
          <a:p>
            <a:pPr marL="261940" indent="-261940" defTabSz="859505">
              <a:spcBef>
                <a:spcPts val="914"/>
              </a:spcBef>
              <a:defRPr sz="4512">
                <a:latin typeface="SimHei"/>
                <a:ea typeface="SimHei"/>
                <a:cs typeface="SimHei"/>
                <a:sym typeface="SimHei"/>
              </a:defRPr>
            </a:pPr>
            <a:r>
              <a:t>天父没有因为有九十九只羊就满足了，而是要救那迷失的羊。</a:t>
            </a:r>
          </a:p>
          <a:p>
            <a:pPr marL="261940" indent="-261940" defTabSz="859505">
              <a:spcBef>
                <a:spcPts val="914"/>
              </a:spcBef>
              <a:defRPr sz="4512">
                <a:latin typeface="SimHei"/>
                <a:ea typeface="SimHei"/>
                <a:cs typeface="SimHei"/>
                <a:sym typeface="SimHei"/>
              </a:defRPr>
            </a:pPr>
            <a:r>
              <a:t>迷失的羊，因什么原因迷失？是否是罪有应得？这些都不是重点，重点是找着了这一只羊，那欢喜比那没有迷失的欢喜还大！</a:t>
            </a:r>
          </a:p>
        </p:txBody>
      </p:sp>
    </p:spTree>
    <p:extLst>
      <p:ext uri="{BB962C8B-B14F-4D97-AF65-F5344CB8AC3E}">
        <p14:creationId xmlns:p14="http://schemas.microsoft.com/office/powerpoint/2010/main" val="3455112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Titel 1"/>
          <p:cNvSpPr txBox="1"/>
          <p:nvPr/>
        </p:nvSpPr>
        <p:spPr>
          <a:xfrm>
            <a:off x="1092467" y="263823"/>
            <a:ext cx="6538269" cy="57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spAutoFit/>
          </a:bodyPr>
          <a:lstStyle/>
          <a:p>
            <a:pPr>
              <a:lnSpc>
                <a:spcPct val="90000"/>
              </a:lnSpc>
              <a:defRPr sz="50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rPr sz="3516"/>
              <a:t>讲道：迷羊的比喻</a:t>
            </a:r>
            <a:r>
              <a:rPr sz="3516">
                <a:solidFill>
                  <a:srgbClr val="FF2600"/>
                </a:solidFill>
              </a:rPr>
              <a:t>与教会事工</a:t>
            </a:r>
          </a:p>
        </p:txBody>
      </p:sp>
      <p:sp>
        <p:nvSpPr>
          <p:cNvPr id="133" name="教会是什么？"/>
          <p:cNvSpPr txBox="1"/>
          <p:nvPr/>
        </p:nvSpPr>
        <p:spPr>
          <a:xfrm>
            <a:off x="478789" y="1357456"/>
            <a:ext cx="3089305" cy="559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tIns="45719" rIns="45719" bIns="45719">
            <a:spAutoFit/>
          </a:bodyPr>
          <a:lstStyle>
            <a:lvl1pPr marL="396330" indent="-396330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buChar char="•"/>
              <a:defRPr sz="4800"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sz="3375"/>
              <a:t>教会是什么？</a:t>
            </a:r>
          </a:p>
        </p:txBody>
      </p:sp>
      <p:pic>
        <p:nvPicPr>
          <p:cNvPr id="13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884" y="1516856"/>
            <a:ext cx="3818952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150" y="2499280"/>
            <a:ext cx="3063005" cy="4052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1770" y="2246312"/>
            <a:ext cx="2536438" cy="358722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60647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Titel 1"/>
          <p:cNvSpPr txBox="1"/>
          <p:nvPr/>
        </p:nvSpPr>
        <p:spPr>
          <a:xfrm>
            <a:off x="1092467" y="263823"/>
            <a:ext cx="6538269" cy="57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spAutoFit/>
          </a:bodyPr>
          <a:lstStyle/>
          <a:p>
            <a:pPr>
              <a:lnSpc>
                <a:spcPct val="90000"/>
              </a:lnSpc>
              <a:defRPr sz="50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rPr sz="3516"/>
              <a:t>讲道：迷羊的比喻</a:t>
            </a:r>
            <a:r>
              <a:rPr sz="3516">
                <a:solidFill>
                  <a:srgbClr val="FF2600"/>
                </a:solidFill>
              </a:rPr>
              <a:t>与教会事工</a:t>
            </a:r>
          </a:p>
        </p:txBody>
      </p:sp>
      <p:sp>
        <p:nvSpPr>
          <p:cNvPr id="142" name="教会是什么？"/>
          <p:cNvSpPr txBox="1"/>
          <p:nvPr/>
        </p:nvSpPr>
        <p:spPr>
          <a:xfrm>
            <a:off x="478789" y="1357456"/>
            <a:ext cx="3089305" cy="559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tIns="45719" rIns="45719" bIns="45719">
            <a:spAutoFit/>
          </a:bodyPr>
          <a:lstStyle>
            <a:lvl1pPr marL="396330" indent="-396330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buChar char="•"/>
              <a:defRPr sz="4800"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sz="3375"/>
              <a:t>教会是什么？</a:t>
            </a:r>
          </a:p>
        </p:txBody>
      </p:sp>
      <p:pic>
        <p:nvPicPr>
          <p:cNvPr id="14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866" y="2186189"/>
            <a:ext cx="6538269" cy="43561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64724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Titel 1"/>
          <p:cNvSpPr txBox="1"/>
          <p:nvPr/>
        </p:nvSpPr>
        <p:spPr>
          <a:xfrm>
            <a:off x="1092467" y="263823"/>
            <a:ext cx="6538269" cy="57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spAutoFit/>
          </a:bodyPr>
          <a:lstStyle/>
          <a:p>
            <a:pPr>
              <a:lnSpc>
                <a:spcPct val="90000"/>
              </a:lnSpc>
              <a:defRPr sz="50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rPr sz="3516"/>
              <a:t>讲道：迷羊的比喻</a:t>
            </a:r>
            <a:r>
              <a:rPr sz="3516">
                <a:solidFill>
                  <a:srgbClr val="FF2600"/>
                </a:solidFill>
              </a:rPr>
              <a:t>与教会事工</a:t>
            </a:r>
          </a:p>
        </p:txBody>
      </p:sp>
      <p:sp>
        <p:nvSpPr>
          <p:cNvPr id="149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56303" y="1620000"/>
            <a:ext cx="7831394" cy="5238001"/>
          </a:xfrm>
          <a:prstGeom prst="rect">
            <a:avLst/>
          </a:prstGeom>
        </p:spPr>
        <p:txBody>
          <a:bodyPr/>
          <a:lstStyle/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如果我们以这班人作为中心，我们就会问，教会提供什么服务，让这班人组织起来，留下来。</a:t>
            </a:r>
          </a:p>
          <a:p>
            <a:pPr marL="278660" indent="-278660">
              <a:defRPr sz="4800">
                <a:latin typeface="SimHei"/>
                <a:ea typeface="SimHei"/>
                <a:cs typeface="SimHei"/>
                <a:sym typeface="SimHei"/>
              </a:defRPr>
            </a:pPr>
            <a:r>
              <a:t>但如果我们以事奉神为中心，我们会问神重视什么？</a:t>
            </a:r>
          </a:p>
        </p:txBody>
      </p:sp>
    </p:spTree>
    <p:extLst>
      <p:ext uri="{BB962C8B-B14F-4D97-AF65-F5344CB8AC3E}">
        <p14:creationId xmlns:p14="http://schemas.microsoft.com/office/powerpoint/2010/main" val="27733781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1282</Words>
  <Application>Microsoft Office PowerPoint</Application>
  <PresentationFormat>Bildschirmpräsentation (4:3)</PresentationFormat>
  <Paragraphs>189</Paragraphs>
  <Slides>29</Slides>
  <Notes>24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6" baseType="lpstr">
      <vt:lpstr>等线</vt:lpstr>
      <vt:lpstr>Helvetica Neue</vt:lpstr>
      <vt:lpstr>PingFang HK Regular</vt:lpstr>
      <vt:lpstr>SimHei</vt:lpstr>
      <vt:lpstr>SimSun</vt:lpstr>
      <vt:lpstr>Arial</vt:lpstr>
      <vt:lpstr>Office 主题​​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siqi D</dc:creator>
  <cp:lastModifiedBy>Dongdong</cp:lastModifiedBy>
  <cp:revision>57</cp:revision>
  <dcterms:created xsi:type="dcterms:W3CDTF">2023-03-17T14:22:59Z</dcterms:created>
  <dcterms:modified xsi:type="dcterms:W3CDTF">2023-05-09T15:50:51Z</dcterms:modified>
</cp:coreProperties>
</file>