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2196" r:id="rId2"/>
    <p:sldId id="2197" r:id="rId3"/>
    <p:sldId id="2198" r:id="rId4"/>
    <p:sldId id="2199" r:id="rId5"/>
    <p:sldId id="260" r:id="rId6"/>
    <p:sldId id="2200" r:id="rId7"/>
    <p:sldId id="2201" r:id="rId8"/>
    <p:sldId id="2202" r:id="rId9"/>
    <p:sldId id="2203" r:id="rId10"/>
    <p:sldId id="2204" r:id="rId11"/>
    <p:sldId id="2205" r:id="rId12"/>
    <p:sldId id="2206" r:id="rId13"/>
    <p:sldId id="220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55" autoAdjust="0"/>
    <p:restoredTop sz="85986"/>
  </p:normalViewPr>
  <p:slideViewPr>
    <p:cSldViewPr snapToGrid="0">
      <p:cViewPr varScale="1">
        <p:scale>
          <a:sx n="139" d="100"/>
          <a:sy n="139" d="100"/>
        </p:scale>
        <p:origin x="268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t>26.04.2023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2023/4/26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2023/4/26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2023/4/26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2023/4/26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2023/4/26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2023/4/26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2023/4/26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2023/4/26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2023/4/26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2023/4/26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2023/4/26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2023/4/26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证道</a:t>
            </a:r>
          </a:p>
        </p:txBody>
      </p:sp>
      <p:sp>
        <p:nvSpPr>
          <p:cNvPr id="96" name="Inhaltsplatzhalter 2"/>
          <p:cNvSpPr txBox="1"/>
          <p:nvPr/>
        </p:nvSpPr>
        <p:spPr>
          <a:xfrm>
            <a:off x="44279" y="2270760"/>
            <a:ext cx="905400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 algn="ctr" defTabSz="914400">
              <a:defRPr sz="60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 err="1"/>
              <a:t>小子的重要性</a:t>
            </a:r>
            <a:endParaRPr dirty="0"/>
          </a:p>
        </p:txBody>
      </p:sp>
      <p:sp>
        <p:nvSpPr>
          <p:cNvPr id="97" name="Inhaltsplatzhalter 2"/>
          <p:cNvSpPr txBox="1"/>
          <p:nvPr/>
        </p:nvSpPr>
        <p:spPr>
          <a:xfrm>
            <a:off x="44280" y="3701846"/>
            <a:ext cx="9054001" cy="2021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证道：陈梁兆琪师母</a:t>
            </a:r>
          </a:p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经文：太18:1-9</a:t>
            </a:r>
            <a:endParaRPr sz="4200"/>
          </a:p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    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2. 不愿意小子里失丧一个"/>
          <p:cNvSpPr txBox="1"/>
          <p:nvPr/>
        </p:nvSpPr>
        <p:spPr>
          <a:xfrm>
            <a:off x="1134948" y="368643"/>
            <a:ext cx="4796804" cy="67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just">
              <a:defRPr sz="3300">
                <a:solidFill>
                  <a:schemeClr val="accent1"/>
                </a:solidFill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lvl1pPr>
          </a:lstStyle>
          <a:p>
            <a:r>
              <a:t>2. 不愿意小子里失丧一个</a:t>
            </a:r>
          </a:p>
        </p:txBody>
      </p:sp>
      <p:sp>
        <p:nvSpPr>
          <p:cNvPr id="140" name="太18:12-14  一个人若有一百只羊，一只走迷了路，你们的意思如何？他岂不撇下这九十九只，往山里去找那只迷路的羊吗？若是找着了，我实在告诉你们，他为这一只羊欢喜，比为那没有迷路的九十九只欢喜还大呢！你们在天上的父也是这样，不愿意这小子里失丧一个。"/>
          <p:cNvSpPr txBox="1"/>
          <p:nvPr/>
        </p:nvSpPr>
        <p:spPr>
          <a:xfrm>
            <a:off x="-20562687" y="1389380"/>
            <a:ext cx="92396" cy="600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300">
                <a:solidFill>
                  <a:srgbClr val="B51700"/>
                </a:solidFill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0CE754D-B885-C0BB-0D78-22F4B42C3405}"/>
              </a:ext>
            </a:extLst>
          </p:cNvPr>
          <p:cNvSpPr txBox="1"/>
          <p:nvPr/>
        </p:nvSpPr>
        <p:spPr>
          <a:xfrm>
            <a:off x="742950" y="1697081"/>
            <a:ext cx="7658099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300" dirty="0">
                <a:solidFill>
                  <a:srgbClr val="FF0000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太</a:t>
            </a:r>
            <a:r>
              <a:rPr lang="en-US" altLang="zh-CN" sz="3300" dirty="0">
                <a:solidFill>
                  <a:srgbClr val="FF0000"/>
                </a:solidFill>
                <a:latin typeface="PingFang SC" panose="020B0400000000000000" pitchFamily="34" charset="-122"/>
                <a:ea typeface="PingFang SC" panose="020B0400000000000000" pitchFamily="34" charset="-122"/>
                <a:cs typeface="Arial"/>
                <a:sym typeface="Arial"/>
              </a:rPr>
              <a:t>18:12-14</a:t>
            </a:r>
            <a:r>
              <a:rPr lang="zh-CN" altLang="en-US" sz="3300" dirty="0">
                <a:solidFill>
                  <a:srgbClr val="FF0000"/>
                </a:solidFill>
                <a:latin typeface="PingFang SC" panose="020B0400000000000000" pitchFamily="34" charset="-122"/>
                <a:ea typeface="PingFang SC" panose="020B0400000000000000" pitchFamily="34" charset="-122"/>
                <a:cs typeface="Arial"/>
                <a:sym typeface="Arial"/>
              </a:rPr>
              <a:t>  </a:t>
            </a:r>
            <a:r>
              <a:rPr lang="zh-CN" altLang="en-US" sz="3300" dirty="0">
                <a:solidFill>
                  <a:srgbClr val="FF0000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一个人若有一百只羊，一只走迷了路，你们的意思如何？他岂不撇下这九十九只，往山里去找那只迷路的羊吗？若是找着了，我实在告诉你们，他为这一只羊欢喜，比为那没有迷路的九十九只欢喜还大呢！你们在天上的父也是这样，</a:t>
            </a:r>
            <a:r>
              <a:rPr lang="zh-CN" altLang="en-US" sz="3300" dirty="0">
                <a:solidFill>
                  <a:srgbClr val="0433FF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不愿意这小子里失丧一个</a:t>
            </a:r>
            <a:r>
              <a:rPr lang="zh-CN" altLang="en-US" sz="3300" dirty="0">
                <a:solidFill>
                  <a:srgbClr val="000000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。</a:t>
            </a:r>
            <a:endParaRPr lang="zh-CN" altLang="en-US" sz="3300" dirty="0">
              <a:solidFill>
                <a:srgbClr val="000000"/>
              </a:solidFill>
              <a:latin typeface="PingFang SC" panose="020B0400000000000000" pitchFamily="34" charset="-122"/>
              <a:ea typeface="PingFang SC" panose="020B0400000000000000" pitchFamily="34" charset="-122"/>
              <a:cs typeface="Arial"/>
              <a:sym typeface="Arial"/>
            </a:endParaRPr>
          </a:p>
          <a:p>
            <a:endParaRPr kumimoji="1"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图片 8" descr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图片 8" descr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迷羊的比喻告诉我们神的宽恕和包容。…"/>
          <p:cNvSpPr txBox="1"/>
          <p:nvPr/>
        </p:nvSpPr>
        <p:spPr>
          <a:xfrm>
            <a:off x="209797" y="1349560"/>
            <a:ext cx="8724406" cy="51597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330868" indent="-330868">
              <a:buSzPct val="100000"/>
              <a:buChar char="•"/>
              <a:defRPr sz="3300"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迷羊的比喻告诉我们</a:t>
            </a:r>
            <a:r>
              <a:rPr dirty="0" err="1">
                <a:solidFill>
                  <a:srgbClr val="EE220C"/>
                </a:solidFill>
              </a:rPr>
              <a:t>神的宽恕和包容</a:t>
            </a:r>
            <a:r>
              <a:rPr dirty="0"/>
              <a:t>。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30868" indent="-330868">
              <a:buSzPct val="100000"/>
              <a:buChar char="•"/>
              <a:defRPr sz="3300"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神很爱惜听话的羊，也爱那迷失犯错的羊</a:t>
            </a:r>
            <a:r>
              <a:rPr dirty="0"/>
              <a:t>。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30868" indent="-330868">
              <a:buSzPct val="100000"/>
              <a:buChar char="•"/>
              <a:defRPr sz="3300"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神宽恕人会离开祂和犯罪,让人经历神的爱</a:t>
            </a:r>
            <a:r>
              <a:rPr dirty="0"/>
              <a:t>。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30868" indent="-330868">
              <a:buSzPct val="100000"/>
              <a:buChar char="•"/>
              <a:defRPr sz="3300"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神包容人在软弱、偏行己路裡，让人成长，认识神和倚靠神</a:t>
            </a:r>
            <a:r>
              <a:rPr dirty="0"/>
              <a:t>。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30868" indent="-330868">
              <a:buSzPct val="100000"/>
              <a:buChar char="•"/>
              <a:defRPr sz="3300"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神希望我们宽恕包容別人，帮助人成长、认识和倚靠神</a:t>
            </a:r>
            <a:r>
              <a:rPr dirty="0"/>
              <a:t>。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algn="just">
              <a:defRPr sz="3300">
                <a:uFill>
                  <a:solidFill>
                    <a:srgbClr val="1DB1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2. 不愿意小子里失丧一个"/>
          <p:cNvSpPr txBox="1"/>
          <p:nvPr/>
        </p:nvSpPr>
        <p:spPr>
          <a:xfrm>
            <a:off x="1134948" y="368643"/>
            <a:ext cx="4796804" cy="67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just">
              <a:defRPr sz="3300">
                <a:solidFill>
                  <a:schemeClr val="accent1"/>
                </a:solidFill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lvl1pPr>
          </a:lstStyle>
          <a:p>
            <a:r>
              <a:t>2. 不愿意小子里失丧一个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图片 8" descr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8" name="接待：不要伤害小子的身体和心灵。…"/>
          <p:cNvSpPr txBox="1"/>
          <p:nvPr/>
        </p:nvSpPr>
        <p:spPr>
          <a:xfrm>
            <a:off x="324760" y="1331724"/>
            <a:ext cx="8494481" cy="4194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331469" indent="-318134" algn="just">
              <a:buClr>
                <a:srgbClr val="000000"/>
              </a:buClr>
              <a:buSzPct val="100000"/>
              <a:buFont typeface="PingFang TC Regular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接待：不要伤害小子的身体和心灵。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31469" indent="-318134" algn="just">
              <a:buClr>
                <a:srgbClr val="000000"/>
              </a:buClr>
              <a:buSzPct val="100000"/>
              <a:buFont typeface="PingFang TC Regular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小子也是自己</a:t>
            </a:r>
          </a:p>
          <a:p>
            <a:pPr marL="331469" indent="-318134" algn="just">
              <a:buClr>
                <a:srgbClr val="000000"/>
              </a:buClr>
              <a:buSzPct val="100000"/>
              <a:buFont typeface="PingFang TC Regular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接待自己：</a:t>
            </a:r>
          </a:p>
          <a:p>
            <a:pPr marL="331469" indent="-318134" algn="just">
              <a:buClr>
                <a:srgbClr val="000000"/>
              </a:buClr>
              <a:buSzPct val="100000"/>
              <a:buFont typeface="PingFang TC Regular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不要忽视自己心底里的需要；</a:t>
            </a:r>
          </a:p>
          <a:p>
            <a:pPr marL="331469" indent="-318134" algn="just">
              <a:buClr>
                <a:srgbClr val="000000"/>
              </a:buClr>
              <a:buSzPct val="100000"/>
              <a:buFont typeface="PingFang TC Regular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不要过度重视自己的需要。</a:t>
            </a:r>
          </a:p>
          <a:p>
            <a:pPr algn="just">
              <a:defRPr sz="3300">
                <a:solidFill>
                  <a:srgbClr val="941751"/>
                </a:solid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传</a:t>
            </a:r>
            <a:r>
              <a:rPr>
                <a:latin typeface="Arial"/>
                <a:ea typeface="Arial"/>
                <a:cs typeface="Arial"/>
                <a:sym typeface="Arial"/>
              </a:rPr>
              <a:t>10:15 </a:t>
            </a:r>
            <a:r>
              <a:t>凡愚昧人，他的劳碌使自己困乏，因为连进城的路，他也不知道。</a:t>
            </a:r>
          </a:p>
        </p:txBody>
      </p:sp>
      <p:sp>
        <p:nvSpPr>
          <p:cNvPr id="149" name="3. 自己也是小子"/>
          <p:cNvSpPr txBox="1"/>
          <p:nvPr/>
        </p:nvSpPr>
        <p:spPr>
          <a:xfrm>
            <a:off x="1095257" y="249503"/>
            <a:ext cx="3120404" cy="67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just">
              <a:defRPr sz="3300">
                <a:solidFill>
                  <a:schemeClr val="accent1"/>
                </a:solidFill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lvl1pPr>
          </a:lstStyle>
          <a:p>
            <a:r>
              <a:t>3. 自己也是小子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图片 8" descr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2" name="总结"/>
          <p:cNvSpPr txBox="1"/>
          <p:nvPr/>
        </p:nvSpPr>
        <p:spPr>
          <a:xfrm>
            <a:off x="1090723" y="276526"/>
            <a:ext cx="942341" cy="67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just">
              <a:defRPr sz="3300">
                <a:solidFill>
                  <a:schemeClr val="accent1"/>
                </a:solidFill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lvl1pPr>
          </a:lstStyle>
          <a:p>
            <a:r>
              <a:t>总结</a:t>
            </a:r>
          </a:p>
        </p:txBody>
      </p:sp>
      <p:sp>
        <p:nvSpPr>
          <p:cNvPr id="153" name="门徒问耶稣：天国里谁是最大的…"/>
          <p:cNvSpPr txBox="1"/>
          <p:nvPr/>
        </p:nvSpPr>
        <p:spPr>
          <a:xfrm>
            <a:off x="351251" y="1258531"/>
            <a:ext cx="8441498" cy="3991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331469" indent="-318134" algn="just">
              <a:buClr>
                <a:srgbClr val="000000"/>
              </a:buClr>
              <a:buSzPct val="100000"/>
              <a:buFont typeface="PingFang TC Regular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门徒问耶稣：天国里谁是最大的</a:t>
            </a:r>
          </a:p>
          <a:p>
            <a:pPr marL="331469" indent="-318134" algn="just">
              <a:buClr>
                <a:srgbClr val="000000"/>
              </a:buClr>
              <a:buSzPct val="100000"/>
              <a:buFont typeface="PingFang TC Regular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耶稣告诉他们天国里谁是最大，和怎样做可以进天国。</a:t>
            </a:r>
          </a:p>
          <a:p>
            <a:pPr marL="331469" indent="-318134" algn="just">
              <a:buClr>
                <a:srgbClr val="000000"/>
              </a:buClr>
              <a:buSzPct val="100000"/>
              <a:buFont typeface="PingFang TC Regular"/>
              <a:buChar char="•"/>
              <a:defRPr sz="3300">
                <a:solidFill>
                  <a:srgbClr val="FF2600"/>
                </a:solid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>
                <a:solidFill>
                  <a:srgbClr val="000000"/>
                </a:solidFill>
              </a:rPr>
              <a:t>就是</a:t>
            </a:r>
            <a:r>
              <a:t>效法天父的慈悲：慈爱、宽恕、包容（爱恕容）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algn="just">
              <a:defRPr sz="3300">
                <a:solidFill>
                  <a:srgbClr val="EE220C"/>
                </a:solidFill>
                <a:uFill>
                  <a:solidFill>
                    <a:srgbClr val="1DB1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图片 8" descr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谦卑像小孩子，单纯的信靠神。…"/>
          <p:cNvSpPr txBox="1"/>
          <p:nvPr/>
        </p:nvSpPr>
        <p:spPr>
          <a:xfrm>
            <a:off x="345720" y="1333795"/>
            <a:ext cx="8452560" cy="5248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330868" indent="-330868" algn="just">
              <a:buSzPct val="100000"/>
              <a:buChar char="•"/>
              <a:defRPr sz="3300"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谦卑像小孩子，单纯的信靠神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。</a:t>
            </a:r>
          </a:p>
          <a:p>
            <a:pPr marL="330868" indent="-330868" algn="just">
              <a:buSzPct val="100000"/>
              <a:buChar char="•"/>
              <a:defRPr sz="3300"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不要忽视和歧忽人。要用慈爱、包容去接待不同的人，所有人，包括罪人。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30868" indent="-330868" algn="just">
              <a:buSzPct val="100000"/>
              <a:buChar char="•"/>
              <a:defRPr sz="3300"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神宽恕我们的软弱和过犯，包容我们在过犯学习成长、认识神和信靠神。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30868" indent="-330868" algn="just">
              <a:buSzPct val="100000"/>
              <a:buChar char="•"/>
              <a:defRPr sz="3300"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愿我们也像天父一样慈悲，不可轻看每一个小子，不愿意一个小子失丧。以宽恕和包容让人在过犯中成长，认识神和信靠神。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7" name="总结"/>
          <p:cNvSpPr txBox="1"/>
          <p:nvPr/>
        </p:nvSpPr>
        <p:spPr>
          <a:xfrm>
            <a:off x="1090723" y="276526"/>
            <a:ext cx="942341" cy="67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just">
              <a:defRPr sz="3300">
                <a:solidFill>
                  <a:schemeClr val="accent1"/>
                </a:solidFill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lvl1pPr>
          </a:lstStyle>
          <a:p>
            <a:r>
              <a:t>总结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itel 1"/>
          <p:cNvSpPr txBox="1"/>
          <p:nvPr/>
        </p:nvSpPr>
        <p:spPr>
          <a:xfrm>
            <a:off x="1092467" y="266433"/>
            <a:ext cx="65382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证道：小子的重要性</a:t>
            </a:r>
          </a:p>
        </p:txBody>
      </p:sp>
      <p:sp>
        <p:nvSpPr>
          <p:cNvPr id="103" name="Inhaltsplatzhalter 2"/>
          <p:cNvSpPr txBox="1">
            <a:spLocks noGrp="1"/>
          </p:cNvSpPr>
          <p:nvPr>
            <p:ph type="body" idx="1"/>
          </p:nvPr>
        </p:nvSpPr>
        <p:spPr>
          <a:xfrm>
            <a:off x="445904" y="1200899"/>
            <a:ext cx="7831395" cy="5238001"/>
          </a:xfrm>
          <a:prstGeom prst="rect">
            <a:avLst/>
          </a:prstGeom>
        </p:spPr>
        <p:txBody>
          <a:bodyPr/>
          <a:lstStyle/>
          <a:p>
            <a:pPr marL="0" indent="450">
              <a:lnSpc>
                <a:spcPct val="100000"/>
              </a:lnSpc>
              <a:buSzTx/>
              <a:buNone/>
              <a:defRPr sz="3400">
                <a:solidFill>
                  <a:srgbClr val="121212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問安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亲爱的弟兄姐妹，愿你们平安。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彼此问安。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图片 8" descr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8" name="图片 8" descr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9" name="图片 8" descr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0" name="门徒问：天国里谁是最大。…"/>
          <p:cNvSpPr txBox="1"/>
          <p:nvPr/>
        </p:nvSpPr>
        <p:spPr>
          <a:xfrm>
            <a:off x="448333" y="707782"/>
            <a:ext cx="8247334" cy="242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3300" u="sng">
                <a:solidFill>
                  <a:srgbClr val="1DB100"/>
                </a:solidFill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/>
          </a:p>
          <a:p>
            <a:pPr marL="330868" indent="-330868" algn="just">
              <a:buSzPct val="100000"/>
              <a:buChar char="•"/>
              <a:defRPr sz="3300"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门徒问：天国里谁是最大。</a:t>
            </a:r>
          </a:p>
          <a:p>
            <a:pPr marL="330868" indent="-330868" algn="just">
              <a:buSzPct val="100000"/>
              <a:buChar char="•"/>
              <a:defRPr sz="3300"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耶稣回答：天国里谁是最大和怎樣做可以进天国。让我们明白神的心意和教导。</a:t>
            </a:r>
          </a:p>
        </p:txBody>
      </p:sp>
      <p:sp>
        <p:nvSpPr>
          <p:cNvPr id="111" name="引言"/>
          <p:cNvSpPr txBox="1"/>
          <p:nvPr/>
        </p:nvSpPr>
        <p:spPr>
          <a:xfrm>
            <a:off x="1116330" y="284480"/>
            <a:ext cx="942340" cy="67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just">
              <a:defRPr sz="3300">
                <a:solidFill>
                  <a:schemeClr val="accent1"/>
                </a:solidFill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lvl1pPr>
          </a:lstStyle>
          <a:p>
            <a:r>
              <a:t>引言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图片 8" descr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1.谦卑像小孩子…"/>
          <p:cNvSpPr txBox="1"/>
          <p:nvPr/>
        </p:nvSpPr>
        <p:spPr>
          <a:xfrm>
            <a:off x="448333" y="568082"/>
            <a:ext cx="8247334" cy="57693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3300" u="sng">
                <a:solidFill>
                  <a:srgbClr val="1DB100"/>
                </a:solidFill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/>
          </a:p>
          <a:p>
            <a:pPr algn="just">
              <a:defRPr sz="3300">
                <a:solidFill>
                  <a:srgbClr val="EE220C"/>
                </a:solidFill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1.</a:t>
            </a:r>
            <a:r>
              <a:rPr>
                <a:solidFill>
                  <a:srgbClr val="000000"/>
                </a:solidFill>
              </a:rPr>
              <a:t>谦卑像小孩子</a:t>
            </a:r>
          </a:p>
          <a:p>
            <a:pPr algn="just">
              <a:defRPr sz="3300">
                <a:solidFill>
                  <a:srgbClr val="B51700"/>
                </a:solidFill>
                <a:uFill>
                  <a:solidFill>
                    <a:srgbClr val="1DB100"/>
                  </a:solidFill>
                </a:uFill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太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18:3-4  </a:t>
            </a:r>
            <a:r>
              <a:t>我实在告诉你们，你们若不回转，变成小孩子的样式，断不得进天国。所以，凡自己谦卑像这小孩子的，他在天国里就是最大的。</a:t>
            </a:r>
          </a:p>
          <a:p>
            <a:pPr marL="330868" indent="-330868" algn="just">
              <a:buSzPct val="100000"/>
              <a:buChar char="•"/>
              <a:defRPr sz="3300"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让位：甘愿让对方处在重要的位置，让自己处在次要的位置。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algn="just">
              <a:defRPr sz="3300"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5" name="“小子”给我们的学习"/>
          <p:cNvSpPr txBox="1"/>
          <p:nvPr/>
        </p:nvSpPr>
        <p:spPr>
          <a:xfrm>
            <a:off x="1090231" y="313467"/>
            <a:ext cx="3907054" cy="67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just">
              <a:defRPr sz="3300">
                <a:solidFill>
                  <a:schemeClr val="accent1"/>
                </a:solidFill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lvl1pPr>
          </a:lstStyle>
          <a:p>
            <a:r>
              <a:t>“小子”给我们的学习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图片 8" descr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8" name="神创造人送给人的特质：像小孩子一样。…"/>
          <p:cNvSpPr txBox="1"/>
          <p:nvPr/>
        </p:nvSpPr>
        <p:spPr>
          <a:xfrm>
            <a:off x="390280" y="1205005"/>
            <a:ext cx="8181120" cy="3991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150394" indent="-150394" algn="just">
              <a:buSzPct val="100000"/>
              <a:buChar char="•"/>
              <a:defRPr sz="3300"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神创造人送给人的特质：像小孩子一样。</a:t>
            </a:r>
          </a:p>
          <a:p>
            <a:pPr marL="150394" indent="-150394" algn="just">
              <a:buSzPct val="100000"/>
              <a:buChar char="•"/>
              <a:defRPr sz="3300"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容易满足、诚实、率直、包容接納不同。	对信仰很容易相信和接受。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50394" indent="-150394" algn="just">
              <a:buSzPct val="100000"/>
              <a:buChar char="•"/>
              <a:defRPr sz="3300"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神盼望人能回复到祂创造时的样式，能单纯地相信和依靠祂。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algn="just">
              <a:defRPr sz="3300">
                <a:uFill>
                  <a:solidFill>
                    <a:srgbClr val="1DB1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9" name="1. 小孩子的谦卑"/>
          <p:cNvSpPr txBox="1"/>
          <p:nvPr/>
        </p:nvSpPr>
        <p:spPr>
          <a:xfrm>
            <a:off x="1086045" y="289853"/>
            <a:ext cx="3037003" cy="67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just">
              <a:defRPr sz="3300">
                <a:solidFill>
                  <a:schemeClr val="accent1"/>
                </a:solidFill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lvl1pPr>
          </a:lstStyle>
          <a:p>
            <a:r>
              <a:t>1. 小孩子的谦卑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图片 8" descr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2. 接待小孩子"/>
          <p:cNvSpPr txBox="1"/>
          <p:nvPr/>
        </p:nvSpPr>
        <p:spPr>
          <a:xfrm>
            <a:off x="1094915" y="241006"/>
            <a:ext cx="2701304" cy="67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just">
              <a:defRPr sz="3300">
                <a:solidFill>
                  <a:schemeClr val="accent1"/>
                </a:solidFill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lvl1pPr>
          </a:lstStyle>
          <a:p>
            <a:r>
              <a:t>2. 接待小孩子</a:t>
            </a:r>
          </a:p>
        </p:txBody>
      </p:sp>
      <p:sp>
        <p:nvSpPr>
          <p:cNvPr id="123" name="太18:5-6 凡为我的名接待一个像这小孩子的,就是接待我。凡使这信我的一个小子跌倒的,倒不如把大磨石拴在这人的颈项上,沉在深海里。…"/>
          <p:cNvSpPr txBox="1"/>
          <p:nvPr/>
        </p:nvSpPr>
        <p:spPr>
          <a:xfrm>
            <a:off x="203938" y="1252497"/>
            <a:ext cx="8736124" cy="51949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3300">
                <a:solidFill>
                  <a:srgbClr val="B51700"/>
                </a:solidFill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太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18:5-6 </a:t>
            </a:r>
            <a:r>
              <a:t>凡为我的名接待一个像这小孩子的,就是</a:t>
            </a:r>
            <a:r>
              <a:rPr>
                <a:solidFill>
                  <a:srgbClr val="0433FF"/>
                </a:solidFill>
              </a:rPr>
              <a:t>接待</a:t>
            </a:r>
            <a:r>
              <a:t>我。凡使这信我的一个小子</a:t>
            </a:r>
            <a:r>
              <a:rPr>
                <a:solidFill>
                  <a:srgbClr val="0433FF"/>
                </a:solidFill>
              </a:rPr>
              <a:t>跌倒</a:t>
            </a:r>
            <a:r>
              <a:t>的,倒不如把大磨石拴在这人的颈项上,沉在深海里。</a:t>
            </a:r>
          </a:p>
          <a:p>
            <a:pPr marL="330868" indent="-330868" algn="just">
              <a:buSzPct val="100000"/>
              <a:buChar char="•"/>
              <a:defRPr sz="3300"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小孩子：没有地位、不受尊重的人。</a:t>
            </a:r>
          </a:p>
          <a:p>
            <a:pPr marL="330868" indent="-330868" algn="just">
              <a:buSzPct val="100000"/>
              <a:buChar char="•"/>
              <a:defRPr sz="3300"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現今人们面对的伤害：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algn="just">
              <a:defRPr sz="3300"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1.</a:t>
            </a:r>
            <a:r>
              <a:t>忽视：不重视就是忽视。</a:t>
            </a:r>
          </a:p>
          <a:p>
            <a:pPr algn="just">
              <a:defRPr sz="3300"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2.</a:t>
            </a:r>
            <a:r>
              <a:t>歧视：过度重视变成歧视。</a:t>
            </a:r>
          </a:p>
          <a:p>
            <a:pPr marL="330868" indent="-330868" algn="just">
              <a:buSzPct val="100000"/>
              <a:buChar char="•"/>
              <a:defRPr sz="3300">
                <a:solidFill>
                  <a:srgbClr val="EE220C"/>
                </a:solidFill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图片 8" descr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接待：至少不可以伤害别人的身体或心灵。…"/>
          <p:cNvSpPr txBox="1"/>
          <p:nvPr/>
        </p:nvSpPr>
        <p:spPr>
          <a:xfrm>
            <a:off x="261111" y="1218547"/>
            <a:ext cx="8621778" cy="3012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330868" indent="-330868" algn="just">
              <a:buSzPct val="100000"/>
              <a:buChar char="•"/>
              <a:defRPr sz="3300"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>
                <a:solidFill>
                  <a:srgbClr val="0433FF"/>
                </a:solidFill>
              </a:rPr>
              <a:t>接待：</a:t>
            </a:r>
            <a:r>
              <a:rPr dirty="0" err="1"/>
              <a:t>至少不可以伤害别人的身体或心灵</a:t>
            </a:r>
            <a:r>
              <a:rPr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30868" indent="-330868" algn="just">
              <a:buSzPct val="100000"/>
              <a:buChar char="•"/>
              <a:defRPr sz="3300"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>
                <a:solidFill>
                  <a:srgbClr val="EE220C"/>
                </a:solidFill>
              </a:rPr>
              <a:t>专心聆听，小心回应；包容和接纳</a:t>
            </a:r>
            <a:r>
              <a:rPr dirty="0" err="1"/>
              <a:t>不一样</a:t>
            </a:r>
            <a:r>
              <a:rPr dirty="0"/>
              <a:t>。</a:t>
            </a:r>
          </a:p>
          <a:p>
            <a:pPr marL="330868" indent="-330868" algn="just">
              <a:buSzPct val="100000"/>
              <a:buChar char="•"/>
              <a:defRPr sz="3300"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不是倚靠自己的说话,给人压力去改变人，而是用神的爱去感动人，让神亲自使人回转</a:t>
            </a:r>
            <a:r>
              <a:rPr dirty="0"/>
              <a:t>。</a:t>
            </a:r>
          </a:p>
          <a:p>
            <a:pPr marL="330868" indent="-330868" algn="just">
              <a:buSzPct val="100000"/>
              <a:buChar char="•"/>
              <a:defRPr sz="3300"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天父的慈悲：慈爱、包容、接纳</a:t>
            </a:r>
            <a:endParaRPr dirty="0"/>
          </a:p>
        </p:txBody>
      </p:sp>
      <p:sp>
        <p:nvSpPr>
          <p:cNvPr id="127" name="2. 接待小孩子"/>
          <p:cNvSpPr txBox="1"/>
          <p:nvPr/>
        </p:nvSpPr>
        <p:spPr>
          <a:xfrm>
            <a:off x="1094915" y="241006"/>
            <a:ext cx="2701304" cy="67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just">
              <a:defRPr sz="3300">
                <a:solidFill>
                  <a:schemeClr val="accent1"/>
                </a:solidFill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lvl1pPr>
          </a:lstStyle>
          <a:p>
            <a:r>
              <a:t>2. 接待小孩子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图片 8" descr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天父的慈悲：慈爱、宽恕、包容"/>
          <p:cNvSpPr txBox="1"/>
          <p:nvPr/>
        </p:nvSpPr>
        <p:spPr>
          <a:xfrm>
            <a:off x="1059261" y="317145"/>
            <a:ext cx="5971541" cy="67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just">
              <a:defRPr sz="3300">
                <a:solidFill>
                  <a:schemeClr val="accent1"/>
                </a:solidFill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lvl1pPr>
          </a:lstStyle>
          <a:p>
            <a:r>
              <a:t>天父的慈悲：慈爱、宽恕、包容</a:t>
            </a:r>
          </a:p>
        </p:txBody>
      </p:sp>
      <p:sp>
        <p:nvSpPr>
          <p:cNvPr id="131" name="不可轻看小子里的一个…"/>
          <p:cNvSpPr txBox="1"/>
          <p:nvPr/>
        </p:nvSpPr>
        <p:spPr>
          <a:xfrm>
            <a:off x="176929" y="1234439"/>
            <a:ext cx="8790143" cy="4003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311785" indent="-298450" algn="just">
              <a:buClr>
                <a:srgbClr val="000000"/>
              </a:buClr>
              <a:buSzPct val="100000"/>
              <a:buFont typeface="Helvetica Neue"/>
              <a:buAutoNum type="arabicPeriod"/>
              <a:defRPr sz="3300"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不可轻看小子里的一个</a:t>
            </a:r>
          </a:p>
          <a:p>
            <a:pPr algn="just">
              <a:defRPr sz="3300">
                <a:solidFill>
                  <a:srgbClr val="B51700"/>
                </a:solidFill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>
                <a:solidFill>
                  <a:srgbClr val="EE220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t>太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18:10-11 </a:t>
            </a:r>
            <a:r>
              <a:t>你们要小心，</a:t>
            </a:r>
            <a:r>
              <a:rPr>
                <a:solidFill>
                  <a:srgbClr val="0433FF"/>
                </a:solidFill>
              </a:rPr>
              <a:t>不可轻看这小子里的一个</a:t>
            </a:r>
            <a:r>
              <a:t>；我告诉你们，他们的使者在天上，常见我天父的面。（有古卷加：人子来，为要拯救失丧的人。）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algn="just">
              <a:defRPr sz="3300">
                <a:uFill>
                  <a:solidFill>
                    <a:srgbClr val="1DB1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图片 8" descr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Text"/>
          <p:cNvSpPr txBox="1"/>
          <p:nvPr/>
        </p:nvSpPr>
        <p:spPr>
          <a:xfrm>
            <a:off x="407474" y="1316387"/>
            <a:ext cx="127001" cy="1070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algn="just">
              <a:defRPr sz="3300">
                <a:solidFill>
                  <a:srgbClr val="EE220C"/>
                </a:solidFill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5" name="神不轻看任何一个小子，是神对人的慈爱和恩典。神对你和我的一切遭遇和感受都关心重视。…"/>
          <p:cNvSpPr txBox="1"/>
          <p:nvPr/>
        </p:nvSpPr>
        <p:spPr>
          <a:xfrm>
            <a:off x="176929" y="1323505"/>
            <a:ext cx="8790142" cy="418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331469" indent="-318134" algn="just">
              <a:buClr>
                <a:srgbClr val="000000"/>
              </a:buClr>
              <a:buSzPct val="100000"/>
              <a:buFont typeface="PingFang TC Regular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神不轻看任何一个小子，是神对人的慈爱和恩典。神对你和我</a:t>
            </a:r>
            <a:r>
              <a:rPr dirty="0" err="1">
                <a:latin typeface="PingFang HK Regular"/>
                <a:ea typeface="PingFang HK Regular"/>
                <a:cs typeface="PingFang HK Regular"/>
                <a:sym typeface="PingFang HK Regular"/>
              </a:rPr>
              <a:t>的一切遭遇和感受</a:t>
            </a:r>
            <a:r>
              <a:rPr dirty="0" err="1"/>
              <a:t>都关心重视</a:t>
            </a:r>
            <a:r>
              <a:rPr dirty="0"/>
              <a:t>。</a:t>
            </a:r>
          </a:p>
          <a:p>
            <a:pPr marL="331469" indent="-318134" algn="just">
              <a:buClr>
                <a:srgbClr val="000000"/>
              </a:buClr>
              <a:buSzPct val="100000"/>
              <a:buFont typeface="PingFang TC Regular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小子是每一个人，你和我，也是你轻看和不喜欢的人</a:t>
            </a:r>
            <a:r>
              <a:rPr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31469" indent="-318134" algn="just">
              <a:buClr>
                <a:srgbClr val="000000"/>
              </a:buClr>
              <a:buSzPct val="100000"/>
              <a:buFont typeface="PingFang TC Regular"/>
              <a:buChar char="•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耶稣希望我们也能为神拯救失丧的人</a:t>
            </a:r>
            <a:r>
              <a:rPr dirty="0"/>
              <a:t>。</a:t>
            </a:r>
          </a:p>
        </p:txBody>
      </p:sp>
      <p:sp>
        <p:nvSpPr>
          <p:cNvPr id="136" name="1. 不可轻看小子里的一个"/>
          <p:cNvSpPr txBox="1"/>
          <p:nvPr/>
        </p:nvSpPr>
        <p:spPr>
          <a:xfrm>
            <a:off x="1119027" y="290106"/>
            <a:ext cx="4713402" cy="67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just">
              <a:defRPr sz="3300">
                <a:solidFill>
                  <a:schemeClr val="accent1"/>
                </a:solidFill>
                <a:uFill>
                  <a:solidFill>
                    <a:srgbClr val="1DB100"/>
                  </a:solidFill>
                </a:uFill>
                <a:latin typeface="PingFang TC Regular"/>
                <a:ea typeface="PingFang TC Regular"/>
                <a:cs typeface="PingFang TC Regular"/>
                <a:sym typeface="PingFang TC Regular"/>
              </a:defRPr>
            </a:lvl1pPr>
          </a:lstStyle>
          <a:p>
            <a:r>
              <a:t>1. 不可轻看小子里的一个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446</Words>
  <Application>Microsoft Office PowerPoint</Application>
  <PresentationFormat>Bildschirmpräsentation (4:3)</PresentationFormat>
  <Paragraphs>70</Paragraphs>
  <Slides>14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4" baseType="lpstr">
      <vt:lpstr>等线</vt:lpstr>
      <vt:lpstr>Helvetica Neue</vt:lpstr>
      <vt:lpstr>PingFang HK Regular</vt:lpstr>
      <vt:lpstr>PingFang SC</vt:lpstr>
      <vt:lpstr>PingFang TC Regular</vt:lpstr>
      <vt:lpstr>PingFang TC Semibold</vt:lpstr>
      <vt:lpstr>SimHei</vt:lpstr>
      <vt:lpstr>SimSun</vt:lpstr>
      <vt:lpstr>Arial</vt:lpstr>
      <vt:lpstr>Office 主题​​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 Hu</cp:lastModifiedBy>
  <cp:revision>34</cp:revision>
  <dcterms:created xsi:type="dcterms:W3CDTF">2023-03-17T14:22:59Z</dcterms:created>
  <dcterms:modified xsi:type="dcterms:W3CDTF">2023-04-26T15:57:21Z</dcterms:modified>
</cp:coreProperties>
</file>